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44" roundtripDataSignature="AMtx7mhEglhKHpVSTqCdMCui7Lff/zab6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9F1E3097-2AAE-4C4C-A54B-1F95CEDD898C}">
  <a:tblStyle styleId="{9F1E3097-2AAE-4C4C-A54B-1F95CEDD898C}" styleName="Table_0">
    <a:wholeTbl>
      <a:tcTxStyle b="off" i="off">
        <a:font>
          <a:latin typeface="Calibri"/>
          <a:ea typeface="Calibri"/>
          <a:cs typeface="Calibri"/>
        </a:font>
        <a:schemeClr val="dk1"/>
      </a:tcTxStyle>
      <a:tcStyle>
        <a:tcBdr>
          <a:left>
            <a:ln cap="flat" cmpd="sng" w="12700">
              <a:solidFill>
                <a:schemeClr val="dk1"/>
              </a:solidFill>
              <a:prstDash val="solid"/>
              <a:round/>
              <a:headEnd len="sm" w="sm" type="none"/>
              <a:tailEnd len="sm" w="sm" type="none"/>
            </a:ln>
          </a:left>
          <a:right>
            <a:ln cap="flat" cmpd="sng" w="12700">
              <a:solidFill>
                <a:schemeClr val="dk1"/>
              </a:solidFill>
              <a:prstDash val="solid"/>
              <a:round/>
              <a:headEnd len="sm" w="sm" type="none"/>
              <a:tailEnd len="sm" w="sm" type="none"/>
            </a:ln>
          </a:right>
          <a:top>
            <a:ln cap="flat" cmpd="sng" w="12700">
              <a:solidFill>
                <a:schemeClr val="dk1"/>
              </a:solidFill>
              <a:prstDash val="solid"/>
              <a:round/>
              <a:headEnd len="sm" w="sm" type="none"/>
              <a:tailEnd len="sm" w="sm" type="none"/>
            </a:ln>
          </a:top>
          <a:bottom>
            <a:ln cap="flat" cmpd="sng" w="12700">
              <a:solidFill>
                <a:schemeClr val="dk1"/>
              </a:solidFill>
              <a:prstDash val="solid"/>
              <a:round/>
              <a:headEnd len="sm" w="sm" type="none"/>
              <a:tailEnd len="sm" w="sm" type="none"/>
            </a:ln>
          </a:bottom>
          <a:insideH>
            <a:ln cap="flat" cmpd="sng" w="12700">
              <a:solidFill>
                <a:schemeClr val="dk1"/>
              </a:solidFill>
              <a:prstDash val="solid"/>
              <a:round/>
              <a:headEnd len="sm" w="sm" type="none"/>
              <a:tailEnd len="sm" w="sm" type="none"/>
            </a:ln>
          </a:insideH>
          <a:insideV>
            <a:ln cap="flat" cmpd="sng" w="12700">
              <a:solidFill>
                <a:schemeClr val="dk1"/>
              </a:solidFill>
              <a:prstDash val="solid"/>
              <a:round/>
              <a:headEnd len="sm" w="sm" type="none"/>
              <a:tailEnd len="sm" w="sm" type="none"/>
            </a:ln>
          </a:insideV>
        </a:tcBdr>
        <a:fill>
          <a:solidFill>
            <a:srgbClr val="FFFFFF">
              <a:alpha val="0"/>
            </a:srgbClr>
          </a:solidFill>
        </a:fill>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44" Type="http://customschemas.google.com/relationships/presentationmetadata" Target="metadata"/><Relationship Id="rId21" Type="http://schemas.openxmlformats.org/officeDocument/2006/relationships/slide" Target="slides/slide16.xml"/><Relationship Id="rId43" Type="http://schemas.openxmlformats.org/officeDocument/2006/relationships/slide" Target="slides/slide38.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6" name="Google Shape;136;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2" name="Google Shape;142;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8" name="Google Shape;148;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4" name="Google Shape;154;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9" name="Google Shape;159;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4" name="Google Shape;164;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0" name="Google Shape;170;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5" name="Google Shape;175;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1" name="Google Shape;181;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7" name="Google Shape;187;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3" name="Google Shape;193;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9" name="Google Shape;199;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5" name="Google Shape;205;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1" name="Google Shape;211;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g30f3667fcbe_1_5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7" name="Google Shape;217;g30f3667fcbe_1_5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3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2" name="Google Shape;222;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3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7" name="Google Shape;227;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3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3" name="Google Shape;233;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3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9" name="Google Shape;239;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p3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5" name="Google Shape;245;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5" name="Google Shape;95;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p3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51" name="Google Shape;251;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p3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57" name="Google Shape;257;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3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63" name="Google Shape;263;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 name="Shape 267"/>
        <p:cNvGrpSpPr/>
        <p:nvPr/>
      </p:nvGrpSpPr>
      <p:grpSpPr>
        <a:xfrm>
          <a:off x="0" y="0"/>
          <a:ext cx="0" cy="0"/>
          <a:chOff x="0" y="0"/>
          <a:chExt cx="0" cy="0"/>
        </a:xfrm>
      </p:grpSpPr>
      <p:sp>
        <p:nvSpPr>
          <p:cNvPr id="268" name="Google Shape;268;p3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69" name="Google Shape;269;p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3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75" name="Google Shape;275;p3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p4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81" name="Google Shape;281;p4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4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87" name="Google Shape;287;p4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4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93" name="Google Shape;293;p4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p4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99" name="Google Shape;299;p4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0f3667fcbe_1_5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1" name="Google Shape;101;g30f3667fcbe_1_5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30f3667fcbe_1_6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7" name="Google Shape;107;g30f3667fcbe_1_6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3" name="Google Shape;113;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0f3667fcbe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0" name="Google Shape;120;g30f3667fcbe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317ac9be7f9_0_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5" name="Google Shape;125;g317ac9be7f9_0_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0" name="Google Shape;130;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4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4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4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4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4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5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54"/>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5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5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5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55"/>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55"/>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5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5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5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7" name="Shape 17"/>
        <p:cNvGrpSpPr/>
        <p:nvPr/>
      </p:nvGrpSpPr>
      <p:grpSpPr>
        <a:xfrm>
          <a:off x="0" y="0"/>
          <a:ext cx="0" cy="0"/>
          <a:chOff x="0" y="0"/>
          <a:chExt cx="0" cy="0"/>
        </a:xfrm>
      </p:grpSpPr>
      <p:sp>
        <p:nvSpPr>
          <p:cNvPr id="18" name="Google Shape;18;p4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4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1" name="Google Shape;21;p4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4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4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4" name="Shape 24"/>
        <p:cNvGrpSpPr/>
        <p:nvPr/>
      </p:nvGrpSpPr>
      <p:grpSpPr>
        <a:xfrm>
          <a:off x="0" y="0"/>
          <a:ext cx="0" cy="0"/>
          <a:chOff x="0" y="0"/>
          <a:chExt cx="0" cy="0"/>
        </a:xfrm>
      </p:grpSpPr>
      <p:sp>
        <p:nvSpPr>
          <p:cNvPr id="25" name="Google Shape;25;p4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4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7" name="Google Shape;27;p4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4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4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0" name="Shape 30"/>
        <p:cNvGrpSpPr/>
        <p:nvPr/>
      </p:nvGrpSpPr>
      <p:grpSpPr>
        <a:xfrm>
          <a:off x="0" y="0"/>
          <a:ext cx="0" cy="0"/>
          <a:chOff x="0" y="0"/>
          <a:chExt cx="0" cy="0"/>
        </a:xfrm>
      </p:grpSpPr>
      <p:sp>
        <p:nvSpPr>
          <p:cNvPr id="31" name="Google Shape;31;p48"/>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48"/>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3" name="Google Shape;33;p4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4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4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49"/>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49"/>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49"/>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49"/>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49"/>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4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4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4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5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5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5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5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5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5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5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5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52"/>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52"/>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5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5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5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53"/>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53"/>
          <p:cNvSpPr/>
          <p:nvPr>
            <p:ph idx="2" type="pic"/>
          </p:nvPr>
        </p:nvSpPr>
        <p:spPr>
          <a:xfrm>
            <a:off x="5183188" y="987425"/>
            <a:ext cx="6172200" cy="4873625"/>
          </a:xfrm>
          <a:prstGeom prst="rect">
            <a:avLst/>
          </a:prstGeom>
          <a:noFill/>
          <a:ln>
            <a:noFill/>
          </a:ln>
        </p:spPr>
      </p:sp>
      <p:sp>
        <p:nvSpPr>
          <p:cNvPr id="64" name="Google Shape;64;p53"/>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5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5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5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4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4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4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4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4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idx="1" type="subTitle"/>
          </p:nvPr>
        </p:nvSpPr>
        <p:spPr>
          <a:xfrm>
            <a:off x="5555412" y="2003275"/>
            <a:ext cx="4842294" cy="1655762"/>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4800"/>
              <a:buNone/>
            </a:pPr>
            <a:r>
              <a:rPr lang="en-US" sz="4800">
                <a:latin typeface="Arial"/>
                <a:ea typeface="Arial"/>
                <a:cs typeface="Arial"/>
                <a:sym typeface="Arial"/>
              </a:rPr>
              <a:t>Podcast OJK BISA</a:t>
            </a:r>
            <a:br>
              <a:rPr lang="en-US" sz="4800">
                <a:latin typeface="Arial"/>
                <a:ea typeface="Arial"/>
                <a:cs typeface="Arial"/>
                <a:sym typeface="Arial"/>
              </a:rPr>
            </a:br>
            <a:r>
              <a:rPr lang="en-US" sz="4800">
                <a:latin typeface="Arial"/>
                <a:ea typeface="Arial"/>
                <a:cs typeface="Arial"/>
                <a:sym typeface="Arial"/>
              </a:rPr>
              <a:t>(Bincang Santai)</a:t>
            </a:r>
            <a:endParaRPr sz="4800"/>
          </a:p>
        </p:txBody>
      </p:sp>
      <p:pic>
        <p:nvPicPr>
          <p:cNvPr id="85" name="Google Shape;85;p1"/>
          <p:cNvPicPr preferRelativeResize="0"/>
          <p:nvPr/>
        </p:nvPicPr>
        <p:blipFill rotWithShape="1">
          <a:blip r:embed="rId3">
            <a:alphaModFix/>
          </a:blip>
          <a:srcRect b="0" l="0" r="0" t="0"/>
          <a:stretch/>
        </p:blipFill>
        <p:spPr>
          <a:xfrm>
            <a:off x="1291085" y="1253885"/>
            <a:ext cx="4129645" cy="3714719"/>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39" name="Google Shape;139;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9600"/>
              <a:buNone/>
            </a:pPr>
            <a:r>
              <a:rPr lang="en-US" sz="9600"/>
              <a:t>CIT CHAT</a:t>
            </a:r>
            <a:endParaRPr/>
          </a:p>
          <a:p>
            <a:pPr indent="0" lvl="0" marL="0" rtl="0" algn="ctr">
              <a:lnSpc>
                <a:spcPct val="90000"/>
              </a:lnSpc>
              <a:spcBef>
                <a:spcPts val="1000"/>
              </a:spcBef>
              <a:spcAft>
                <a:spcPts val="0"/>
              </a:spcAft>
              <a:buClr>
                <a:schemeClr val="dk1"/>
              </a:buClr>
              <a:buSzPts val="9600"/>
              <a:buNone/>
            </a:pPr>
            <a:r>
              <a:t/>
            </a:r>
            <a:endParaRPr sz="96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45" name="Google Shape;145;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9600"/>
              <a:buNone/>
            </a:pPr>
            <a:r>
              <a:rPr lang="en-US" sz="9600"/>
              <a:t>NEXT TOPIC</a:t>
            </a:r>
            <a:endParaRPr/>
          </a:p>
          <a:p>
            <a:pPr indent="0" lvl="0" marL="0" rtl="0" algn="ctr">
              <a:lnSpc>
                <a:spcPct val="90000"/>
              </a:lnSpc>
              <a:spcBef>
                <a:spcPts val="1000"/>
              </a:spcBef>
              <a:spcAft>
                <a:spcPts val="0"/>
              </a:spcAft>
              <a:buClr>
                <a:schemeClr val="dk1"/>
              </a:buClr>
              <a:buSzPts val="9600"/>
              <a:buNone/>
            </a:pPr>
            <a:r>
              <a:t/>
            </a:r>
            <a:endParaRPr sz="96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51" name="Google Shape;151;p1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70000" lnSpcReduction="20000"/>
          </a:bodyPr>
          <a:lstStyle/>
          <a:p>
            <a:pPr indent="0" lvl="0" marL="0" rtl="0" algn="ctr">
              <a:lnSpc>
                <a:spcPct val="90000"/>
              </a:lnSpc>
              <a:spcBef>
                <a:spcPts val="0"/>
              </a:spcBef>
              <a:spcAft>
                <a:spcPts val="0"/>
              </a:spcAft>
              <a:buClr>
                <a:schemeClr val="dk1"/>
              </a:buClr>
              <a:buSzPct val="100000"/>
              <a:buNone/>
            </a:pPr>
            <a:r>
              <a:rPr b="1" lang="en-US" sz="9600">
                <a:latin typeface="Trebuchet MS"/>
                <a:ea typeface="Trebuchet MS"/>
                <a:cs typeface="Trebuchet MS"/>
                <a:sym typeface="Trebuchet MS"/>
              </a:rPr>
              <a:t>HOST SINDA MEMPERKENALKAN</a:t>
            </a:r>
            <a:endParaRPr/>
          </a:p>
          <a:p>
            <a:pPr indent="0" lvl="0" marL="0" rtl="0" algn="ctr">
              <a:lnSpc>
                <a:spcPct val="90000"/>
              </a:lnSpc>
              <a:spcBef>
                <a:spcPts val="1000"/>
              </a:spcBef>
              <a:spcAft>
                <a:spcPts val="0"/>
              </a:spcAft>
              <a:buClr>
                <a:schemeClr val="dk1"/>
              </a:buClr>
              <a:buSzPct val="100000"/>
              <a:buNone/>
            </a:pPr>
            <a:r>
              <a:rPr b="1" lang="en-US" sz="9600">
                <a:latin typeface="Trebuchet MS"/>
                <a:ea typeface="Trebuchet MS"/>
                <a:cs typeface="Trebuchet MS"/>
                <a:sym typeface="Trebuchet MS"/>
              </a:rPr>
              <a:t>KOL ARTIS </a:t>
            </a:r>
            <a:endParaRPr/>
          </a:p>
          <a:p>
            <a:pPr indent="0" lvl="0" marL="0" rtl="0" algn="ctr">
              <a:lnSpc>
                <a:spcPct val="90000"/>
              </a:lnSpc>
              <a:spcBef>
                <a:spcPts val="1000"/>
              </a:spcBef>
              <a:spcAft>
                <a:spcPts val="0"/>
              </a:spcAft>
              <a:buClr>
                <a:schemeClr val="dk1"/>
              </a:buClr>
              <a:buSzPct val="100000"/>
              <a:buNone/>
            </a:pPr>
            <a:r>
              <a:t/>
            </a:r>
            <a:endParaRPr b="1" sz="9600">
              <a:latin typeface="Trebuchet MS"/>
              <a:ea typeface="Trebuchet MS"/>
              <a:cs typeface="Trebuchet MS"/>
              <a:sym typeface="Trebuchet MS"/>
            </a:endParaRPr>
          </a:p>
          <a:p>
            <a:pPr indent="0" lvl="0" marL="0" rtl="0" algn="ctr">
              <a:lnSpc>
                <a:spcPct val="90000"/>
              </a:lnSpc>
              <a:spcBef>
                <a:spcPts val="1000"/>
              </a:spcBef>
              <a:spcAft>
                <a:spcPts val="0"/>
              </a:spcAft>
              <a:buClr>
                <a:schemeClr val="dk1"/>
              </a:buClr>
              <a:buSzPct val="100000"/>
              <a:buNone/>
            </a:pPr>
            <a:r>
              <a:t/>
            </a:r>
            <a:endParaRPr sz="96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19"/>
          <p:cNvSpPr txBox="1"/>
          <p:nvPr>
            <p:ph idx="1" type="body"/>
          </p:nvPr>
        </p:nvSpPr>
        <p:spPr>
          <a:xfrm>
            <a:off x="838200" y="925075"/>
            <a:ext cx="10515600" cy="43512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6600"/>
              <a:buNone/>
            </a:pPr>
            <a:r>
              <a:rPr b="1" lang="en-US" sz="6600">
                <a:latin typeface="Trebuchet MS"/>
                <a:ea typeface="Trebuchet MS"/>
                <a:cs typeface="Trebuchet MS"/>
                <a:sym typeface="Trebuchet MS"/>
              </a:rPr>
              <a:t>HOST DEWI</a:t>
            </a:r>
            <a:endParaRPr b="1" sz="6600">
              <a:latin typeface="Trebuchet MS"/>
              <a:ea typeface="Trebuchet MS"/>
              <a:cs typeface="Trebuchet MS"/>
              <a:sym typeface="Trebuchet MS"/>
            </a:endParaRPr>
          </a:p>
          <a:p>
            <a:pPr indent="0" lvl="0" marL="0" rtl="0" algn="ctr">
              <a:lnSpc>
                <a:spcPct val="90000"/>
              </a:lnSpc>
              <a:spcBef>
                <a:spcPts val="1000"/>
              </a:spcBef>
              <a:spcAft>
                <a:spcPts val="0"/>
              </a:spcAft>
              <a:buClr>
                <a:schemeClr val="dk1"/>
              </a:buClr>
              <a:buSzPts val="6600"/>
              <a:buNone/>
            </a:pPr>
            <a:r>
              <a:rPr b="1" lang="en-US" sz="6600">
                <a:latin typeface="Trebuchet MS"/>
                <a:ea typeface="Trebuchet MS"/>
                <a:cs typeface="Trebuchet MS"/>
                <a:sym typeface="Trebuchet MS"/>
              </a:rPr>
              <a:t>MEMPERSILAHKAN MASUK DAN MEMPERKENALKAN NARASUMBER OJK</a:t>
            </a:r>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17"/>
          <p:cNvSpPr txBox="1"/>
          <p:nvPr>
            <p:ph idx="1" type="body"/>
          </p:nvPr>
        </p:nvSpPr>
        <p:spPr>
          <a:xfrm>
            <a:off x="838200" y="461379"/>
            <a:ext cx="10515600" cy="5715600"/>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chemeClr val="dk1"/>
              </a:buClr>
              <a:buSzPct val="100000"/>
              <a:buNone/>
            </a:pPr>
            <a:r>
              <a:rPr b="1" lang="en-US" sz="9600">
                <a:latin typeface="Trebuchet MS"/>
                <a:ea typeface="Trebuchet MS"/>
                <a:cs typeface="Trebuchet MS"/>
                <a:sym typeface="Trebuchet MS"/>
              </a:rPr>
              <a:t>HOST SINDA</a:t>
            </a:r>
            <a:endParaRPr/>
          </a:p>
          <a:p>
            <a:pPr indent="0" lvl="0" marL="0" rtl="0" algn="ctr">
              <a:lnSpc>
                <a:spcPct val="90000"/>
              </a:lnSpc>
              <a:spcBef>
                <a:spcPts val="1000"/>
              </a:spcBef>
              <a:spcAft>
                <a:spcPts val="0"/>
              </a:spcAft>
              <a:buClr>
                <a:schemeClr val="dk1"/>
              </a:buClr>
              <a:buSzPct val="100000"/>
              <a:buNone/>
            </a:pPr>
            <a:r>
              <a:rPr b="1" lang="en-US" sz="9600">
                <a:latin typeface="Trebuchet MS"/>
                <a:ea typeface="Trebuchet MS"/>
                <a:cs typeface="Trebuchet MS"/>
                <a:sym typeface="Trebuchet MS"/>
              </a:rPr>
              <a:t>BERTANYA</a:t>
            </a:r>
            <a:endParaRPr/>
          </a:p>
          <a:p>
            <a:pPr indent="0" lvl="0" marL="0" rtl="0" algn="ctr">
              <a:lnSpc>
                <a:spcPct val="90000"/>
              </a:lnSpc>
              <a:spcBef>
                <a:spcPts val="1000"/>
              </a:spcBef>
              <a:spcAft>
                <a:spcPts val="0"/>
              </a:spcAft>
              <a:buClr>
                <a:schemeClr val="dk1"/>
              </a:buClr>
              <a:buSzPct val="100000"/>
              <a:buNone/>
            </a:pPr>
            <a:r>
              <a:rPr b="1" lang="en-US" sz="9600">
                <a:latin typeface="Trebuchet MS"/>
                <a:ea typeface="Trebuchet MS"/>
                <a:cs typeface="Trebuchet MS"/>
                <a:sym typeface="Trebuchet MS"/>
              </a:rPr>
              <a:t>BACKGROUND</a:t>
            </a:r>
            <a:endParaRPr/>
          </a:p>
          <a:p>
            <a:pPr indent="0" lvl="0" marL="0" rtl="0" algn="ctr">
              <a:lnSpc>
                <a:spcPct val="90000"/>
              </a:lnSpc>
              <a:spcBef>
                <a:spcPts val="1000"/>
              </a:spcBef>
              <a:spcAft>
                <a:spcPts val="0"/>
              </a:spcAft>
              <a:buClr>
                <a:schemeClr val="dk1"/>
              </a:buClr>
              <a:buSzPct val="100000"/>
              <a:buNone/>
            </a:pPr>
            <a:r>
              <a:rPr b="1" lang="en-US" sz="9600">
                <a:latin typeface="Trebuchet MS"/>
                <a:ea typeface="Trebuchet MS"/>
                <a:cs typeface="Trebuchet MS"/>
                <a:sym typeface="Trebuchet MS"/>
              </a:rPr>
              <a:t>NARSUM KOL &amp; NARSUM OJK</a:t>
            </a:r>
            <a:endParaRPr/>
          </a:p>
          <a:p>
            <a:pPr indent="0" lvl="0" marL="0" rtl="0" algn="ctr">
              <a:lnSpc>
                <a:spcPct val="90000"/>
              </a:lnSpc>
              <a:spcBef>
                <a:spcPts val="1000"/>
              </a:spcBef>
              <a:spcAft>
                <a:spcPts val="0"/>
              </a:spcAft>
              <a:buClr>
                <a:schemeClr val="dk1"/>
              </a:buClr>
              <a:buSzPct val="100000"/>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67" name="Google Shape;167;p1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9600"/>
              <a:buNone/>
            </a:pPr>
            <a:r>
              <a:rPr lang="en-US" sz="9600"/>
              <a:t>NARSUM DAN KOL MENANGGAPI HOST DEWI</a:t>
            </a:r>
            <a:endParaRPr sz="96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20"/>
          <p:cNvSpPr txBox="1"/>
          <p:nvPr>
            <p:ph idx="1" type="body"/>
          </p:nvPr>
        </p:nvSpPr>
        <p:spPr>
          <a:xfrm>
            <a:off x="838200" y="128450"/>
            <a:ext cx="10515600" cy="43512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8000"/>
              <a:buNone/>
            </a:pPr>
            <a:r>
              <a:rPr lang="en-US" sz="7900"/>
              <a:t>HOST SINDA MEMBERIKAN PERTANYAAN TENTANG MEKANISME &amp; PENGERTIAN SOCIAL ENGINEERING</a:t>
            </a:r>
            <a:endParaRPr sz="79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78" name="Google Shape;178;p2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7200"/>
              <a:buNone/>
            </a:pPr>
            <a:r>
              <a:rPr lang="en-US" sz="7200"/>
              <a:t>RICO MEMBERIKAN TANGGAPAN BAIK TENTANG JAWABAN NARSUM OJK</a:t>
            </a:r>
            <a:endParaRPr sz="72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84" name="Google Shape;184;p2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20000"/>
          </a:bodyPr>
          <a:lstStyle/>
          <a:p>
            <a:pPr indent="0" lvl="0" marL="0" rtl="0" algn="ctr">
              <a:lnSpc>
                <a:spcPct val="90000"/>
              </a:lnSpc>
              <a:spcBef>
                <a:spcPts val="0"/>
              </a:spcBef>
              <a:spcAft>
                <a:spcPts val="0"/>
              </a:spcAft>
              <a:buClr>
                <a:schemeClr val="dk1"/>
              </a:buClr>
              <a:buSzPts val="6600"/>
              <a:buNone/>
            </a:pPr>
            <a:r>
              <a:rPr lang="en-US" sz="6600"/>
              <a:t>NARSUM OJK MEMBERIKAN JAWABAN SECARA SINGKAT DAN JELAS TENTANG MEKANISME DAN PENGERTIAN SOCIAL ENGINEERING </a:t>
            </a:r>
            <a:endParaRPr sz="66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90" name="Google Shape;190;p2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20000"/>
          </a:bodyPr>
          <a:lstStyle/>
          <a:p>
            <a:pPr indent="0" lvl="0" marL="0" rtl="0" algn="ctr">
              <a:lnSpc>
                <a:spcPct val="90000"/>
              </a:lnSpc>
              <a:spcBef>
                <a:spcPts val="0"/>
              </a:spcBef>
              <a:spcAft>
                <a:spcPts val="0"/>
              </a:spcAft>
              <a:buClr>
                <a:schemeClr val="dk1"/>
              </a:buClr>
              <a:buSzPts val="9600"/>
              <a:buNone/>
            </a:pPr>
            <a:r>
              <a:rPr lang="en-US" sz="9600"/>
              <a:t>HOST SINDA DAN DEWIBERGANTIAN MENANGGAPI NARSUM OJK</a:t>
            </a:r>
            <a:endParaRPr sz="96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graphicFrame>
        <p:nvGraphicFramePr>
          <p:cNvPr id="90" name="Google Shape;90;p2"/>
          <p:cNvGraphicFramePr/>
          <p:nvPr/>
        </p:nvGraphicFramePr>
        <p:xfrm>
          <a:off x="6629400" y="1023668"/>
          <a:ext cx="3000000" cy="3000000"/>
        </p:xfrm>
        <a:graphic>
          <a:graphicData uri="http://schemas.openxmlformats.org/drawingml/2006/table">
            <a:tbl>
              <a:tblPr bandRow="1" firstRow="1">
                <a:noFill/>
                <a:tableStyleId>{9F1E3097-2AAE-4C4C-A54B-1F95CEDD898C}</a:tableStyleId>
              </a:tblPr>
              <a:tblGrid>
                <a:gridCol w="2129275"/>
                <a:gridCol w="3052300"/>
              </a:tblGrid>
              <a:tr h="359600">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latin typeface="Arial"/>
                          <a:ea typeface="Arial"/>
                          <a:cs typeface="Arial"/>
                          <a:sym typeface="Arial"/>
                        </a:rPr>
                        <a:t>KETERANGAN</a:t>
                      </a:r>
                      <a:endParaRPr sz="1400" u="none" cap="none" strike="noStrike">
                        <a:latin typeface="Arial"/>
                        <a:ea typeface="Arial"/>
                        <a:cs typeface="Arial"/>
                        <a:sym typeface="Arial"/>
                      </a:endParaRPr>
                    </a:p>
                  </a:txBody>
                  <a:tcPr marT="45725" marB="45725" marR="91450" marL="91450"/>
                </a:tc>
                <a:tc>
                  <a:txBody>
                    <a:bodyPr/>
                    <a:lstStyle/>
                    <a:p>
                      <a:pPr indent="0" lvl="0" marL="0" marR="0" rtl="0" algn="ctr">
                        <a:lnSpc>
                          <a:spcPct val="100000"/>
                        </a:lnSpc>
                        <a:spcBef>
                          <a:spcPts val="0"/>
                        </a:spcBef>
                        <a:spcAft>
                          <a:spcPts val="0"/>
                        </a:spcAft>
                        <a:buClr>
                          <a:srgbClr val="000000"/>
                        </a:buClr>
                        <a:buSzPts val="1400"/>
                        <a:buFont typeface="Arial"/>
                        <a:buNone/>
                      </a:pPr>
                      <a:r>
                        <a:rPr lang="en-US" sz="1400" u="none" cap="none" strike="noStrike">
                          <a:latin typeface="Arial"/>
                          <a:ea typeface="Arial"/>
                          <a:cs typeface="Arial"/>
                          <a:sym typeface="Arial"/>
                        </a:rPr>
                        <a:t>RINCIAN</a:t>
                      </a:r>
                      <a:endParaRPr sz="1400" u="none" cap="none" strike="noStrike">
                        <a:latin typeface="Arial"/>
                        <a:ea typeface="Arial"/>
                        <a:cs typeface="Arial"/>
                        <a:sym typeface="Arial"/>
                      </a:endParaRPr>
                    </a:p>
                  </a:txBody>
                  <a:tcPr marT="45725" marB="45725" marR="91450" marL="91450"/>
                </a:tc>
              </a:tr>
              <a:tr h="380675">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latin typeface="Arial"/>
                          <a:ea typeface="Arial"/>
                          <a:cs typeface="Arial"/>
                          <a:sym typeface="Arial"/>
                        </a:rPr>
                        <a:t>Lokasi</a:t>
                      </a:r>
                      <a:endParaRPr sz="1400" u="none" cap="none" strike="noStrike">
                        <a:latin typeface="Arial"/>
                        <a:ea typeface="Arial"/>
                        <a:cs typeface="Arial"/>
                        <a:sym typeface="Arial"/>
                      </a:endParaRPr>
                    </a:p>
                  </a:txBody>
                  <a:tcPr marT="45725" marB="45725" marR="91450" marL="91450"/>
                </a:tc>
                <a:tc>
                  <a:txBody>
                    <a:bodyPr/>
                    <a:lstStyle/>
                    <a:p>
                      <a:pPr indent="0" lvl="0" marL="0" rtl="0" algn="l">
                        <a:spcBef>
                          <a:spcPts val="0"/>
                        </a:spcBef>
                        <a:spcAft>
                          <a:spcPts val="0"/>
                        </a:spcAft>
                        <a:buClr>
                          <a:schemeClr val="dk1"/>
                        </a:buClr>
                        <a:buSzPts val="1400"/>
                        <a:buFont typeface="Arial"/>
                        <a:buNone/>
                      </a:pPr>
                      <a:r>
                        <a:rPr lang="en-US">
                          <a:latin typeface="Arial"/>
                          <a:ea typeface="Arial"/>
                          <a:cs typeface="Arial"/>
                          <a:sym typeface="Arial"/>
                        </a:rPr>
                        <a:t>Studio 9, Jl. Pangeran Antasari No.9B, Cilandak Bar., Kec. Cilandak, Kota Jakarta Selatan</a:t>
                      </a:r>
                      <a:endParaRPr>
                        <a:latin typeface="Arial"/>
                        <a:ea typeface="Arial"/>
                        <a:cs typeface="Arial"/>
                        <a:sym typeface="Arial"/>
                      </a:endParaRPr>
                    </a:p>
                  </a:txBody>
                  <a:tcPr marT="45725" marB="45725" marR="91450" marL="91450"/>
                </a:tc>
              </a:tr>
              <a:tr h="380675">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latin typeface="Arial"/>
                          <a:ea typeface="Arial"/>
                          <a:cs typeface="Arial"/>
                          <a:sym typeface="Arial"/>
                        </a:rPr>
                        <a:t>Durasi Video</a:t>
                      </a:r>
                      <a:endParaRPr sz="1400" u="none" cap="none" strike="noStrike">
                        <a:latin typeface="Arial"/>
                        <a:ea typeface="Arial"/>
                        <a:cs typeface="Arial"/>
                        <a:sym typeface="Arial"/>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latin typeface="Arial"/>
                          <a:ea typeface="Arial"/>
                          <a:cs typeface="Arial"/>
                          <a:sym typeface="Arial"/>
                        </a:rPr>
                        <a:t>15-20 menit</a:t>
                      </a:r>
                      <a:endParaRPr sz="1400" u="none" cap="none" strike="noStrike">
                        <a:latin typeface="Arial"/>
                        <a:ea typeface="Arial"/>
                        <a:cs typeface="Arial"/>
                        <a:sym typeface="Arial"/>
                      </a:endParaRPr>
                    </a:p>
                  </a:txBody>
                  <a:tcPr marT="45725" marB="45725" marR="91450" marL="91450"/>
                </a:tc>
              </a:tr>
              <a:tr h="380675">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latin typeface="Arial"/>
                          <a:ea typeface="Arial"/>
                          <a:cs typeface="Arial"/>
                          <a:sym typeface="Arial"/>
                        </a:rPr>
                        <a:t>Waktu Produksi</a:t>
                      </a:r>
                      <a:endParaRPr sz="1400" u="none" cap="none" strike="noStrike">
                        <a:latin typeface="Arial"/>
                        <a:ea typeface="Arial"/>
                        <a:cs typeface="Arial"/>
                        <a:sym typeface="Arial"/>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400"/>
                        <a:buFont typeface="Arial"/>
                        <a:buNone/>
                      </a:pPr>
                      <a:r>
                        <a:rPr lang="en-US">
                          <a:latin typeface="Arial"/>
                          <a:ea typeface="Arial"/>
                          <a:cs typeface="Arial"/>
                          <a:sym typeface="Arial"/>
                        </a:rPr>
                        <a:t>Jumat</a:t>
                      </a:r>
                      <a:r>
                        <a:rPr lang="en-US" sz="1400" u="none" cap="none" strike="noStrike">
                          <a:latin typeface="Arial"/>
                          <a:ea typeface="Arial"/>
                          <a:cs typeface="Arial"/>
                          <a:sym typeface="Arial"/>
                        </a:rPr>
                        <a:t>, </a:t>
                      </a:r>
                      <a:r>
                        <a:rPr lang="en-US">
                          <a:latin typeface="Arial"/>
                          <a:ea typeface="Arial"/>
                          <a:cs typeface="Arial"/>
                          <a:sym typeface="Arial"/>
                        </a:rPr>
                        <a:t>15 November </a:t>
                      </a:r>
                      <a:r>
                        <a:rPr lang="en-US" sz="1400" u="none" cap="none" strike="noStrike">
                          <a:latin typeface="Arial"/>
                          <a:ea typeface="Arial"/>
                          <a:cs typeface="Arial"/>
                          <a:sym typeface="Arial"/>
                        </a:rPr>
                        <a:t>2024</a:t>
                      </a:r>
                      <a:endParaRPr sz="1400" u="none" cap="none" strike="noStrike">
                        <a:latin typeface="Arial"/>
                        <a:ea typeface="Arial"/>
                        <a:cs typeface="Arial"/>
                        <a:sym typeface="Arial"/>
                      </a:endParaRPr>
                    </a:p>
                  </a:txBody>
                  <a:tcPr marT="45725" marB="45725" marR="91450" marL="91450"/>
                </a:tc>
              </a:tr>
              <a:tr h="380675">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latin typeface="Arial"/>
                          <a:ea typeface="Arial"/>
                          <a:cs typeface="Arial"/>
                          <a:sym typeface="Arial"/>
                        </a:rPr>
                        <a:t>Platform Publikasi Video</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latin typeface="Arial"/>
                          <a:ea typeface="Arial"/>
                          <a:cs typeface="Arial"/>
                          <a:sym typeface="Arial"/>
                        </a:rPr>
                        <a:t>Video taping akan ditayangkan pada Youtube Otoritas Jasa Keuangan</a:t>
                      </a:r>
                      <a:endParaRPr sz="1400" u="none" cap="none" strike="noStrike">
                        <a:latin typeface="Arial"/>
                        <a:ea typeface="Arial"/>
                        <a:cs typeface="Arial"/>
                        <a:sym typeface="Arial"/>
                      </a:endParaRPr>
                    </a:p>
                  </a:txBody>
                  <a:tcPr marT="45725" marB="45725" marR="91450" marL="91450"/>
                </a:tc>
              </a:tr>
              <a:tr h="380675">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latin typeface="Arial"/>
                          <a:ea typeface="Arial"/>
                          <a:cs typeface="Arial"/>
                          <a:sym typeface="Arial"/>
                        </a:rPr>
                        <a:t>Konsep</a:t>
                      </a:r>
                      <a:endParaRPr sz="1400" u="none" cap="none" strike="noStrike">
                        <a:latin typeface="Arial"/>
                        <a:ea typeface="Arial"/>
                        <a:cs typeface="Arial"/>
                        <a:sym typeface="Arial"/>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latin typeface="Arial"/>
                          <a:ea typeface="Arial"/>
                          <a:cs typeface="Arial"/>
                          <a:sym typeface="Arial"/>
                        </a:rPr>
                        <a:t>Semi – formal (santai)</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latin typeface="Arial"/>
                          <a:ea typeface="Arial"/>
                          <a:cs typeface="Arial"/>
                          <a:sym typeface="Arial"/>
                        </a:rPr>
                        <a:t>2 Host (</a:t>
                      </a:r>
                      <a:r>
                        <a:rPr lang="en-US">
                          <a:latin typeface="Arial"/>
                          <a:ea typeface="Arial"/>
                          <a:cs typeface="Arial"/>
                          <a:sym typeface="Arial"/>
                        </a:rPr>
                        <a:t>Dewi</a:t>
                      </a:r>
                      <a:r>
                        <a:rPr lang="en-US" sz="1400" u="none" cap="none" strike="noStrike">
                          <a:latin typeface="Arial"/>
                          <a:ea typeface="Arial"/>
                          <a:cs typeface="Arial"/>
                          <a:sym typeface="Arial"/>
                        </a:rPr>
                        <a:t> dan Sinda)</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latin typeface="Arial"/>
                          <a:ea typeface="Arial"/>
                          <a:cs typeface="Arial"/>
                          <a:sym typeface="Arial"/>
                        </a:rPr>
                        <a:t>1 Narasumber OJK</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latin typeface="Arial"/>
                          <a:ea typeface="Arial"/>
                          <a:cs typeface="Arial"/>
                          <a:sym typeface="Arial"/>
                        </a:rPr>
                        <a:t>1 Narasumber Eksternal (Influencer/KOL/Certifed Financial Planner)</a:t>
                      </a:r>
                      <a:endParaRPr sz="1400" u="none" cap="none" strike="noStrike">
                        <a:latin typeface="Arial"/>
                        <a:ea typeface="Arial"/>
                        <a:cs typeface="Arial"/>
                        <a:sym typeface="Arial"/>
                      </a:endParaRPr>
                    </a:p>
                  </a:txBody>
                  <a:tcPr marT="45725" marB="45725" marR="91450" marL="91450"/>
                </a:tc>
              </a:tr>
              <a:tr h="380675">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latin typeface="Arial"/>
                          <a:ea typeface="Arial"/>
                          <a:cs typeface="Arial"/>
                          <a:sym typeface="Arial"/>
                        </a:rPr>
                        <a:t>Target Audience</a:t>
                      </a:r>
                      <a:endParaRPr sz="1400" u="none" cap="none" strike="noStrike">
                        <a:latin typeface="Arial"/>
                        <a:ea typeface="Arial"/>
                        <a:cs typeface="Arial"/>
                        <a:sym typeface="Arial"/>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latin typeface="Arial"/>
                          <a:ea typeface="Arial"/>
                          <a:cs typeface="Arial"/>
                          <a:sym typeface="Arial"/>
                        </a:rPr>
                        <a:t>Masyarakat umum, Mahasiwa / Pelajar</a:t>
                      </a:r>
                      <a:endParaRPr sz="1400" u="none" cap="none" strike="noStrike">
                        <a:latin typeface="Arial"/>
                        <a:ea typeface="Arial"/>
                        <a:cs typeface="Arial"/>
                        <a:sym typeface="Arial"/>
                      </a:endParaRPr>
                    </a:p>
                  </a:txBody>
                  <a:tcPr marT="45725" marB="45725" marR="91450" marL="91450"/>
                </a:tc>
              </a:tr>
              <a:tr h="380675">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latin typeface="Arial"/>
                          <a:ea typeface="Arial"/>
                          <a:cs typeface="Arial"/>
                          <a:sym typeface="Arial"/>
                        </a:rPr>
                        <a:t>Episode</a:t>
                      </a:r>
                      <a:endParaRPr sz="1400" u="none" cap="none" strike="noStrike">
                        <a:latin typeface="Arial"/>
                        <a:ea typeface="Arial"/>
                        <a:cs typeface="Arial"/>
                        <a:sym typeface="Arial"/>
                      </a:endParaRPr>
                    </a:p>
                  </a:txBody>
                  <a:tcPr marT="45725" marB="45725" marR="91450" marL="91450"/>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Arial"/>
                        <a:ea typeface="Arial"/>
                        <a:cs typeface="Arial"/>
                        <a:sym typeface="Arial"/>
                      </a:endParaRPr>
                    </a:p>
                  </a:txBody>
                  <a:tcPr marT="45725" marB="45725" marR="91450" marL="91450"/>
                </a:tc>
              </a:tr>
            </a:tbl>
          </a:graphicData>
        </a:graphic>
      </p:graphicFrame>
      <p:sp>
        <p:nvSpPr>
          <p:cNvPr id="91" name="Google Shape;91;p2"/>
          <p:cNvSpPr txBox="1"/>
          <p:nvPr>
            <p:ph idx="2" type="body"/>
          </p:nvPr>
        </p:nvSpPr>
        <p:spPr>
          <a:xfrm>
            <a:off x="242976" y="406626"/>
            <a:ext cx="6153509" cy="6318734"/>
          </a:xfrm>
          <a:prstGeom prst="rect">
            <a:avLst/>
          </a:prstGeom>
          <a:noFill/>
          <a:ln>
            <a:noFill/>
          </a:ln>
        </p:spPr>
        <p:txBody>
          <a:bodyPr anchorCtr="0" anchor="t" bIns="45700" lIns="91425" spcFirstLastPara="1" rIns="91425" wrap="square" tIns="45700">
            <a:normAutofit/>
          </a:bodyPr>
          <a:lstStyle/>
          <a:p>
            <a:pPr indent="0" lvl="0" marL="0" rtl="0" algn="l">
              <a:lnSpc>
                <a:spcPct val="120000"/>
              </a:lnSpc>
              <a:spcBef>
                <a:spcPts val="0"/>
              </a:spcBef>
              <a:spcAft>
                <a:spcPts val="0"/>
              </a:spcAft>
              <a:buClr>
                <a:schemeClr val="dk1"/>
              </a:buClr>
              <a:buSzPts val="2200"/>
              <a:buNone/>
            </a:pPr>
            <a:r>
              <a:rPr b="1" lang="en-US" sz="2200">
                <a:latin typeface="Arial"/>
                <a:ea typeface="Arial"/>
                <a:cs typeface="Arial"/>
                <a:sym typeface="Arial"/>
              </a:rPr>
              <a:t>Latar Belakang</a:t>
            </a:r>
            <a:endParaRPr sz="2200">
              <a:latin typeface="Arial"/>
              <a:ea typeface="Arial"/>
              <a:cs typeface="Arial"/>
              <a:sym typeface="Arial"/>
            </a:endParaRPr>
          </a:p>
          <a:p>
            <a:pPr indent="0" lvl="0" marL="0" rtl="0" algn="l">
              <a:lnSpc>
                <a:spcPct val="100000"/>
              </a:lnSpc>
              <a:spcBef>
                <a:spcPts val="1800"/>
              </a:spcBef>
              <a:spcAft>
                <a:spcPts val="0"/>
              </a:spcAft>
              <a:buClr>
                <a:schemeClr val="dk1"/>
              </a:buClr>
              <a:buSzPts val="1600"/>
              <a:buNone/>
            </a:pPr>
            <a:r>
              <a:rPr lang="en-US" sz="1600">
                <a:latin typeface="Arial"/>
                <a:ea typeface="Arial"/>
                <a:cs typeface="Arial"/>
                <a:sym typeface="Arial"/>
              </a:rPr>
              <a:t>Tingkat penggunaan internet dan media sosial terus tumbuh dan menjadi sarana efektif dalam penyebaran Informasi. Salah satu platform media sosial yang dimiliki OJK adalah Youtube Otoritas Jasa Keuangan (OJK TV). Sebagai media resmi OJK, Youtube Otoritas Jasa Keuangan diharapkan dapat menjadi sumber penyebaran informasi, media edukasi, dan penyampaian kebijakan strategis OJK. Sehingga, </a:t>
            </a:r>
            <a:r>
              <a:rPr i="1" lang="en-US" sz="1600">
                <a:latin typeface="Arial"/>
                <a:ea typeface="Arial"/>
                <a:cs typeface="Arial"/>
                <a:sym typeface="Arial"/>
              </a:rPr>
              <a:t>engagement</a:t>
            </a:r>
            <a:r>
              <a:rPr lang="en-US" sz="1600">
                <a:latin typeface="Arial"/>
                <a:ea typeface="Arial"/>
                <a:cs typeface="Arial"/>
                <a:sym typeface="Arial"/>
              </a:rPr>
              <a:t> maupun </a:t>
            </a:r>
            <a:r>
              <a:rPr i="1" lang="en-US" sz="1600">
                <a:latin typeface="Arial"/>
                <a:ea typeface="Arial"/>
                <a:cs typeface="Arial"/>
                <a:sym typeface="Arial"/>
              </a:rPr>
              <a:t>subscribers</a:t>
            </a:r>
            <a:r>
              <a:rPr lang="en-US" sz="1600">
                <a:latin typeface="Arial"/>
                <a:ea typeface="Arial"/>
                <a:cs typeface="Arial"/>
                <a:sym typeface="Arial"/>
              </a:rPr>
              <a:t> Youtube Otoritas Jasa Keuangan perlu ditingkatkan.</a:t>
            </a:r>
            <a:endParaRPr/>
          </a:p>
          <a:p>
            <a:pPr indent="0" lvl="0" marL="0" rtl="0" algn="just">
              <a:lnSpc>
                <a:spcPct val="100000"/>
              </a:lnSpc>
              <a:spcBef>
                <a:spcPts val="1800"/>
              </a:spcBef>
              <a:spcAft>
                <a:spcPts val="0"/>
              </a:spcAft>
              <a:buClr>
                <a:schemeClr val="dk1"/>
              </a:buClr>
              <a:buSzPts val="1600"/>
              <a:buNone/>
            </a:pPr>
            <a:r>
              <a:rPr lang="en-US" sz="1600">
                <a:latin typeface="Arial"/>
                <a:ea typeface="Arial"/>
                <a:cs typeface="Arial"/>
                <a:sym typeface="Arial"/>
              </a:rPr>
              <a:t>Sebagai upaya dalam mencapai hal tersebut dan bentuk diseminasi kebijakan maupun informasi OJK, Grup Komunikasi Publik (GKPB) melakukan produksi dan pengelolaan konten komunikasi digital OJK yang dimiliki satuan kerja meliputi kanal Youtube dan media sosial resmi OJK. GKPB akan melaksanakan produksi OJK BiSa yang diharapkan dapat memberikan nilai tambah kepada masyarakat khususnya generasi milenial terkait proses bisnis OJK termasuk upaya edukasi dan pentingnya akan kesadaran terhadap literasi keuangan. Adapun, program OJK BiSa periode Juni-Desember 2024 akan berkolaborasi dengan </a:t>
            </a:r>
            <a:r>
              <a:rPr i="1" lang="en-US" sz="1600">
                <a:latin typeface="Arial"/>
                <a:ea typeface="Arial"/>
                <a:cs typeface="Arial"/>
                <a:sym typeface="Arial"/>
              </a:rPr>
              <a:t>Key Opinion Leader</a:t>
            </a:r>
            <a:r>
              <a:rPr lang="en-US" sz="1600">
                <a:latin typeface="Arial"/>
                <a:ea typeface="Arial"/>
                <a:cs typeface="Arial"/>
                <a:sym typeface="Arial"/>
              </a:rPr>
              <a:t> (KOL) dan diproduksi dalam format </a:t>
            </a:r>
            <a:r>
              <a:rPr i="1" lang="en-US" sz="1600">
                <a:latin typeface="Arial"/>
                <a:ea typeface="Arial"/>
                <a:cs typeface="Arial"/>
                <a:sym typeface="Arial"/>
              </a:rPr>
              <a:t>taping </a:t>
            </a:r>
            <a:r>
              <a:rPr lang="en-US" sz="1600">
                <a:latin typeface="Arial"/>
                <a:ea typeface="Arial"/>
                <a:cs typeface="Arial"/>
                <a:sym typeface="Arial"/>
              </a:rPr>
              <a:t>dengan detail sebagai label berikut:</a:t>
            </a:r>
            <a:endParaRPr/>
          </a:p>
          <a:p>
            <a:pPr indent="0" lvl="0" marL="0" rtl="0" algn="l">
              <a:lnSpc>
                <a:spcPct val="90000"/>
              </a:lnSpc>
              <a:spcBef>
                <a:spcPts val="1800"/>
              </a:spcBef>
              <a:spcAft>
                <a:spcPts val="0"/>
              </a:spcAft>
              <a:buClr>
                <a:schemeClr val="dk1"/>
              </a:buClr>
              <a:buSzPts val="2800"/>
              <a:buNone/>
            </a:pPr>
            <a:r>
              <a:t/>
            </a:r>
            <a:endParaRPr/>
          </a:p>
        </p:txBody>
      </p:sp>
      <p:pic>
        <p:nvPicPr>
          <p:cNvPr id="92" name="Google Shape;92;p2"/>
          <p:cNvPicPr preferRelativeResize="0"/>
          <p:nvPr/>
        </p:nvPicPr>
        <p:blipFill rotWithShape="1">
          <a:blip r:embed="rId3">
            <a:alphaModFix/>
          </a:blip>
          <a:srcRect b="0" l="0" r="0" t="0"/>
          <a:stretch/>
        </p:blipFill>
        <p:spPr>
          <a:xfrm>
            <a:off x="11113696" y="109268"/>
            <a:ext cx="766963" cy="689902"/>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96" name="Google Shape;196;p2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9600"/>
              <a:buNone/>
            </a:pPr>
            <a:r>
              <a:rPr lang="en-US" sz="9600"/>
              <a:t>ICE BREAKING</a:t>
            </a:r>
            <a:endParaRPr sz="960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2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02" name="Google Shape;202;p2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9600"/>
              <a:buNone/>
            </a:pPr>
            <a:r>
              <a:rPr lang="en-US" sz="9600"/>
              <a:t>NEXT TOPIC TIPS</a:t>
            </a:r>
            <a:endParaRPr sz="960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08" name="Google Shape;208;p2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None/>
            </a:pPr>
            <a:r>
              <a:rPr lang="en-US" sz="6000"/>
              <a:t>HOST SINDA BERTANYA TENTANG DAMPAK PADA KORBAN SOCIAL ENGINEERING</a:t>
            </a:r>
            <a:endParaRPr sz="6000"/>
          </a:p>
          <a:p>
            <a:pPr indent="0" lvl="0" marL="0" rtl="0" algn="ctr">
              <a:lnSpc>
                <a:spcPct val="90000"/>
              </a:lnSpc>
              <a:spcBef>
                <a:spcPts val="0"/>
              </a:spcBef>
              <a:spcAft>
                <a:spcPts val="0"/>
              </a:spcAft>
              <a:buClr>
                <a:schemeClr val="dk1"/>
              </a:buClr>
              <a:buSzPts val="6000"/>
              <a:buNone/>
            </a:pPr>
            <a:r>
              <a:t/>
            </a:r>
            <a:endParaRPr sz="600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2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14" name="Google Shape;214;p2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8800"/>
              <a:buNone/>
            </a:pPr>
            <a:r>
              <a:rPr lang="en-US" sz="8800"/>
              <a:t>NARSUM MENJAWAB PERTANYAAN HOST SINDA</a:t>
            </a:r>
            <a:endParaRPr sz="880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g30f3667fcbe_1_51"/>
          <p:cNvSpPr txBox="1"/>
          <p:nvPr>
            <p:ph idx="1" type="body"/>
          </p:nvPr>
        </p:nvSpPr>
        <p:spPr>
          <a:xfrm>
            <a:off x="838200" y="580425"/>
            <a:ext cx="10515600" cy="55968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6600"/>
              <a:buNone/>
            </a:pPr>
            <a:r>
              <a:rPr lang="en-US" sz="6600">
                <a:latin typeface="Arial"/>
                <a:ea typeface="Arial"/>
                <a:cs typeface="Arial"/>
                <a:sym typeface="Arial"/>
              </a:rPr>
              <a:t>HOST SINDA MENANYAKAN TENTANG TIPS N TRICK MENANGANI SOCIAL ENGINEERING</a:t>
            </a:r>
            <a:endParaRPr sz="6600">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30"/>
          <p:cNvSpPr txBox="1"/>
          <p:nvPr>
            <p:ph idx="1" type="body"/>
          </p:nvPr>
        </p:nvSpPr>
        <p:spPr>
          <a:xfrm>
            <a:off x="838200" y="878078"/>
            <a:ext cx="10515600" cy="52989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8000"/>
              <a:buNone/>
            </a:pPr>
            <a:r>
              <a:rPr lang="en-US" sz="8000"/>
              <a:t>ICE BREAKING</a:t>
            </a:r>
            <a:endParaRPr/>
          </a:p>
          <a:p>
            <a:pPr indent="0" lvl="0" marL="0" rtl="0" algn="ctr">
              <a:lnSpc>
                <a:spcPct val="90000"/>
              </a:lnSpc>
              <a:spcBef>
                <a:spcPts val="1000"/>
              </a:spcBef>
              <a:spcAft>
                <a:spcPts val="0"/>
              </a:spcAft>
              <a:buClr>
                <a:schemeClr val="dk1"/>
              </a:buClr>
              <a:buSzPts val="8000"/>
              <a:buNone/>
            </a:pPr>
            <a:r>
              <a:rPr lang="en-US" sz="8000"/>
              <a:t>UCAPAN TERIMAKASIH DARI KEDUA HOST</a:t>
            </a:r>
            <a:endParaRPr sz="800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3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30" name="Google Shape;230;p3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20000"/>
          </a:bodyPr>
          <a:lstStyle/>
          <a:p>
            <a:pPr indent="0" lvl="0" marL="0" rtl="0" algn="ctr">
              <a:lnSpc>
                <a:spcPct val="90000"/>
              </a:lnSpc>
              <a:spcBef>
                <a:spcPts val="0"/>
              </a:spcBef>
              <a:spcAft>
                <a:spcPts val="0"/>
              </a:spcAft>
              <a:buClr>
                <a:schemeClr val="dk1"/>
              </a:buClr>
              <a:buSzPts val="9600"/>
              <a:buNone/>
            </a:pPr>
            <a:r>
              <a:rPr lang="en-US" sz="9600"/>
              <a:t>PESAN PENUTUP DARI NARSUM TALENT DAN NARSUM OJK</a:t>
            </a:r>
            <a:endParaRPr sz="960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3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36" name="Google Shape;236;p3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9600"/>
              <a:buNone/>
            </a:pPr>
            <a:r>
              <a:rPr lang="en-US" sz="9600"/>
              <a:t>CLOSING STATEMENT HOST</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p3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42" name="Google Shape;242;p3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9600"/>
              <a:buNone/>
            </a:pPr>
            <a:r>
              <a:rPr lang="en-US" sz="9600"/>
              <a:t>1 MENIT 30 DETIK</a:t>
            </a:r>
            <a:endParaRPr sz="960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3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48" name="Google Shape;248;p3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9600"/>
              <a:buNone/>
            </a:pPr>
            <a:r>
              <a:rPr lang="en-US" sz="9600"/>
              <a:t>30 DETIK</a:t>
            </a:r>
            <a:endParaRPr/>
          </a:p>
          <a:p>
            <a:pPr indent="0" lvl="0" marL="0" rtl="0" algn="ctr">
              <a:lnSpc>
                <a:spcPct val="90000"/>
              </a:lnSpc>
              <a:spcBef>
                <a:spcPts val="1000"/>
              </a:spcBef>
              <a:spcAft>
                <a:spcPts val="0"/>
              </a:spcAft>
              <a:buClr>
                <a:schemeClr val="dk1"/>
              </a:buClr>
              <a:buSzPts val="9600"/>
              <a:buNone/>
            </a:pPr>
            <a:r>
              <a:t/>
            </a:r>
            <a:endParaRPr sz="96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b="1" lang="en-US" sz="4400">
                <a:latin typeface="Arial"/>
                <a:ea typeface="Arial"/>
                <a:cs typeface="Arial"/>
                <a:sym typeface="Arial"/>
              </a:rPr>
              <a:t>TALENT HOST</a:t>
            </a:r>
            <a:endParaRPr/>
          </a:p>
        </p:txBody>
      </p:sp>
      <p:sp>
        <p:nvSpPr>
          <p:cNvPr id="98" name="Google Shape;98;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dk1"/>
              </a:buClr>
              <a:buSzPts val="1800"/>
              <a:buFont typeface="Arial"/>
              <a:buNone/>
            </a:pPr>
            <a:r>
              <a:rPr lang="en-US" sz="2700">
                <a:latin typeface="Arial"/>
                <a:ea typeface="Arial"/>
                <a:cs typeface="Arial"/>
                <a:sym typeface="Arial"/>
              </a:rPr>
              <a:t>Dewi</a:t>
            </a:r>
            <a:r>
              <a:rPr lang="en-US" sz="2700">
                <a:latin typeface="Arial"/>
                <a:ea typeface="Arial"/>
                <a:cs typeface="Arial"/>
                <a:sym typeface="Arial"/>
              </a:rPr>
              <a:t> dan Sinda</a:t>
            </a:r>
            <a:endParaRPr sz="410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 name="Shape 252"/>
        <p:cNvGrpSpPr/>
        <p:nvPr/>
      </p:nvGrpSpPr>
      <p:grpSpPr>
        <a:xfrm>
          <a:off x="0" y="0"/>
          <a:ext cx="0" cy="0"/>
          <a:chOff x="0" y="0"/>
          <a:chExt cx="0" cy="0"/>
        </a:xfrm>
      </p:grpSpPr>
      <p:sp>
        <p:nvSpPr>
          <p:cNvPr id="253" name="Google Shape;253;p3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54" name="Google Shape;254;p3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9600"/>
              <a:buNone/>
            </a:pPr>
            <a:r>
              <a:rPr lang="en-US" sz="9600"/>
              <a:t>1 MENIT</a:t>
            </a:r>
            <a:endParaRPr sz="960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p3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60" name="Google Shape;260;p3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9600"/>
              <a:buNone/>
            </a:pPr>
            <a:r>
              <a:rPr lang="en-US" sz="9600"/>
              <a:t>2 MENIT</a:t>
            </a:r>
            <a:endParaRPr sz="9600"/>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3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66" name="Google Shape;266;p3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9600"/>
              <a:buNone/>
            </a:pPr>
            <a:r>
              <a:rPr lang="en-US" sz="9600"/>
              <a:t>15 DETIK</a:t>
            </a:r>
            <a:endParaRPr sz="9600"/>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0" name="Shape 270"/>
        <p:cNvGrpSpPr/>
        <p:nvPr/>
      </p:nvGrpSpPr>
      <p:grpSpPr>
        <a:xfrm>
          <a:off x="0" y="0"/>
          <a:ext cx="0" cy="0"/>
          <a:chOff x="0" y="0"/>
          <a:chExt cx="0" cy="0"/>
        </a:xfrm>
      </p:grpSpPr>
      <p:sp>
        <p:nvSpPr>
          <p:cNvPr id="271" name="Google Shape;271;p3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72" name="Google Shape;272;p3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9600"/>
              <a:buNone/>
            </a:pPr>
            <a:r>
              <a:rPr lang="en-US" sz="9600"/>
              <a:t>10 MENIT</a:t>
            </a:r>
            <a:endParaRPr sz="9600"/>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6" name="Shape 276"/>
        <p:cNvGrpSpPr/>
        <p:nvPr/>
      </p:nvGrpSpPr>
      <p:grpSpPr>
        <a:xfrm>
          <a:off x="0" y="0"/>
          <a:ext cx="0" cy="0"/>
          <a:chOff x="0" y="0"/>
          <a:chExt cx="0" cy="0"/>
        </a:xfrm>
      </p:grpSpPr>
      <p:sp>
        <p:nvSpPr>
          <p:cNvPr id="277" name="Google Shape;277;p3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78" name="Google Shape;278;p3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9600"/>
              <a:buNone/>
            </a:pPr>
            <a:r>
              <a:rPr lang="en-US" sz="9600"/>
              <a:t>5 MENIT</a:t>
            </a:r>
            <a:endParaRPr sz="9600"/>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2" name="Shape 282"/>
        <p:cNvGrpSpPr/>
        <p:nvPr/>
      </p:nvGrpSpPr>
      <p:grpSpPr>
        <a:xfrm>
          <a:off x="0" y="0"/>
          <a:ext cx="0" cy="0"/>
          <a:chOff x="0" y="0"/>
          <a:chExt cx="0" cy="0"/>
        </a:xfrm>
      </p:grpSpPr>
      <p:sp>
        <p:nvSpPr>
          <p:cNvPr id="283" name="Google Shape;283;p4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84" name="Google Shape;284;p4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9600"/>
              <a:buNone/>
            </a:pPr>
            <a:r>
              <a:rPr lang="en-US" sz="9600"/>
              <a:t>1 MENIT</a:t>
            </a:r>
            <a:endParaRPr sz="9600"/>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4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90" name="Google Shape;290;p4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9600"/>
              <a:buNone/>
            </a:pPr>
            <a:r>
              <a:rPr lang="en-US" sz="9600"/>
              <a:t>15 DETIK</a:t>
            </a:r>
            <a:endParaRPr sz="9600"/>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sp>
        <p:nvSpPr>
          <p:cNvPr id="295" name="Google Shape;295;p4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96" name="Google Shape;296;p4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8800"/>
              <a:buNone/>
            </a:pPr>
            <a:r>
              <a:rPr lang="en-US" sz="8800"/>
              <a:t>SESI FOTO BARENG KEDUA HOST DAN KEDUA NARSUM</a:t>
            </a:r>
            <a:endParaRPr sz="8800"/>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0" name="Shape 300"/>
        <p:cNvGrpSpPr/>
        <p:nvPr/>
      </p:nvGrpSpPr>
      <p:grpSpPr>
        <a:xfrm>
          <a:off x="0" y="0"/>
          <a:ext cx="0" cy="0"/>
          <a:chOff x="0" y="0"/>
          <a:chExt cx="0" cy="0"/>
        </a:xfrm>
      </p:grpSpPr>
      <p:sp>
        <p:nvSpPr>
          <p:cNvPr id="301" name="Google Shape;301;p4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302" name="Google Shape;302;p4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4000"/>
              <a:buNone/>
            </a:pPr>
            <a:r>
              <a:rPr lang="en-US" sz="4000"/>
              <a:t>SOBAT OJK… ADA MASALAH ATAU PERTANYAAN MENGENAI SEKTOR JASA KEUANGAN?? TEMUKAN JAWABANNYA DI PODCAST OJK BISA (OJK BINCANG SANTAI)… </a:t>
            </a:r>
            <a:endParaRPr/>
          </a:p>
          <a:p>
            <a:pPr indent="0" lvl="0" marL="0" rtl="0" algn="ctr">
              <a:lnSpc>
                <a:spcPct val="90000"/>
              </a:lnSpc>
              <a:spcBef>
                <a:spcPts val="1000"/>
              </a:spcBef>
              <a:spcAft>
                <a:spcPts val="0"/>
              </a:spcAft>
              <a:buClr>
                <a:schemeClr val="dk1"/>
              </a:buClr>
              <a:buSzPts val="4000"/>
              <a:buNone/>
            </a:pPr>
            <a:r>
              <a:t/>
            </a:r>
            <a:endParaRPr sz="4000"/>
          </a:p>
          <a:p>
            <a:pPr indent="0" lvl="0" marL="0" rtl="0" algn="ctr">
              <a:lnSpc>
                <a:spcPct val="90000"/>
              </a:lnSpc>
              <a:spcBef>
                <a:spcPts val="1000"/>
              </a:spcBef>
              <a:spcAft>
                <a:spcPts val="0"/>
              </a:spcAft>
              <a:buClr>
                <a:schemeClr val="dk1"/>
              </a:buClr>
              <a:buSzPts val="4000"/>
              <a:buNone/>
            </a:pPr>
            <a:r>
              <a:rPr lang="en-US" sz="4000"/>
              <a:t>JANGAN LUPA LIKE, SHARE, DAN SUBSCRIBE CHANNEL OTORITAS JASA KEUANGAN !!</a:t>
            </a:r>
            <a:endParaRPr/>
          </a:p>
          <a:p>
            <a:pPr indent="0" lvl="0" marL="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g30f3667fcbe_1_59"/>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b="1" lang="en-US" sz="4400">
                <a:latin typeface="Arial"/>
                <a:ea typeface="Arial"/>
                <a:cs typeface="Arial"/>
                <a:sym typeface="Arial"/>
              </a:rPr>
              <a:t>TALENT </a:t>
            </a:r>
            <a:r>
              <a:rPr b="1" lang="en-US">
                <a:latin typeface="Arial"/>
                <a:ea typeface="Arial"/>
                <a:cs typeface="Arial"/>
                <a:sym typeface="Arial"/>
              </a:rPr>
              <a:t>NARASUMBER ARTIST/KOL</a:t>
            </a:r>
            <a:endParaRPr/>
          </a:p>
        </p:txBody>
      </p:sp>
      <p:sp>
        <p:nvSpPr>
          <p:cNvPr id="104" name="Google Shape;104;g30f3667fcbe_1_59"/>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0"/>
              </a:spcAft>
              <a:buClr>
                <a:schemeClr val="dk1"/>
              </a:buClr>
              <a:buSzPts val="2800"/>
              <a:buNone/>
            </a:pPr>
            <a:r>
              <a:rPr lang="en-US"/>
              <a:t>Ken Handersen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g30f3667fcbe_1_64"/>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Arial"/>
              <a:buNone/>
            </a:pPr>
            <a:r>
              <a:rPr b="1" lang="en-US" sz="4400">
                <a:latin typeface="Arial"/>
                <a:ea typeface="Arial"/>
                <a:cs typeface="Arial"/>
                <a:sym typeface="Arial"/>
              </a:rPr>
              <a:t>TALENT </a:t>
            </a:r>
            <a:r>
              <a:rPr b="1" lang="en-US">
                <a:latin typeface="Arial"/>
                <a:ea typeface="Arial"/>
                <a:cs typeface="Arial"/>
                <a:sym typeface="Arial"/>
              </a:rPr>
              <a:t>NARASUMBER OJK</a:t>
            </a:r>
            <a:endParaRPr/>
          </a:p>
        </p:txBody>
      </p:sp>
      <p:sp>
        <p:nvSpPr>
          <p:cNvPr id="110" name="Google Shape;110;g30f3667fcbe_1_64"/>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0"/>
              </a:spcAft>
              <a:buClr>
                <a:schemeClr val="dk1"/>
              </a:buClr>
              <a:buSzPts val="28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16" name="Google Shape;116;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5400"/>
              <a:buNone/>
            </a:pPr>
            <a:r>
              <a:rPr lang="en-US" sz="5400">
                <a:latin typeface="Arial"/>
                <a:ea typeface="Arial"/>
                <a:cs typeface="Arial"/>
                <a:sym typeface="Arial"/>
              </a:rPr>
              <a:t>OJK BISA TOPIC:</a:t>
            </a:r>
            <a:endParaRPr/>
          </a:p>
          <a:p>
            <a:pPr indent="0" lvl="0" marL="0" rtl="0" algn="l">
              <a:lnSpc>
                <a:spcPct val="90000"/>
              </a:lnSpc>
              <a:spcBef>
                <a:spcPts val="1000"/>
              </a:spcBef>
              <a:spcAft>
                <a:spcPts val="0"/>
              </a:spcAft>
              <a:buClr>
                <a:srgbClr val="C00000"/>
              </a:buClr>
              <a:buSzPts val="5400"/>
              <a:buNone/>
            </a:pPr>
            <a:r>
              <a:rPr lang="en-US" sz="5400">
                <a:solidFill>
                  <a:srgbClr val="C00000"/>
                </a:solidFill>
                <a:latin typeface="Arial"/>
                <a:ea typeface="Arial"/>
                <a:cs typeface="Arial"/>
                <a:sym typeface="Arial"/>
              </a:rPr>
              <a:t>Tren Inovasi Teknologi Sektor Keuangan</a:t>
            </a:r>
            <a:endParaRPr sz="5400">
              <a:solidFill>
                <a:srgbClr val="C00000"/>
              </a:solidFill>
              <a:latin typeface="Arial"/>
              <a:ea typeface="Arial"/>
              <a:cs typeface="Arial"/>
              <a:sym typeface="Arial"/>
            </a:endParaRPr>
          </a:p>
        </p:txBody>
      </p:sp>
      <p:pic>
        <p:nvPicPr>
          <p:cNvPr id="117" name="Google Shape;117;p4"/>
          <p:cNvPicPr preferRelativeResize="0"/>
          <p:nvPr/>
        </p:nvPicPr>
        <p:blipFill rotWithShape="1">
          <a:blip r:embed="rId3">
            <a:alphaModFix/>
          </a:blip>
          <a:srcRect b="0" l="0" r="0" t="0"/>
          <a:stretch/>
        </p:blipFill>
        <p:spPr>
          <a:xfrm>
            <a:off x="9790046" y="109268"/>
            <a:ext cx="2090613" cy="1880558"/>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g30f3667fcbe_0_0"/>
          <p:cNvSpPr txBox="1"/>
          <p:nvPr>
            <p:ph idx="1" type="body"/>
          </p:nvPr>
        </p:nvSpPr>
        <p:spPr>
          <a:xfrm>
            <a:off x="216425" y="360700"/>
            <a:ext cx="11735100" cy="6300300"/>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115000"/>
              </a:lnSpc>
              <a:spcBef>
                <a:spcPts val="1200"/>
              </a:spcBef>
              <a:spcAft>
                <a:spcPts val="0"/>
              </a:spcAft>
              <a:buNone/>
            </a:pPr>
            <a:r>
              <a:rPr lang="en-US" sz="3300"/>
              <a:t>Sesi 3: Tren Inovasi Teknologi Sektor Keuangan (jam 16.00 – 17.00) – Host: Dewi dan Sinda, Talent: to be confirmed</a:t>
            </a:r>
            <a:endParaRPr sz="3300"/>
          </a:p>
          <a:p>
            <a:pPr indent="-438150" lvl="0" marL="457200" rtl="0" algn="l">
              <a:lnSpc>
                <a:spcPct val="115000"/>
              </a:lnSpc>
              <a:spcBef>
                <a:spcPts val="1200"/>
              </a:spcBef>
              <a:spcAft>
                <a:spcPts val="0"/>
              </a:spcAft>
              <a:buSzPts val="3300"/>
              <a:buAutoNum type="arabicPeriod"/>
            </a:pPr>
            <a:r>
              <a:rPr lang="en-US" sz="3300"/>
              <a:t>Apa saja tren teknologi terbaru di sektor keuangan yang sedang diawasi oleh OJK?</a:t>
            </a:r>
            <a:endParaRPr sz="3300"/>
          </a:p>
          <a:p>
            <a:pPr indent="-438150" lvl="0" marL="457200" rtl="0" algn="l">
              <a:lnSpc>
                <a:spcPct val="115000"/>
              </a:lnSpc>
              <a:spcBef>
                <a:spcPts val="0"/>
              </a:spcBef>
              <a:spcAft>
                <a:spcPts val="0"/>
              </a:spcAft>
              <a:buSzPts val="3300"/>
              <a:buAutoNum type="arabicPeriod"/>
            </a:pPr>
            <a:r>
              <a:rPr lang="en-US" sz="3300"/>
              <a:t>⁠Apa saja produk/layanan di ITSK?</a:t>
            </a:r>
            <a:endParaRPr sz="3300"/>
          </a:p>
          <a:p>
            <a:pPr indent="-438150" lvl="0" marL="457200" rtl="0" algn="l">
              <a:lnSpc>
                <a:spcPct val="115000"/>
              </a:lnSpc>
              <a:spcBef>
                <a:spcPts val="0"/>
              </a:spcBef>
              <a:spcAft>
                <a:spcPts val="0"/>
              </a:spcAft>
              <a:buSzPts val="3300"/>
              <a:buAutoNum type="arabicPeriod"/>
            </a:pPr>
            <a:r>
              <a:rPr lang="en-US" sz="3300"/>
              <a:t>⁠Apa saja potensi risiko inovasi teknologi keuangan yang diawasi oleh OJK?</a:t>
            </a:r>
            <a:endParaRPr sz="3300"/>
          </a:p>
          <a:p>
            <a:pPr indent="-438150" lvl="0" marL="457200" rtl="0" algn="l">
              <a:lnSpc>
                <a:spcPct val="115000"/>
              </a:lnSpc>
              <a:spcBef>
                <a:spcPts val="0"/>
              </a:spcBef>
              <a:spcAft>
                <a:spcPts val="0"/>
              </a:spcAft>
              <a:buSzPts val="3300"/>
              <a:buAutoNum type="arabicPeriod"/>
            </a:pPr>
            <a:r>
              <a:rPr lang="en-US" sz="3300"/>
              <a:t>⁠Bagaimana peran OJK dalam memastikan keamanan transaksi di ITSK ?</a:t>
            </a:r>
            <a:endParaRPr sz="3300"/>
          </a:p>
          <a:p>
            <a:pPr indent="-438150" lvl="0" marL="457200" rtl="0" algn="l">
              <a:lnSpc>
                <a:spcPct val="115000"/>
              </a:lnSpc>
              <a:spcBef>
                <a:spcPts val="0"/>
              </a:spcBef>
              <a:spcAft>
                <a:spcPts val="0"/>
              </a:spcAft>
              <a:buSzPts val="3300"/>
              <a:buAutoNum type="arabicPeriod"/>
            </a:pPr>
            <a:r>
              <a:rPr lang="en-US" sz="3300"/>
              <a:t>⁠Tips untuk masyarakat &amp; generasi muda yang ingin mulai berinvestasi di era inovasi teknologi keuangan ini?</a:t>
            </a:r>
            <a:endParaRPr sz="33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g317ac9be7f9_0_1"/>
          <p:cNvSpPr txBox="1"/>
          <p:nvPr>
            <p:ph idx="1" type="body"/>
          </p:nvPr>
        </p:nvSpPr>
        <p:spPr>
          <a:xfrm>
            <a:off x="216425" y="360700"/>
            <a:ext cx="11735100" cy="6300300"/>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115000"/>
              </a:lnSpc>
              <a:spcBef>
                <a:spcPts val="1200"/>
              </a:spcBef>
              <a:spcAft>
                <a:spcPts val="0"/>
              </a:spcAft>
              <a:buNone/>
            </a:pPr>
            <a:r>
              <a:rPr lang="en-US" sz="3300"/>
              <a:t>Narasumber Influencer/guest star:</a:t>
            </a:r>
            <a:endParaRPr sz="3300"/>
          </a:p>
          <a:p>
            <a:pPr indent="-438150" lvl="0" marL="457200" rtl="0" algn="l">
              <a:lnSpc>
                <a:spcPct val="115000"/>
              </a:lnSpc>
              <a:spcBef>
                <a:spcPts val="1200"/>
              </a:spcBef>
              <a:spcAft>
                <a:spcPts val="0"/>
              </a:spcAft>
              <a:buSzPts val="3300"/>
              <a:buAutoNum type="arabicPeriod"/>
            </a:pPr>
            <a:r>
              <a:rPr lang="en-US" sz="3300"/>
              <a:t>Menurut kamu, inovasi teknologi apa yang paling 'wow' di sektor keuangan belakangan ini?</a:t>
            </a:r>
            <a:endParaRPr sz="3300"/>
          </a:p>
          <a:p>
            <a:pPr indent="-438150" lvl="0" marL="457200" rtl="0" algn="l">
              <a:lnSpc>
                <a:spcPct val="115000"/>
              </a:lnSpc>
              <a:spcBef>
                <a:spcPts val="0"/>
              </a:spcBef>
              <a:spcAft>
                <a:spcPts val="0"/>
              </a:spcAft>
              <a:buSzPts val="3300"/>
              <a:buAutoNum type="arabicPeriod"/>
            </a:pPr>
            <a:r>
              <a:rPr lang="en-US" sz="3300"/>
              <a:t>Ada pengalaman pribadi yang bikin sadar kalau teknologi benar-benar mengubah cara kita berurusan sama keuangan?</a:t>
            </a:r>
            <a:endParaRPr sz="3300"/>
          </a:p>
          <a:p>
            <a:pPr indent="-438150" lvl="0" marL="457200" rtl="0" algn="l">
              <a:lnSpc>
                <a:spcPct val="115000"/>
              </a:lnSpc>
              <a:spcBef>
                <a:spcPts val="0"/>
              </a:spcBef>
              <a:spcAft>
                <a:spcPts val="0"/>
              </a:spcAft>
              <a:buSzPts val="3300"/>
              <a:buAutoNum type="arabicPeriod"/>
            </a:pPr>
            <a:r>
              <a:rPr lang="en-US" sz="3300"/>
              <a:t>Di sisi keamanan, gimana menurut kamu teknologi finansial harus berkembang supaya orang tetap merasa aman pakai aplikasi-aplikasi baru ini?</a:t>
            </a:r>
            <a:endParaRPr sz="3300"/>
          </a:p>
          <a:p>
            <a:pPr indent="-438150" lvl="0" marL="457200" rtl="0" algn="l">
              <a:lnSpc>
                <a:spcPct val="115000"/>
              </a:lnSpc>
              <a:spcBef>
                <a:spcPts val="0"/>
              </a:spcBef>
              <a:spcAft>
                <a:spcPts val="0"/>
              </a:spcAft>
              <a:buSzPts val="3300"/>
              <a:buAutoNum type="arabicPeriod"/>
            </a:pPr>
            <a:r>
              <a:rPr lang="en-US" sz="3300"/>
              <a:t>Tips untuk Sobat OJK agar bisa lebih melek teknologi keuangan dan bijak dalam pengelolaan keuangan di era inovasi teknologi ini?</a:t>
            </a:r>
            <a:endParaRPr sz="33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33" name="Google Shape;133;p1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9600"/>
              <a:buNone/>
            </a:pPr>
            <a:r>
              <a:rPr lang="en-US" sz="9600"/>
              <a:t>PERKENALAN HOST</a:t>
            </a:r>
            <a:endParaRPr sz="9600"/>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2024-07-31T10:39:06Z</dcterms:created>
  <dc:creator>bimo aljethro</dc:creator>
</cp:coreProperties>
</file>