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Arim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v3s06lzEk7aMPGpVY5KDpXgXJ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Arim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Arimo-italic.fntdata"/><Relationship Id="rId14" Type="http://schemas.openxmlformats.org/officeDocument/2006/relationships/slide" Target="slides/slide10.xml"/><Relationship Id="rId36" Type="http://schemas.openxmlformats.org/officeDocument/2006/relationships/font" Target="fonts/Arimo-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Arim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5183188" y="987425"/>
            <a:ext cx="6172200" cy="4873625"/>
          </a:xfrm>
          <a:prstGeom prst="rect">
            <a:avLst/>
          </a:prstGeom>
          <a:noFill/>
          <a:ln>
            <a:noFill/>
          </a:ln>
        </p:spPr>
      </p:sp>
      <p:sp>
        <p:nvSpPr>
          <p:cNvPr id="68" name="Google Shape;68;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8</a:t>
            </a:r>
            <a:endParaRPr/>
          </a:p>
        </p:txBody>
      </p:sp>
      <p:sp>
        <p:nvSpPr>
          <p:cNvPr id="89" name="Google Shape;89;p1"/>
          <p:cNvSpPr txBox="1"/>
          <p:nvPr/>
        </p:nvSpPr>
        <p:spPr>
          <a:xfrm>
            <a:off x="1194793" y="378624"/>
            <a:ext cx="5236749"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b="0" i="0" lang="en-US" sz="3833" u="none" cap="none" strike="noStrike">
                <a:solidFill>
                  <a:srgbClr val="00273A"/>
                </a:solidFill>
                <a:latin typeface="Arial"/>
                <a:ea typeface="Arial"/>
                <a:cs typeface="Arial"/>
                <a:sym typeface="Arial"/>
              </a:rPr>
              <a:t>OPENING SCENE</a:t>
            </a:r>
            <a:endParaRPr/>
          </a:p>
        </p:txBody>
      </p:sp>
      <p:sp>
        <p:nvSpPr>
          <p:cNvPr id="90" name="Google Shape;90;p1"/>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91" name="Google Shape;91;p1"/>
          <p:cNvSpPr txBox="1"/>
          <p:nvPr/>
        </p:nvSpPr>
        <p:spPr>
          <a:xfrm>
            <a:off x="259556" y="891585"/>
            <a:ext cx="11607900" cy="6042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500" u="none" cap="none" strike="noStrike">
                <a:solidFill>
                  <a:schemeClr val="dk1"/>
                </a:solidFill>
                <a:latin typeface="Calibri"/>
                <a:ea typeface="Calibri"/>
                <a:cs typeface="Calibri"/>
                <a:sym typeface="Calibri"/>
              </a:rPr>
              <a:t>ESTABLISH</a:t>
            </a:r>
            <a:endParaRPr/>
          </a:p>
          <a:p>
            <a:pPr indent="0" lvl="0" marL="0" marR="0" rtl="0" algn="l">
              <a:lnSpc>
                <a:spcPct val="107000"/>
              </a:lnSpc>
              <a:spcBef>
                <a:spcPts val="533"/>
              </a:spcBef>
              <a:spcAft>
                <a:spcPts val="0"/>
              </a:spcAft>
              <a:buNone/>
            </a:pPr>
            <a:r>
              <a:rPr b="1" i="0" lang="en-US" sz="1500" u="none" cap="none" strike="noStrike">
                <a:solidFill>
                  <a:schemeClr val="dk1"/>
                </a:solidFill>
                <a:latin typeface="Calibri"/>
                <a:ea typeface="Calibri"/>
                <a:cs typeface="Calibri"/>
                <a:sym typeface="Calibri"/>
              </a:rPr>
              <a:t>ADRIAN duduk sambil main laptop. Scrolling aplikasi dan melihat pengingkatan drastis pada investasinya dengan senang sambil makan gorengan dengan kondisi meja ada sepiring gorengan. HOST SINDA dan HOST DEWI masuk.</a:t>
            </a:r>
            <a:endParaRPr b="1" i="0" sz="1500" u="none" cap="none" strike="noStrike">
              <a:solidFill>
                <a:schemeClr val="accent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accent1"/>
                </a:solidFill>
                <a:latin typeface="Calibri"/>
                <a:ea typeface="Calibri"/>
                <a:cs typeface="Calibri"/>
                <a:sym typeface="Calibri"/>
              </a:rPr>
              <a:t>HOST SINDA	: ya ampun Adrian, tiap hari kerjaan lo makan gorengan terus deh.. heran</a:t>
            </a:r>
            <a:br>
              <a:rPr b="1" i="0" lang="en-US" sz="1500" u="none" cap="none" strike="noStrike">
                <a:solidFill>
                  <a:srgbClr val="FF0000"/>
                </a:solidFill>
                <a:latin typeface="Calibri"/>
                <a:ea typeface="Calibri"/>
                <a:cs typeface="Calibri"/>
                <a:sym typeface="Calibri"/>
              </a:rPr>
            </a:br>
            <a:r>
              <a:rPr b="1" i="0" lang="en-US" sz="1500" u="none" cap="none" strike="noStrike">
                <a:solidFill>
                  <a:srgbClr val="FF0000"/>
                </a:solidFill>
                <a:latin typeface="Calibri"/>
                <a:ea typeface="Calibri"/>
                <a:cs typeface="Calibri"/>
                <a:sym typeface="Calibri"/>
              </a:rPr>
              <a:t>HOST DEWI	: tau nih, hati hati tuh punggung tegang</a:t>
            </a:r>
            <a:endParaRPr b="1" i="0" sz="1500" u="none" cap="none" strike="noStrike">
              <a:solidFill>
                <a:srgbClr val="FF0000"/>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dk1"/>
                </a:solidFill>
                <a:latin typeface="Calibri"/>
                <a:ea typeface="Calibri"/>
                <a:cs typeface="Calibri"/>
                <a:sym typeface="Calibri"/>
              </a:rPr>
              <a:t>ADRIAN tetap asik melihat hp</a:t>
            </a:r>
            <a:endParaRPr b="1" i="0" sz="1500" u="none" cap="none" strike="noStrike">
              <a:solidFill>
                <a:schemeClr val="dk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accent1"/>
                </a:solidFill>
                <a:latin typeface="Calibri"/>
                <a:ea typeface="Calibri"/>
                <a:cs typeface="Calibri"/>
                <a:sym typeface="Calibri"/>
              </a:rPr>
              <a:t>HOST SINDA	: eh, diajak ngobrol juga. Malah nyengar nyengir doang</a:t>
            </a:r>
            <a:br>
              <a:rPr b="1" i="0" lang="en-US" sz="1500" u="none" cap="none" strike="noStrike">
                <a:solidFill>
                  <a:schemeClr val="accent1"/>
                </a:solidFill>
                <a:highlight>
                  <a:srgbClr val="FFFF00"/>
                </a:highlight>
                <a:latin typeface="Calibri"/>
                <a:ea typeface="Calibri"/>
                <a:cs typeface="Calibri"/>
                <a:sym typeface="Calibri"/>
              </a:rPr>
            </a:br>
            <a:r>
              <a:rPr b="1" i="0" lang="en-US" sz="1500" u="none" cap="none" strike="noStrike">
                <a:solidFill>
                  <a:srgbClr val="385623"/>
                </a:solidFill>
                <a:latin typeface="Calibri"/>
                <a:ea typeface="Calibri"/>
                <a:cs typeface="Calibri"/>
                <a:sym typeface="Calibri"/>
              </a:rPr>
              <a:t>ADRIAN	                 : eh Sin, ini lho gue lagi happy banget. Dari kemarin saham gue naik drastis. Udah siap banget ini jadi 4 sehat 5 miliyar</a:t>
            </a:r>
            <a:endParaRPr b="1" i="0" sz="1500" u="none" cap="none" strike="noStrike">
              <a:solidFill>
                <a:srgbClr val="385623"/>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rgbClr val="FF0000"/>
                </a:solidFill>
                <a:latin typeface="Calibri"/>
                <a:ea typeface="Calibri"/>
                <a:cs typeface="Calibri"/>
                <a:sym typeface="Calibri"/>
              </a:rPr>
              <a:t>HOST DEWI	: hah ko bisa sih? Punya gue lagi turun nih, makanya ga napsu makan </a:t>
            </a:r>
            <a:r>
              <a:rPr b="1" i="0" lang="en-US" sz="1500" u="none" cap="none" strike="noStrike">
                <a:solidFill>
                  <a:schemeClr val="dk1"/>
                </a:solidFill>
                <a:latin typeface="Calibri"/>
                <a:ea typeface="Calibri"/>
                <a:cs typeface="Calibri"/>
                <a:sym typeface="Calibri"/>
              </a:rPr>
              <a:t>[mengambil gorengan]</a:t>
            </a:r>
            <a:endParaRPr b="1" i="0" sz="1500" u="none" cap="none" strike="noStrike">
              <a:solidFill>
                <a:srgbClr val="FF0000"/>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accent1"/>
                </a:solidFill>
                <a:latin typeface="Calibri"/>
                <a:ea typeface="Calibri"/>
                <a:cs typeface="Calibri"/>
                <a:sym typeface="Calibri"/>
              </a:rPr>
              <a:t>HOST SINDA         : ga napsu tapi nyomot</a:t>
            </a:r>
            <a:r>
              <a:rPr b="1" lang="en-US" sz="1500">
                <a:solidFill>
                  <a:schemeClr val="accent1"/>
                </a:solidFill>
                <a:latin typeface="Calibri"/>
                <a:ea typeface="Calibri"/>
                <a:cs typeface="Calibri"/>
                <a:sym typeface="Calibri"/>
              </a:rPr>
              <a:t>.. </a:t>
            </a:r>
            <a:r>
              <a:rPr b="1" i="0" lang="en-US" sz="1500" u="none" cap="none" strike="noStrike">
                <a:solidFill>
                  <a:schemeClr val="accent1"/>
                </a:solidFill>
                <a:latin typeface="Calibri"/>
                <a:ea typeface="Calibri"/>
                <a:cs typeface="Calibri"/>
                <a:sym typeface="Calibri"/>
              </a:rPr>
              <a:t>eh tapi Dri, lo investasi dimana ko bias naik terus? Drastis lagi, aman gak tuh?</a:t>
            </a:r>
            <a:endParaRPr b="1" i="0" sz="1500" u="none" cap="none" strike="noStrike">
              <a:solidFill>
                <a:schemeClr val="accent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rgbClr val="385623"/>
                </a:solidFill>
                <a:latin typeface="Calibri"/>
                <a:ea typeface="Calibri"/>
                <a:cs typeface="Calibri"/>
                <a:sym typeface="Calibri"/>
              </a:rPr>
              <a:t>ADRIAN	: aman Sin, ini lagi viral banget dimana-mana. Banyak influencer pake</a:t>
            </a:r>
            <a:endParaRPr b="1" i="0" sz="1500" u="none" cap="none" strike="noStrike">
              <a:solidFill>
                <a:srgbClr val="385623"/>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rgbClr val="FF0000"/>
                </a:solidFill>
                <a:latin typeface="Calibri"/>
                <a:ea typeface="Calibri"/>
                <a:cs typeface="Calibri"/>
                <a:sym typeface="Calibri"/>
              </a:rPr>
              <a:t>HOST DEWI	: serius lo? Coba share ke gue dong! biar gue pindah ke situ aja, jadi </a:t>
            </a:r>
            <a:r>
              <a:rPr b="1" lang="en-US" sz="1500">
                <a:solidFill>
                  <a:srgbClr val="FF0000"/>
                </a:solidFill>
                <a:latin typeface="Calibri"/>
                <a:ea typeface="Calibri"/>
                <a:cs typeface="Calibri"/>
                <a:sym typeface="Calibri"/>
              </a:rPr>
              <a:t>duo sukses kita</a:t>
            </a:r>
            <a:endParaRPr b="1" i="0" sz="1500" u="none" cap="none" strike="noStrike">
              <a:solidFill>
                <a:srgbClr val="FF0000"/>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rgbClr val="385623"/>
                </a:solidFill>
                <a:latin typeface="Calibri"/>
                <a:ea typeface="Calibri"/>
                <a:cs typeface="Calibri"/>
                <a:sym typeface="Calibri"/>
              </a:rPr>
              <a:t>ADRIAN	: boleh dong</a:t>
            </a:r>
            <a:endParaRPr b="1" i="0" sz="1500" u="none" cap="none" strike="noStrike">
              <a:solidFill>
                <a:srgbClr val="385623"/>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accent1"/>
                </a:solidFill>
                <a:latin typeface="Calibri"/>
                <a:ea typeface="Calibri"/>
                <a:cs typeface="Calibri"/>
                <a:sym typeface="Calibri"/>
              </a:rPr>
              <a:t>HOST SINDA         : heh heh, kok malah mau sih? Yakin itu bukan saham gorengan?</a:t>
            </a:r>
            <a:endParaRPr/>
          </a:p>
          <a:p>
            <a:pPr indent="0" lvl="0" marL="0" marR="0" rtl="0" algn="l">
              <a:lnSpc>
                <a:spcPct val="107000"/>
              </a:lnSpc>
              <a:spcBef>
                <a:spcPts val="533"/>
              </a:spcBef>
              <a:spcAft>
                <a:spcPts val="0"/>
              </a:spcAft>
              <a:buNone/>
            </a:pPr>
            <a:r>
              <a:rPr b="1" i="0" lang="en-US" sz="1500" u="none" cap="none" strike="noStrike">
                <a:solidFill>
                  <a:srgbClr val="385623"/>
                </a:solidFill>
                <a:latin typeface="Calibri"/>
                <a:ea typeface="Calibri"/>
                <a:cs typeface="Calibri"/>
                <a:sym typeface="Calibri"/>
              </a:rPr>
              <a:t>ADRIAN	: aduh Sin, mentang mentang gue lagi makan gorengan lo jadi bilang saham gue gorengan juga</a:t>
            </a:r>
            <a:endParaRPr b="1" i="0" sz="1500" u="none" cap="none" strike="noStrike">
              <a:solidFill>
                <a:srgbClr val="385623"/>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accent1"/>
                </a:solidFill>
                <a:latin typeface="Calibri"/>
                <a:ea typeface="Calibri"/>
                <a:cs typeface="Calibri"/>
                <a:sym typeface="Calibri"/>
              </a:rPr>
              <a:t>HOST SINDA        : yeh bukan gitu, zaman sekarang tuh lo pada kalo mau investasi recheck lagi deh. Nanti yang awalnya mau untung malah buntung</a:t>
            </a:r>
            <a:endParaRPr b="1" i="0" sz="1500" u="none" cap="none" strike="noStrike">
              <a:solidFill>
                <a:schemeClr val="accent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rgbClr val="FF0000"/>
                </a:solidFill>
                <a:latin typeface="Calibri"/>
                <a:ea typeface="Calibri"/>
                <a:cs typeface="Calibri"/>
                <a:sym typeface="Calibri"/>
              </a:rPr>
              <a:t>HOST DEWI	: jadi, saham gorengan nih beneran ada? Gue kira lo bercanda doang </a:t>
            </a:r>
            <a:endParaRPr b="1" i="0" sz="1500" u="none" cap="none" strike="noStrike">
              <a:solidFill>
                <a:srgbClr val="FF0000"/>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500" u="none" cap="none" strike="noStrike">
                <a:solidFill>
                  <a:schemeClr val="accent1"/>
                </a:solidFill>
                <a:latin typeface="Calibri"/>
                <a:ea typeface="Calibri"/>
                <a:cs typeface="Calibri"/>
                <a:sym typeface="Calibri"/>
              </a:rPr>
              <a:t>HOST SINDA  : beneran. Gue telpon temen gue deh ya buat ngejelasin ke kalian soal saham gorengan ini. Dia nih </a:t>
            </a:r>
            <a:r>
              <a:rPr b="1" lang="en-US" sz="1500">
                <a:solidFill>
                  <a:schemeClr val="accent1"/>
                </a:solidFill>
                <a:latin typeface="Calibri"/>
                <a:ea typeface="Calibri"/>
                <a:cs typeface="Calibri"/>
                <a:sym typeface="Calibri"/>
              </a:rPr>
              <a:t>suhunya deh</a:t>
            </a:r>
            <a:endParaRPr b="1" i="0" sz="1500" u="none" cap="none" strike="noStrike">
              <a:solidFill>
                <a:schemeClr val="accent1"/>
              </a:solidFill>
              <a:latin typeface="Calibri"/>
              <a:ea typeface="Calibri"/>
              <a:cs typeface="Calibri"/>
              <a:sym typeface="Calibri"/>
            </a:endParaRPr>
          </a:p>
          <a:p>
            <a:pPr indent="0" lvl="0" marL="0" marR="0" rtl="0" algn="l">
              <a:lnSpc>
                <a:spcPct val="107000"/>
              </a:lnSpc>
              <a:spcBef>
                <a:spcPts val="533"/>
              </a:spcBef>
              <a:spcAft>
                <a:spcPts val="0"/>
              </a:spcAft>
              <a:buNone/>
            </a:pPr>
            <a:r>
              <a:rPr b="1" lang="en-US" sz="1500">
                <a:solidFill>
                  <a:schemeClr val="dk1"/>
                </a:solidFill>
                <a:latin typeface="Calibri"/>
                <a:ea typeface="Calibri"/>
                <a:cs typeface="Calibri"/>
                <a:sym typeface="Calibri"/>
              </a:rPr>
              <a:t>HOST SINDA pura pura menelpon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61" name="Google Shape;161;p10"/>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62" name="Google Shape;162;p10"/>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63" name="Google Shape;163;p10"/>
          <p:cNvSpPr txBox="1"/>
          <p:nvPr/>
        </p:nvSpPr>
        <p:spPr>
          <a:xfrm>
            <a:off x="296266" y="966082"/>
            <a:ext cx="11599467"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u="none" strike="noStrike">
                <a:solidFill>
                  <a:schemeClr val="dk1"/>
                </a:solidFill>
                <a:latin typeface="Bookman Old Style"/>
                <a:ea typeface="Bookman Old Style"/>
                <a:cs typeface="Bookman Old Style"/>
                <a:sym typeface="Bookman Old Style"/>
              </a:rPr>
              <a:t>HOST TO NARSUM:</a:t>
            </a:r>
            <a:endParaRPr/>
          </a:p>
          <a:p>
            <a:pPr indent="0" lvl="0" marL="0" marR="0" rtl="0" algn="l">
              <a:spcBef>
                <a:spcPts val="0"/>
              </a:spcBef>
              <a:spcAft>
                <a:spcPts val="0"/>
              </a:spcAft>
              <a:buNone/>
            </a:pPr>
            <a:r>
              <a:rPr b="0" i="0" lang="en-US" sz="4400" u="none" strike="noStrike">
                <a:solidFill>
                  <a:schemeClr val="dk1"/>
                </a:solidFill>
                <a:latin typeface="Bookman Old Style"/>
                <a:ea typeface="Bookman Old Style"/>
                <a:cs typeface="Bookman Old Style"/>
                <a:sym typeface="Bookman Old Style"/>
              </a:rPr>
              <a:t>4. Sebagai investor pemula, apakah ada tanda-tanda pergerakan saham itu di luar kebiasaan atau digorang istilahnya? Kalau terlambat menyadari sehingga terlanjur</a:t>
            </a:r>
            <a:r>
              <a:rPr b="0" i="0" lang="en-US" sz="4400" u="none" strike="noStrike">
                <a:solidFill>
                  <a:schemeClr val="dk1"/>
                </a:solidFill>
                <a:latin typeface="Bookman Old Style"/>
                <a:ea typeface="Bookman Old Style"/>
                <a:cs typeface="Bookman Old Style"/>
                <a:sym typeface="Bookman Old Style"/>
              </a:rPr>
              <a:t> beli saham yang diindikasi saham gorenan, langkah bijaknya apa yang harus dilakukan?</a:t>
            </a:r>
            <a:endParaRPr b="0" i="0" sz="4400" u="none" strike="noStrike">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69" name="Google Shape;169;p11"/>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70" name="Google Shape;170;p11"/>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71" name="Google Shape;171;p11"/>
          <p:cNvSpPr txBox="1"/>
          <p:nvPr/>
        </p:nvSpPr>
        <p:spPr>
          <a:xfrm>
            <a:off x="152400" y="891585"/>
            <a:ext cx="11876315"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HOST TO TALENT : </a:t>
            </a:r>
            <a:endParaRPr/>
          </a:p>
          <a:p>
            <a:pPr indent="0" lvl="0" marL="0" marR="0" rtl="0" algn="l">
              <a:spcBef>
                <a:spcPts val="0"/>
              </a:spcBef>
              <a:spcAft>
                <a:spcPts val="0"/>
              </a:spcAft>
              <a:buNone/>
            </a:pPr>
            <a:r>
              <a:rPr lang="en-US" sz="5400">
                <a:solidFill>
                  <a:schemeClr val="dk1"/>
                </a:solidFill>
                <a:latin typeface="Bookman Old Style"/>
                <a:ea typeface="Bookman Old Style"/>
                <a:cs typeface="Bookman Old Style"/>
                <a:sym typeface="Bookman Old Style"/>
              </a:rPr>
              <a:t>4. Sebagai kreator, gimana cara kamu edukasi audiens biar nggak salah langkah di investasi saham?</a:t>
            </a:r>
            <a:endParaRPr b="0" i="0" sz="5400" u="none" strike="noStrike">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t/>
            </a:r>
            <a:endParaRPr sz="54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77" name="Google Shape;177;p12"/>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78" name="Google Shape;178;p12"/>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79" name="Google Shape;179;p12"/>
          <p:cNvSpPr txBox="1"/>
          <p:nvPr/>
        </p:nvSpPr>
        <p:spPr>
          <a:xfrm>
            <a:off x="152400" y="891585"/>
            <a:ext cx="11876315"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HOST TO TALENT : </a:t>
            </a:r>
            <a:endParaRPr/>
          </a:p>
          <a:p>
            <a:pPr indent="0" lvl="0" marL="0" marR="0" rtl="0" algn="l">
              <a:spcBef>
                <a:spcPts val="0"/>
              </a:spcBef>
              <a:spcAft>
                <a:spcPts val="0"/>
              </a:spcAft>
              <a:buNone/>
            </a:pPr>
            <a:r>
              <a:rPr lang="en-US" sz="5400">
                <a:solidFill>
                  <a:schemeClr val="dk1"/>
                </a:solidFill>
                <a:latin typeface="Bookman Old Style"/>
                <a:ea typeface="Bookman Old Style"/>
                <a:cs typeface="Bookman Old Style"/>
                <a:sym typeface="Bookman Old Style"/>
              </a:rPr>
              <a:t>5. Ada nggak tips biar tetap bisa ikutin tren tapi tetap aman dari saham gorengan</a:t>
            </a:r>
            <a:endParaRPr b="0" i="0" sz="5400" u="none" strike="noStrike">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t/>
            </a:r>
            <a:endParaRPr sz="54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85" name="Google Shape;185;p13"/>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86" name="Google Shape;186;p13"/>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87" name="Google Shape;187;p13"/>
          <p:cNvSpPr txBox="1"/>
          <p:nvPr/>
        </p:nvSpPr>
        <p:spPr>
          <a:xfrm>
            <a:off x="296266" y="966082"/>
            <a:ext cx="11599467"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strike="noStrike">
                <a:solidFill>
                  <a:schemeClr val="dk1"/>
                </a:solidFill>
                <a:latin typeface="Bookman Old Style"/>
                <a:ea typeface="Bookman Old Style"/>
                <a:cs typeface="Bookman Old Style"/>
                <a:sym typeface="Bookman Old Style"/>
              </a:rPr>
              <a:t>HOST TO NARSUM:</a:t>
            </a:r>
            <a:endParaRPr/>
          </a:p>
          <a:p>
            <a:pPr indent="0" lvl="0" marL="0" marR="0" rtl="0" algn="l">
              <a:spcBef>
                <a:spcPts val="0"/>
              </a:spcBef>
              <a:spcAft>
                <a:spcPts val="0"/>
              </a:spcAft>
              <a:buNone/>
            </a:pPr>
            <a:r>
              <a:rPr b="0" i="0" lang="en-US" sz="5400" u="none" strike="noStrike">
                <a:solidFill>
                  <a:schemeClr val="dk1"/>
                </a:solidFill>
                <a:latin typeface="Bookman Old Style"/>
                <a:ea typeface="Bookman Old Style"/>
                <a:cs typeface="Bookman Old Style"/>
                <a:sym typeface="Bookman Old Style"/>
              </a:rPr>
              <a:t>5. Terakhir nih, gimana caranya anak muda</a:t>
            </a:r>
            <a:r>
              <a:rPr lang="en-US" sz="5400">
                <a:solidFill>
                  <a:schemeClr val="dk1"/>
                </a:solidFill>
                <a:latin typeface="Bookman Old Style"/>
                <a:ea typeface="Bookman Old Style"/>
                <a:cs typeface="Bookman Old Style"/>
                <a:sym typeface="Bookman Old Style"/>
              </a:rPr>
              <a:t> bisa tetap cuan tapi tetap aman dan sehat secara finansial di pasar saham?</a:t>
            </a:r>
            <a:endParaRPr b="0" i="0" sz="5400" u="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nvSpPr>
        <p:spPr>
          <a:xfrm>
            <a:off x="781084" y="1346379"/>
            <a:ext cx="10629833" cy="41962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334">
                <a:solidFill>
                  <a:schemeClr val="dk1"/>
                </a:solidFill>
                <a:latin typeface="Trebuchet MS"/>
                <a:ea typeface="Trebuchet MS"/>
                <a:cs typeface="Trebuchet MS"/>
                <a:sym typeface="Trebuchet MS"/>
              </a:rPr>
              <a:t>PERKENALAN</a:t>
            </a:r>
            <a:endParaRPr/>
          </a:p>
          <a:p>
            <a:pPr indent="0" lvl="0" marL="0" marR="0" rtl="0" algn="ctr">
              <a:spcBef>
                <a:spcPts val="0"/>
              </a:spcBef>
              <a:spcAft>
                <a:spcPts val="0"/>
              </a:spcAft>
              <a:buNone/>
            </a:pPr>
            <a:r>
              <a:rPr b="1" lang="en-US" sz="13334">
                <a:solidFill>
                  <a:schemeClr val="dk1"/>
                </a:solidFill>
                <a:latin typeface="Trebuchet MS"/>
                <a:ea typeface="Trebuchet MS"/>
                <a:cs typeface="Trebuchet MS"/>
                <a:sym typeface="Trebuchet MS"/>
              </a:rPr>
              <a:t>HOST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nvSpPr>
        <p:spPr>
          <a:xfrm>
            <a:off x="961710" y="2167116"/>
            <a:ext cx="10268580" cy="25546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0">
                <a:solidFill>
                  <a:schemeClr val="dk1"/>
                </a:solidFill>
                <a:latin typeface="Trebuchet MS"/>
                <a:ea typeface="Trebuchet MS"/>
                <a:cs typeface="Trebuchet MS"/>
                <a:sym typeface="Trebuchet MS"/>
              </a:rPr>
              <a:t>CHIT CHAT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nvSpPr>
        <p:spPr>
          <a:xfrm>
            <a:off x="416785" y="2167116"/>
            <a:ext cx="11358430" cy="25546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0">
                <a:solidFill>
                  <a:schemeClr val="dk1"/>
                </a:solidFill>
                <a:latin typeface="Trebuchet MS"/>
                <a:ea typeface="Trebuchet MS"/>
                <a:cs typeface="Trebuchet MS"/>
                <a:sym typeface="Trebuchet MS"/>
              </a:rPr>
              <a:t>NEXT TOPIC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nvSpPr>
        <p:spPr>
          <a:xfrm>
            <a:off x="829174" y="787400"/>
            <a:ext cx="10533653" cy="56326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1">
                <a:solidFill>
                  <a:schemeClr val="dk1"/>
                </a:solidFill>
                <a:latin typeface="Trebuchet MS"/>
                <a:ea typeface="Trebuchet MS"/>
                <a:cs typeface="Trebuchet MS"/>
                <a:sym typeface="Trebuchet MS"/>
              </a:rPr>
              <a:t>HOST </a:t>
            </a:r>
            <a:endParaRPr/>
          </a:p>
          <a:p>
            <a:pPr indent="0" lvl="0" marL="0" marR="0" rtl="0" algn="ctr">
              <a:spcBef>
                <a:spcPts val="0"/>
              </a:spcBef>
              <a:spcAft>
                <a:spcPts val="0"/>
              </a:spcAft>
              <a:buNone/>
            </a:pPr>
            <a:r>
              <a:rPr b="1" lang="en-US" sz="12001">
                <a:solidFill>
                  <a:schemeClr val="dk1"/>
                </a:solidFill>
                <a:latin typeface="Trebuchet MS"/>
                <a:ea typeface="Trebuchet MS"/>
                <a:cs typeface="Trebuchet MS"/>
                <a:sym typeface="Trebuchet MS"/>
              </a:rPr>
              <a:t>PERKENALKAN</a:t>
            </a:r>
            <a:endParaRPr/>
          </a:p>
          <a:p>
            <a:pPr indent="0" lvl="0" marL="0" marR="0" rtl="0" algn="ctr">
              <a:spcBef>
                <a:spcPts val="0"/>
              </a:spcBef>
              <a:spcAft>
                <a:spcPts val="0"/>
              </a:spcAft>
              <a:buNone/>
            </a:pPr>
            <a:r>
              <a:rPr b="1" lang="en-US" sz="12001">
                <a:solidFill>
                  <a:schemeClr val="dk1"/>
                </a:solidFill>
                <a:latin typeface="Trebuchet MS"/>
                <a:ea typeface="Trebuchet MS"/>
                <a:cs typeface="Trebuchet MS"/>
                <a:sym typeface="Trebuchet MS"/>
              </a:rPr>
              <a:t>NARSUM OJK</a:t>
            </a:r>
            <a:endParaRPr b="1" sz="11334">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nvSpPr>
        <p:spPr>
          <a:xfrm>
            <a:off x="829174" y="787400"/>
            <a:ext cx="10533653" cy="56326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1">
                <a:solidFill>
                  <a:schemeClr val="dk1"/>
                </a:solidFill>
                <a:latin typeface="Trebuchet MS"/>
                <a:ea typeface="Trebuchet MS"/>
                <a:cs typeface="Trebuchet MS"/>
                <a:sym typeface="Trebuchet MS"/>
              </a:rPr>
              <a:t>HOST </a:t>
            </a:r>
            <a:endParaRPr/>
          </a:p>
          <a:p>
            <a:pPr indent="0" lvl="0" marL="0" marR="0" rtl="0" algn="ctr">
              <a:spcBef>
                <a:spcPts val="0"/>
              </a:spcBef>
              <a:spcAft>
                <a:spcPts val="0"/>
              </a:spcAft>
              <a:buNone/>
            </a:pPr>
            <a:r>
              <a:rPr b="1" lang="en-US" sz="12001">
                <a:solidFill>
                  <a:schemeClr val="dk1"/>
                </a:solidFill>
                <a:latin typeface="Trebuchet MS"/>
                <a:ea typeface="Trebuchet MS"/>
                <a:cs typeface="Trebuchet MS"/>
                <a:sym typeface="Trebuchet MS"/>
              </a:rPr>
              <a:t>PERKENALKAN</a:t>
            </a:r>
            <a:endParaRPr/>
          </a:p>
          <a:p>
            <a:pPr indent="0" lvl="0" marL="0" marR="0" rtl="0" algn="ctr">
              <a:spcBef>
                <a:spcPts val="0"/>
              </a:spcBef>
              <a:spcAft>
                <a:spcPts val="0"/>
              </a:spcAft>
              <a:buNone/>
            </a:pPr>
            <a:r>
              <a:rPr b="1" lang="en-US" sz="12001">
                <a:solidFill>
                  <a:schemeClr val="dk1"/>
                </a:solidFill>
                <a:latin typeface="Trebuchet MS"/>
                <a:ea typeface="Trebuchet MS"/>
                <a:cs typeface="Trebuchet MS"/>
                <a:sym typeface="Trebuchet MS"/>
              </a:rPr>
              <a:t>TALENT</a:t>
            </a:r>
            <a:endParaRPr b="1" sz="11334">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txBox="1"/>
          <p:nvPr/>
        </p:nvSpPr>
        <p:spPr>
          <a:xfrm>
            <a:off x="1241146" y="936010"/>
            <a:ext cx="9709709" cy="50170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0">
                <a:solidFill>
                  <a:schemeClr val="dk1"/>
                </a:solidFill>
                <a:latin typeface="Trebuchet MS"/>
                <a:ea typeface="Trebuchet MS"/>
                <a:cs typeface="Trebuchet MS"/>
                <a:sym typeface="Trebuchet MS"/>
              </a:rPr>
              <a:t>ICE </a:t>
            </a:r>
            <a:endParaRPr/>
          </a:p>
          <a:p>
            <a:pPr indent="0" lvl="0" marL="0" marR="0" rtl="0" algn="ctr">
              <a:spcBef>
                <a:spcPts val="0"/>
              </a:spcBef>
              <a:spcAft>
                <a:spcPts val="0"/>
              </a:spcAft>
              <a:buNone/>
            </a:pPr>
            <a:r>
              <a:rPr b="1" lang="en-US" sz="16000">
                <a:solidFill>
                  <a:schemeClr val="dk1"/>
                </a:solidFill>
                <a:latin typeface="Trebuchet MS"/>
                <a:ea typeface="Trebuchet MS"/>
                <a:cs typeface="Trebuchet MS"/>
                <a:sym typeface="Trebuchet MS"/>
              </a:rPr>
              <a:t>BREAKING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8</a:t>
            </a:r>
            <a:endParaRPr/>
          </a:p>
        </p:txBody>
      </p:sp>
      <p:sp>
        <p:nvSpPr>
          <p:cNvPr id="97" name="Google Shape;97;p2"/>
          <p:cNvSpPr txBox="1"/>
          <p:nvPr/>
        </p:nvSpPr>
        <p:spPr>
          <a:xfrm>
            <a:off x="1194793" y="378624"/>
            <a:ext cx="5236749"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b="0" i="0" lang="en-US" sz="3833" u="none" cap="none" strike="noStrike">
                <a:solidFill>
                  <a:srgbClr val="00273A"/>
                </a:solidFill>
                <a:latin typeface="Arial"/>
                <a:ea typeface="Arial"/>
                <a:cs typeface="Arial"/>
                <a:sym typeface="Arial"/>
              </a:rPr>
              <a:t>OPENING SCENE</a:t>
            </a:r>
            <a:endParaRPr/>
          </a:p>
        </p:txBody>
      </p:sp>
      <p:sp>
        <p:nvSpPr>
          <p:cNvPr id="98" name="Google Shape;98;p2"/>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99" name="Google Shape;99;p2"/>
          <p:cNvSpPr txBox="1"/>
          <p:nvPr/>
        </p:nvSpPr>
        <p:spPr>
          <a:xfrm>
            <a:off x="672046" y="1107740"/>
            <a:ext cx="10552715" cy="284795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chemeClr val="dk1"/>
                </a:solidFill>
                <a:latin typeface="Calibri"/>
                <a:ea typeface="Calibri"/>
                <a:cs typeface="Calibri"/>
                <a:sym typeface="Calibri"/>
              </a:rPr>
              <a:t>*CUT TO NARSUM ( NARSUM MASUK )</a:t>
            </a:r>
            <a:endParaRPr/>
          </a:p>
          <a:p>
            <a:pPr indent="0" lvl="0" marL="0" marR="0" rtl="0" algn="l">
              <a:lnSpc>
                <a:spcPct val="107000"/>
              </a:lnSpc>
              <a:spcBef>
                <a:spcPts val="533"/>
              </a:spcBef>
              <a:spcAft>
                <a:spcPts val="0"/>
              </a:spcAft>
              <a:buNone/>
            </a:pPr>
            <a:r>
              <a:rPr b="1" i="0" lang="en-US" sz="1800" u="none" cap="none" strike="noStrike">
                <a:solidFill>
                  <a:schemeClr val="accent1"/>
                </a:solidFill>
                <a:latin typeface="Calibri"/>
                <a:ea typeface="Calibri"/>
                <a:cs typeface="Calibri"/>
                <a:sym typeface="Calibri"/>
              </a:rPr>
              <a:t>HOST SINDA	: nah ini dia, cepet ya nyampenya</a:t>
            </a:r>
            <a:endParaRPr b="1" i="0" sz="1800" u="none" cap="none" strike="noStrike">
              <a:solidFill>
                <a:schemeClr val="accent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800" u="none" cap="none" strike="noStrike">
                <a:solidFill>
                  <a:srgbClr val="7030A0"/>
                </a:solidFill>
                <a:latin typeface="Calibri"/>
                <a:ea typeface="Calibri"/>
                <a:cs typeface="Calibri"/>
                <a:sym typeface="Calibri"/>
              </a:rPr>
              <a:t>NARSUM         : iya nih Sin, kebetulan lagi deket daerah sini. Terus pas lo telepon, yaudah langsung gas aja sekalian ke sini. Jadi gimana?</a:t>
            </a:r>
            <a:endParaRPr/>
          </a:p>
          <a:p>
            <a:pPr indent="0" lvl="0" marL="0" marR="0" rtl="0" algn="l">
              <a:lnSpc>
                <a:spcPct val="107000"/>
              </a:lnSpc>
              <a:spcBef>
                <a:spcPts val="533"/>
              </a:spcBef>
              <a:spcAft>
                <a:spcPts val="0"/>
              </a:spcAft>
              <a:buNone/>
            </a:pPr>
            <a:r>
              <a:rPr b="1" i="0" lang="en-US" sz="1800" u="none" cap="none" strike="noStrike">
                <a:solidFill>
                  <a:srgbClr val="385623"/>
                </a:solidFill>
                <a:latin typeface="Calibri"/>
                <a:ea typeface="Calibri"/>
                <a:cs typeface="Calibri"/>
                <a:sym typeface="Calibri"/>
              </a:rPr>
              <a:t>ADRIAN	: ini lho, masa investasi saham gue dibilang saham gorengan sama si Sinda</a:t>
            </a:r>
            <a:endParaRPr b="1" i="0" sz="1800" u="none" cap="none" strike="noStrike">
              <a:solidFill>
                <a:srgbClr val="385623"/>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800" u="none" cap="none" strike="noStrike">
                <a:solidFill>
                  <a:srgbClr val="FF0000"/>
                </a:solidFill>
                <a:latin typeface="Calibri"/>
                <a:ea typeface="Calibri"/>
                <a:cs typeface="Calibri"/>
                <a:sym typeface="Calibri"/>
              </a:rPr>
              <a:t>HOST DEWI	: emang saham gorengan tuh beneran ada ya?</a:t>
            </a:r>
            <a:endParaRPr/>
          </a:p>
          <a:p>
            <a:pPr indent="0" lvl="0" marL="0" marR="0" rtl="0" algn="l">
              <a:lnSpc>
                <a:spcPct val="107000"/>
              </a:lnSpc>
              <a:spcBef>
                <a:spcPts val="533"/>
              </a:spcBef>
              <a:spcAft>
                <a:spcPts val="0"/>
              </a:spcAft>
              <a:buNone/>
            </a:pPr>
            <a:r>
              <a:rPr b="1" i="0" lang="en-US" sz="1800" u="none" cap="none" strike="noStrike">
                <a:solidFill>
                  <a:schemeClr val="accent1"/>
                </a:solidFill>
                <a:latin typeface="Calibri"/>
                <a:ea typeface="Calibri"/>
                <a:cs typeface="Calibri"/>
                <a:sym typeface="Calibri"/>
              </a:rPr>
              <a:t>HOST SINDA	: gue tahu lo semua udah pada kepo, tapi kita opening dulu ga sih?</a:t>
            </a:r>
            <a:endParaRPr b="1" i="0" sz="1800" u="none" cap="none" strike="noStrike">
              <a:solidFill>
                <a:srgbClr val="FF0000"/>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1800" u="none" cap="none" strike="noStrike">
                <a:solidFill>
                  <a:schemeClr val="dk1"/>
                </a:solidFill>
                <a:latin typeface="Calibri"/>
                <a:ea typeface="Calibri"/>
                <a:cs typeface="Calibri"/>
                <a:sym typeface="Calibri"/>
              </a:rPr>
              <a:t>Chit-chat host , narsum dan talent lalu host inisiatf untuk opening dulu</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0"/>
          <p:cNvSpPr txBox="1"/>
          <p:nvPr/>
        </p:nvSpPr>
        <p:spPr>
          <a:xfrm>
            <a:off x="767457" y="320457"/>
            <a:ext cx="10657085" cy="6248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334">
                <a:solidFill>
                  <a:schemeClr val="dk1"/>
                </a:solidFill>
                <a:latin typeface="Trebuchet MS"/>
                <a:ea typeface="Trebuchet MS"/>
                <a:cs typeface="Trebuchet MS"/>
                <a:sym typeface="Trebuchet MS"/>
              </a:rPr>
              <a:t>NARSUM OJK</a:t>
            </a:r>
            <a:endParaRPr/>
          </a:p>
          <a:p>
            <a:pPr indent="0" lvl="0" marL="0" marR="0" rtl="0" algn="ctr">
              <a:spcBef>
                <a:spcPts val="0"/>
              </a:spcBef>
              <a:spcAft>
                <a:spcPts val="0"/>
              </a:spcAft>
              <a:buNone/>
            </a:pPr>
            <a:r>
              <a:rPr b="1" lang="en-US" sz="13334">
                <a:solidFill>
                  <a:schemeClr val="dk1"/>
                </a:solidFill>
                <a:latin typeface="Trebuchet MS"/>
                <a:ea typeface="Trebuchet MS"/>
                <a:cs typeface="Trebuchet MS"/>
                <a:sym typeface="Trebuchet MS"/>
              </a:rPr>
              <a:t>MENANGGAPI</a:t>
            </a:r>
            <a:endParaRPr/>
          </a:p>
          <a:p>
            <a:pPr indent="0" lvl="0" marL="0" marR="0" rtl="0" algn="ctr">
              <a:spcBef>
                <a:spcPts val="0"/>
              </a:spcBef>
              <a:spcAft>
                <a:spcPts val="0"/>
              </a:spcAft>
              <a:buNone/>
            </a:pPr>
            <a:r>
              <a:rPr b="1" lang="en-US" sz="13334">
                <a:solidFill>
                  <a:schemeClr val="dk1"/>
                </a:solidFill>
                <a:latin typeface="Trebuchet MS"/>
                <a:ea typeface="Trebuchet MS"/>
                <a:cs typeface="Trebuchet MS"/>
                <a:sym typeface="Trebuchet MS"/>
              </a:rPr>
              <a:t>HOST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nvSpPr>
        <p:spPr>
          <a:xfrm>
            <a:off x="446056" y="1654155"/>
            <a:ext cx="11299888" cy="35807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334">
                <a:solidFill>
                  <a:schemeClr val="dk1"/>
                </a:solidFill>
                <a:latin typeface="Trebuchet MS"/>
                <a:ea typeface="Trebuchet MS"/>
                <a:cs typeface="Trebuchet MS"/>
                <a:sym typeface="Trebuchet MS"/>
              </a:rPr>
              <a:t>PESAN PENUTUP</a:t>
            </a:r>
            <a:endParaRPr/>
          </a:p>
          <a:p>
            <a:pPr indent="0" lvl="0" marL="0" marR="0" rtl="0" algn="ctr">
              <a:spcBef>
                <a:spcPts val="0"/>
              </a:spcBef>
              <a:spcAft>
                <a:spcPts val="0"/>
              </a:spcAft>
              <a:buNone/>
            </a:pPr>
            <a:r>
              <a:rPr b="1" lang="en-US" sz="11334">
                <a:solidFill>
                  <a:schemeClr val="dk1"/>
                </a:solidFill>
                <a:latin typeface="Trebuchet MS"/>
                <a:ea typeface="Trebuchet MS"/>
                <a:cs typeface="Trebuchet MS"/>
                <a:sym typeface="Trebuchet MS"/>
              </a:rPr>
              <a:t>DARI NARSUM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nvSpPr>
        <p:spPr>
          <a:xfrm>
            <a:off x="245057" y="380526"/>
            <a:ext cx="11701886" cy="53249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334">
                <a:solidFill>
                  <a:schemeClr val="dk1"/>
                </a:solidFill>
                <a:latin typeface="Trebuchet MS"/>
                <a:ea typeface="Trebuchet MS"/>
                <a:cs typeface="Trebuchet MS"/>
                <a:sym typeface="Trebuchet MS"/>
              </a:rPr>
              <a:t>PESAN PENUTUP</a:t>
            </a:r>
            <a:endParaRPr/>
          </a:p>
          <a:p>
            <a:pPr indent="0" lvl="0" marL="0" marR="0" rtl="0" algn="ctr">
              <a:spcBef>
                <a:spcPts val="0"/>
              </a:spcBef>
              <a:spcAft>
                <a:spcPts val="0"/>
              </a:spcAft>
              <a:buNone/>
            </a:pPr>
            <a:r>
              <a:rPr b="1" lang="en-US" sz="11334">
                <a:solidFill>
                  <a:schemeClr val="dk1"/>
                </a:solidFill>
                <a:latin typeface="Trebuchet MS"/>
                <a:ea typeface="Trebuchet MS"/>
                <a:cs typeface="Trebuchet MS"/>
                <a:sym typeface="Trebuchet MS"/>
              </a:rPr>
              <a:t>DARI SEMUA PIHAK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nvSpPr>
        <p:spPr>
          <a:xfrm>
            <a:off x="504271" y="990439"/>
            <a:ext cx="11829243" cy="36625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800">
                <a:solidFill>
                  <a:schemeClr val="dk1"/>
                </a:solidFill>
                <a:latin typeface="Trebuchet MS"/>
                <a:ea typeface="Trebuchet MS"/>
                <a:cs typeface="Trebuchet MS"/>
                <a:sym typeface="Trebuchet MS"/>
              </a:rPr>
              <a:t>CLOSING</a:t>
            </a:r>
            <a:endParaRPr/>
          </a:p>
          <a:p>
            <a:pPr indent="0" lvl="0" marL="0" marR="0" rtl="0" algn="ctr">
              <a:spcBef>
                <a:spcPts val="0"/>
              </a:spcBef>
              <a:spcAft>
                <a:spcPts val="0"/>
              </a:spcAft>
              <a:buNone/>
            </a:pPr>
            <a:r>
              <a:rPr b="1" lang="en-US" sz="7200">
                <a:solidFill>
                  <a:schemeClr val="dk1"/>
                </a:solidFill>
                <a:latin typeface="Trebuchet MS"/>
                <a:ea typeface="Trebuchet MS"/>
                <a:cs typeface="Trebuchet MS"/>
                <a:sym typeface="Trebuchet MS"/>
              </a:rPr>
              <a:t>STATEMENT HOST</a:t>
            </a:r>
            <a:br>
              <a:rPr b="1" lang="en-US" sz="7200">
                <a:solidFill>
                  <a:schemeClr val="dk1"/>
                </a:solidFill>
                <a:latin typeface="Trebuchet MS"/>
                <a:ea typeface="Trebuchet MS"/>
                <a:cs typeface="Trebuchet MS"/>
                <a:sym typeface="Trebuchet MS"/>
              </a:rPr>
            </a:br>
            <a:r>
              <a:rPr b="1" lang="en-US" sz="7200">
                <a:solidFill>
                  <a:schemeClr val="dk1"/>
                </a:solidFill>
                <a:latin typeface="Trebuchet MS"/>
                <a:ea typeface="Trebuchet MS"/>
                <a:cs typeface="Trebuchet MS"/>
                <a:sym typeface="Trebuchet MS"/>
              </a:rPr>
              <a:t>INGATKAN 3 KOMENTAR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nvSpPr>
        <p:spPr>
          <a:xfrm>
            <a:off x="431629" y="2108200"/>
            <a:ext cx="11328743" cy="31702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1">
                <a:solidFill>
                  <a:schemeClr val="dk1"/>
                </a:solidFill>
                <a:latin typeface="Trebuchet MS"/>
                <a:ea typeface="Trebuchet MS"/>
                <a:cs typeface="Trebuchet MS"/>
                <a:sym typeface="Trebuchet MS"/>
              </a:rPr>
              <a:t>10 MENIT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nvSpPr>
        <p:spPr>
          <a:xfrm>
            <a:off x="1183437" y="2108200"/>
            <a:ext cx="9825126" cy="31702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1">
                <a:solidFill>
                  <a:schemeClr val="dk1"/>
                </a:solidFill>
                <a:latin typeface="Trebuchet MS"/>
                <a:ea typeface="Trebuchet MS"/>
                <a:cs typeface="Trebuchet MS"/>
                <a:sym typeface="Trebuchet MS"/>
              </a:rPr>
              <a:t>5 MENIT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nvSpPr>
        <p:spPr>
          <a:xfrm>
            <a:off x="1183437" y="2108200"/>
            <a:ext cx="9825126" cy="31702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1">
                <a:solidFill>
                  <a:schemeClr val="dk1"/>
                </a:solidFill>
                <a:latin typeface="Trebuchet MS"/>
                <a:ea typeface="Trebuchet MS"/>
                <a:cs typeface="Trebuchet MS"/>
                <a:sym typeface="Trebuchet MS"/>
              </a:rPr>
              <a:t>1 MENIT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nvSpPr>
        <p:spPr>
          <a:xfrm>
            <a:off x="2903533" y="2108200"/>
            <a:ext cx="6384953" cy="12722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667">
                <a:solidFill>
                  <a:schemeClr val="dk1"/>
                </a:solidFill>
                <a:latin typeface="Trebuchet MS"/>
                <a:ea typeface="Trebuchet MS"/>
                <a:cs typeface="Trebuchet MS"/>
                <a:sym typeface="Trebuchet MS"/>
              </a:rPr>
              <a:t>HOST REMIND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nvSpPr>
        <p:spPr>
          <a:xfrm>
            <a:off x="787400" y="852974"/>
            <a:ext cx="10617200" cy="167930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7667">
                <a:solidFill>
                  <a:schemeClr val="dk1"/>
                </a:solidFill>
                <a:latin typeface="Arimo"/>
                <a:ea typeface="Arimo"/>
                <a:cs typeface="Arimo"/>
                <a:sym typeface="Arimo"/>
              </a:rPr>
              <a:t>FOTO BERSAMA</a:t>
            </a:r>
            <a:endParaRPr b="1" sz="7667">
              <a:solidFill>
                <a:schemeClr val="dk1"/>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8</a:t>
            </a:r>
            <a:endParaRPr/>
          </a:p>
        </p:txBody>
      </p:sp>
      <p:sp>
        <p:nvSpPr>
          <p:cNvPr id="105" name="Google Shape;105;p3"/>
          <p:cNvSpPr txBox="1"/>
          <p:nvPr/>
        </p:nvSpPr>
        <p:spPr>
          <a:xfrm>
            <a:off x="1194793" y="378624"/>
            <a:ext cx="5236749"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b="0" i="0" lang="en-US" sz="3833" u="none" cap="none" strike="noStrike">
                <a:solidFill>
                  <a:srgbClr val="00273A"/>
                </a:solidFill>
                <a:latin typeface="Arial"/>
                <a:ea typeface="Arial"/>
                <a:cs typeface="Arial"/>
                <a:sym typeface="Arial"/>
              </a:rPr>
              <a:t>OPENING HOST</a:t>
            </a:r>
            <a:endParaRPr/>
          </a:p>
        </p:txBody>
      </p:sp>
      <p:sp>
        <p:nvSpPr>
          <p:cNvPr id="106" name="Google Shape;106;p3"/>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07" name="Google Shape;107;p3"/>
          <p:cNvSpPr txBox="1"/>
          <p:nvPr/>
        </p:nvSpPr>
        <p:spPr>
          <a:xfrm>
            <a:off x="468948" y="1319213"/>
            <a:ext cx="11925187" cy="565283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4000" u="none" cap="none" strike="noStrike">
                <a:solidFill>
                  <a:schemeClr val="dk1"/>
                </a:solidFill>
                <a:latin typeface="Calibri"/>
                <a:ea typeface="Calibri"/>
                <a:cs typeface="Calibri"/>
                <a:sym typeface="Calibri"/>
              </a:rPr>
              <a:t>*CUT TO HOST OPENNG*</a:t>
            </a:r>
            <a:endParaRPr b="0" i="0" sz="4000" u="none" cap="none" strike="noStrike">
              <a:solidFill>
                <a:schemeClr val="dk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4000" u="none" cap="none" strike="noStrike">
                <a:solidFill>
                  <a:schemeClr val="dk1"/>
                </a:solidFill>
                <a:latin typeface="Calibri"/>
                <a:ea typeface="Calibri"/>
                <a:cs typeface="Calibri"/>
                <a:sym typeface="Calibri"/>
              </a:rPr>
              <a:t>HOST DEWI dan HOST SINDA : SALAM PEMBUKA BERSAMA</a:t>
            </a:r>
            <a:endParaRPr/>
          </a:p>
          <a:p>
            <a:pPr indent="0" lvl="0" marL="0" marR="0" rtl="0" algn="l">
              <a:lnSpc>
                <a:spcPct val="107000"/>
              </a:lnSpc>
              <a:spcBef>
                <a:spcPts val="533"/>
              </a:spcBef>
              <a:spcAft>
                <a:spcPts val="0"/>
              </a:spcAft>
              <a:buNone/>
            </a:pPr>
            <a:r>
              <a:rPr b="0" i="0" lang="en-US" sz="4000" u="none" cap="none" strike="noStrike">
                <a:solidFill>
                  <a:schemeClr val="dk1"/>
                </a:solidFill>
                <a:latin typeface="Calibri"/>
                <a:ea typeface="Calibri"/>
                <a:cs typeface="Calibri"/>
                <a:sym typeface="Calibri"/>
              </a:rPr>
              <a:t>HOST SINDA	:	PERKENALAN DIRI</a:t>
            </a:r>
            <a:endParaRPr/>
          </a:p>
          <a:p>
            <a:pPr indent="0" lvl="0" marL="0" marR="0" rtl="0" algn="l">
              <a:lnSpc>
                <a:spcPct val="107000"/>
              </a:lnSpc>
              <a:spcBef>
                <a:spcPts val="533"/>
              </a:spcBef>
              <a:spcAft>
                <a:spcPts val="0"/>
              </a:spcAft>
              <a:buNone/>
            </a:pPr>
            <a:r>
              <a:rPr b="0" i="0" lang="en-US" sz="4000" u="none" cap="none" strike="noStrike">
                <a:solidFill>
                  <a:srgbClr val="FF0000"/>
                </a:solidFill>
                <a:latin typeface="Calibri"/>
                <a:ea typeface="Calibri"/>
                <a:cs typeface="Calibri"/>
                <a:sym typeface="Calibri"/>
              </a:rPr>
              <a:t>HOST DEWI	:	PERKENALAN DIRI</a:t>
            </a:r>
            <a:endParaRPr b="0" i="0" sz="4000" u="none" cap="none" strike="noStrike">
              <a:solidFill>
                <a:schemeClr val="dk1"/>
              </a:solidFill>
              <a:latin typeface="Calibri"/>
              <a:ea typeface="Calibri"/>
              <a:cs typeface="Calibri"/>
              <a:sym typeface="Calibri"/>
            </a:endParaRPr>
          </a:p>
          <a:p>
            <a:pPr indent="0" lvl="0" marL="0" marR="0" rtl="0" algn="l">
              <a:lnSpc>
                <a:spcPct val="107000"/>
              </a:lnSpc>
              <a:spcBef>
                <a:spcPts val="533"/>
              </a:spcBef>
              <a:spcAft>
                <a:spcPts val="0"/>
              </a:spcAft>
              <a:buNone/>
            </a:pPr>
            <a:r>
              <a:rPr b="1" i="0" lang="en-US" sz="4000" u="none" cap="none" strike="noStrike">
                <a:solidFill>
                  <a:schemeClr val="dk1"/>
                </a:solidFill>
                <a:latin typeface="Calibri"/>
                <a:ea typeface="Calibri"/>
                <a:cs typeface="Calibri"/>
                <a:sym typeface="Calibri"/>
              </a:rPr>
              <a:t>HOST SINDA dan HOST DEWI : OJK Bisa, Bincang Santai Bersama OJK</a:t>
            </a:r>
            <a:endParaRPr b="0" i="0" sz="4000" u="none" cap="none" strike="noStrike">
              <a:solidFill>
                <a:schemeClr val="dk1"/>
              </a:solidFill>
              <a:latin typeface="Calibri"/>
              <a:ea typeface="Calibri"/>
              <a:cs typeface="Calibri"/>
              <a:sym typeface="Calibri"/>
            </a:endParaRPr>
          </a:p>
          <a:p>
            <a:pPr indent="0" lvl="0" marL="0" marR="0" rtl="0" algn="l">
              <a:lnSpc>
                <a:spcPct val="107000"/>
              </a:lnSpc>
              <a:spcBef>
                <a:spcPts val="533"/>
              </a:spcBef>
              <a:spcAft>
                <a:spcPts val="0"/>
              </a:spcAft>
              <a:buNone/>
            </a:pPr>
            <a:r>
              <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nvSpPr>
        <p:spPr>
          <a:xfrm>
            <a:off x="660400" y="990600"/>
            <a:ext cx="104648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SOBAT OJK… UNTUK KAMU YANG PUNYA PERTANYAAN MENGENAI SEKTOR JASA KEUANGAN?? TEMUKAN JAWABANNYA DI PODCAST OJK BISA (OJK BINCANG SANTAI)… </a:t>
            </a:r>
            <a:endParaRPr/>
          </a:p>
          <a:p>
            <a:pPr indent="0" lvl="0" marL="0" marR="0" rtl="0" algn="l">
              <a:spcBef>
                <a:spcPts val="0"/>
              </a:spcBef>
              <a:spcAft>
                <a:spcPts val="0"/>
              </a:spcAft>
              <a:buNone/>
            </a:pPr>
            <a:r>
              <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400">
                <a:solidFill>
                  <a:schemeClr val="dk1"/>
                </a:solidFill>
                <a:latin typeface="Calibri"/>
                <a:ea typeface="Calibri"/>
                <a:cs typeface="Calibri"/>
                <a:sym typeface="Calibri"/>
              </a:rPr>
              <a:t>JANGAN LUPA LIKE, SHARE, DAN SUBSCRIBE CHANNEL OTORITAS JASA KEUANGAN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8</a:t>
            </a:r>
            <a:endParaRPr/>
          </a:p>
        </p:txBody>
      </p:sp>
      <p:sp>
        <p:nvSpPr>
          <p:cNvPr id="113" name="Google Shape;113;p4"/>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b="0" i="0" lang="en-US" sz="3833" u="none" cap="none" strike="noStrike">
                <a:solidFill>
                  <a:srgbClr val="00273A"/>
                </a:solidFill>
                <a:latin typeface="Arial"/>
                <a:ea typeface="Arial"/>
                <a:cs typeface="Arial"/>
                <a:sym typeface="Arial"/>
              </a:rPr>
              <a:t>MAIN TOPIC</a:t>
            </a:r>
            <a:endParaRPr/>
          </a:p>
        </p:txBody>
      </p:sp>
      <p:sp>
        <p:nvSpPr>
          <p:cNvPr id="114" name="Google Shape;114;p4"/>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15" name="Google Shape;115;p4"/>
          <p:cNvSpPr txBox="1"/>
          <p:nvPr/>
        </p:nvSpPr>
        <p:spPr>
          <a:xfrm>
            <a:off x="296266" y="966082"/>
            <a:ext cx="11599467" cy="436959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5400" u="none" cap="none" strike="noStrike">
                <a:solidFill>
                  <a:schemeClr val="dk1"/>
                </a:solidFill>
                <a:latin typeface="Calibri"/>
                <a:ea typeface="Calibri"/>
                <a:cs typeface="Calibri"/>
                <a:sym typeface="Calibri"/>
              </a:rPr>
              <a:t>HOST TO NARSUM OJK:</a:t>
            </a:r>
            <a:endParaRPr/>
          </a:p>
          <a:p>
            <a:pPr indent="0" lvl="0" marL="0" marR="0" rtl="0" algn="l">
              <a:spcBef>
                <a:spcPts val="533"/>
              </a:spcBef>
              <a:spcAft>
                <a:spcPts val="0"/>
              </a:spcAft>
              <a:buNone/>
            </a:pPr>
            <a:r>
              <a:rPr b="0" i="0" lang="en-US" sz="5400" u="none" cap="none" strike="noStrike">
                <a:solidFill>
                  <a:schemeClr val="dk1"/>
                </a:solidFill>
                <a:latin typeface="Bookman Old Style"/>
                <a:ea typeface="Bookman Old Style"/>
                <a:cs typeface="Bookman Old Style"/>
                <a:sym typeface="Bookman Old Style"/>
              </a:rPr>
              <a:t>1. Sebenarnya apa sih yang dimaksud dengan saham gorengan? Kalo jenis transaksi yang termasuk kejahatan di pasar modal apa aja?</a:t>
            </a:r>
            <a:endParaRPr b="0" i="0" sz="5400" u="none" cap="none" strike="noStrike">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8</a:t>
            </a:r>
            <a:endParaRPr/>
          </a:p>
        </p:txBody>
      </p:sp>
      <p:sp>
        <p:nvSpPr>
          <p:cNvPr id="121" name="Google Shape;121;p5"/>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b="0" i="0" lang="en-US" sz="3833" u="none" cap="none" strike="noStrike">
                <a:solidFill>
                  <a:srgbClr val="00273A"/>
                </a:solidFill>
                <a:latin typeface="Arial"/>
                <a:ea typeface="Arial"/>
                <a:cs typeface="Arial"/>
                <a:sym typeface="Arial"/>
              </a:rPr>
              <a:t>MAIN TOPIC</a:t>
            </a:r>
            <a:endParaRPr/>
          </a:p>
        </p:txBody>
      </p:sp>
      <p:sp>
        <p:nvSpPr>
          <p:cNvPr id="122" name="Google Shape;122;p5"/>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23" name="Google Shape;123;p5"/>
          <p:cNvSpPr txBox="1"/>
          <p:nvPr/>
        </p:nvSpPr>
        <p:spPr>
          <a:xfrm>
            <a:off x="296266" y="966082"/>
            <a:ext cx="1159946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chemeClr val="dk1"/>
                </a:solidFill>
                <a:latin typeface="Calibri"/>
                <a:ea typeface="Calibri"/>
                <a:cs typeface="Calibri"/>
                <a:sym typeface="Calibri"/>
              </a:rPr>
              <a:t>HOST TO NARSUM OJK:</a:t>
            </a:r>
            <a:endParaRPr b="0" i="0" sz="5400" u="none" strike="noStrike">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rPr b="0" i="0" lang="en-US" sz="5400" u="none" strike="noStrike">
                <a:solidFill>
                  <a:schemeClr val="dk1"/>
                </a:solidFill>
                <a:latin typeface="Bookman Old Style"/>
                <a:ea typeface="Bookman Old Style"/>
                <a:cs typeface="Bookman Old Style"/>
                <a:sym typeface="Bookman Old Style"/>
              </a:rPr>
              <a:t>2. </a:t>
            </a:r>
            <a:r>
              <a:rPr b="0" i="0" lang="en-US" sz="5400" u="none" strike="noStrike">
                <a:solidFill>
                  <a:schemeClr val="dk1"/>
                </a:solidFill>
                <a:latin typeface="Times New Roman"/>
                <a:ea typeface="Times New Roman"/>
                <a:cs typeface="Times New Roman"/>
                <a:sym typeface="Times New Roman"/>
              </a:rPr>
              <a:t>⁠</a:t>
            </a:r>
            <a:r>
              <a:rPr b="0" i="0" lang="en-US" sz="5400" u="none" strike="noStrike">
                <a:solidFill>
                  <a:schemeClr val="dk1"/>
                </a:solidFill>
                <a:latin typeface="Bookman Old Style"/>
                <a:ea typeface="Bookman Old Style"/>
                <a:cs typeface="Bookman Old Style"/>
                <a:sym typeface="Bookman Old Style"/>
              </a:rPr>
              <a:t>Kenapa saham gorengan bisa begitu menarik buat investor muda, padahal risikonya</a:t>
            </a:r>
            <a:r>
              <a:rPr b="0" i="0" lang="en-US" sz="5400" u="none" strike="noStrike">
                <a:solidFill>
                  <a:schemeClr val="dk1"/>
                </a:solidFill>
                <a:latin typeface="Bookman Old Style"/>
                <a:ea typeface="Bookman Old Style"/>
                <a:cs typeface="Bookman Old Style"/>
                <a:sym typeface="Bookman Old Style"/>
              </a:rPr>
              <a:t> tinggi?</a:t>
            </a:r>
            <a:endParaRPr sz="5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29" name="Google Shape;129;p6"/>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30" name="Google Shape;130;p6"/>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31" name="Google Shape;131;p6"/>
          <p:cNvSpPr txBox="1"/>
          <p:nvPr/>
        </p:nvSpPr>
        <p:spPr>
          <a:xfrm>
            <a:off x="296266" y="966082"/>
            <a:ext cx="11599467"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HOST TO TALENT : </a:t>
            </a:r>
            <a:endParaRPr/>
          </a:p>
          <a:p>
            <a:pPr indent="0" lvl="0" marL="0" marR="0" rtl="0" algn="l">
              <a:spcBef>
                <a:spcPts val="0"/>
              </a:spcBef>
              <a:spcAft>
                <a:spcPts val="0"/>
              </a:spcAft>
              <a:buNone/>
            </a:pPr>
            <a:r>
              <a:rPr b="0" i="0" lang="en-US" sz="5400" u="none" strike="noStrike">
                <a:solidFill>
                  <a:schemeClr val="dk1"/>
                </a:solidFill>
                <a:latin typeface="Bookman Old Style"/>
                <a:ea typeface="Bookman Old Style"/>
                <a:cs typeface="Bookman Old Style"/>
                <a:sym typeface="Bookman Old Style"/>
              </a:rPr>
              <a:t>1. Pernah nggak sih dapat</a:t>
            </a:r>
            <a:r>
              <a:rPr b="0" i="0" lang="en-US" sz="5400" u="none" strike="noStrike">
                <a:solidFill>
                  <a:schemeClr val="dk1"/>
                </a:solidFill>
                <a:latin typeface="Bookman Old Style"/>
                <a:ea typeface="Bookman Old Style"/>
                <a:cs typeface="Bookman Old Style"/>
                <a:sym typeface="Bookman Old Style"/>
              </a:rPr>
              <a:t> DM dari followers nanya “kak, saham ini bagus nggak?” padahal mereka cuman lihat dari</a:t>
            </a:r>
            <a:r>
              <a:rPr lang="en-US" sz="5400">
                <a:solidFill>
                  <a:schemeClr val="dk1"/>
                </a:solidFill>
                <a:latin typeface="Bookman Old Style"/>
                <a:ea typeface="Bookman Old Style"/>
                <a:cs typeface="Bookman Old Style"/>
                <a:sym typeface="Bookman Old Style"/>
              </a:rPr>
              <a:t> Medsos? Boleh dong ceritakan pengalaman kamu.</a:t>
            </a:r>
            <a:endParaRPr sz="5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37" name="Google Shape;137;p7"/>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38" name="Google Shape;138;p7"/>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39" name="Google Shape;139;p7"/>
          <p:cNvSpPr txBox="1"/>
          <p:nvPr/>
        </p:nvSpPr>
        <p:spPr>
          <a:xfrm>
            <a:off x="296266" y="966082"/>
            <a:ext cx="11599467"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HOST TO TALENT : </a:t>
            </a:r>
            <a:endParaRPr/>
          </a:p>
          <a:p>
            <a:pPr indent="0" lvl="0" marL="0" marR="0" rtl="0" algn="l">
              <a:spcBef>
                <a:spcPts val="0"/>
              </a:spcBef>
              <a:spcAft>
                <a:spcPts val="0"/>
              </a:spcAft>
              <a:buNone/>
            </a:pPr>
            <a:r>
              <a:rPr lang="en-US" sz="5400">
                <a:solidFill>
                  <a:schemeClr val="dk1"/>
                </a:solidFill>
                <a:latin typeface="Bookman Old Style"/>
                <a:ea typeface="Bookman Old Style"/>
                <a:cs typeface="Bookman Old Style"/>
                <a:sym typeface="Bookman Old Style"/>
              </a:rPr>
              <a:t>2</a:t>
            </a:r>
            <a:r>
              <a:rPr b="0" i="0" lang="en-US" sz="5400" u="none" strike="noStrike">
                <a:solidFill>
                  <a:schemeClr val="dk1"/>
                </a:solidFill>
                <a:latin typeface="Bookman Old Style"/>
                <a:ea typeface="Bookman Old Style"/>
                <a:cs typeface="Bookman Old Style"/>
                <a:sym typeface="Bookman Old Style"/>
              </a:rPr>
              <a:t>. Menurut kamu, kenapa banyak anak muda lebih tertarik sama saham yang naik cepat daripda yang fundamentalnya bagus?</a:t>
            </a:r>
            <a:endParaRPr sz="5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45" name="Google Shape;145;p8"/>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46" name="Google Shape;146;p8"/>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47" name="Google Shape;147;p8"/>
          <p:cNvSpPr txBox="1"/>
          <p:nvPr/>
        </p:nvSpPr>
        <p:spPr>
          <a:xfrm>
            <a:off x="296266" y="966082"/>
            <a:ext cx="11599467" cy="63401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u="none" strike="noStrike">
                <a:solidFill>
                  <a:schemeClr val="dk1"/>
                </a:solidFill>
                <a:latin typeface="Bookman Old Style"/>
                <a:ea typeface="Bookman Old Style"/>
                <a:cs typeface="Bookman Old Style"/>
                <a:sym typeface="Bookman Old Style"/>
              </a:rPr>
              <a:t>HOST TO NARSUM :</a:t>
            </a:r>
            <a:endParaRPr b="1" sz="4400">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rPr b="0" i="0" lang="en-US" sz="4400" u="none" strike="noStrike">
                <a:solidFill>
                  <a:schemeClr val="dk1"/>
                </a:solidFill>
                <a:latin typeface="Bookman Old Style"/>
                <a:ea typeface="Bookman Old Style"/>
                <a:cs typeface="Bookman Old Style"/>
                <a:sym typeface="Bookman Old Style"/>
              </a:rPr>
              <a:t>3. Nah OJK kan sebagai regulator,</a:t>
            </a:r>
            <a:r>
              <a:rPr b="0" i="0" lang="en-US" sz="4400" u="none" strike="noStrike">
                <a:solidFill>
                  <a:schemeClr val="dk1"/>
                </a:solidFill>
                <a:latin typeface="Bookman Old Style"/>
                <a:ea typeface="Bookman Old Style"/>
                <a:cs typeface="Bookman Old Style"/>
                <a:sym typeface="Bookman Old Style"/>
              </a:rPr>
              <a:t> sebagai tindak lanjut pengawasan, apakah OJK dapat melibatkan penegak hukum dalam hal terbukti saham gorengan? Terus kalo melibatkan penegak hukum, siapa aja pihak yang bisa dikenakan sanksi pidana? Ada contoh kasus real gak</a:t>
            </a:r>
            <a:endParaRPr b="0" i="0" sz="4400" u="none" strike="noStrike">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nvSpPr>
        <p:spPr>
          <a:xfrm>
            <a:off x="11620627" y="6456064"/>
            <a:ext cx="121259" cy="166712"/>
          </a:xfrm>
          <a:prstGeom prst="rect">
            <a:avLst/>
          </a:prstGeom>
          <a:noFill/>
          <a:ln>
            <a:noFill/>
          </a:ln>
        </p:spPr>
        <p:txBody>
          <a:bodyPr anchorCtr="0" anchor="t" bIns="0" lIns="0" spcFirstLastPara="1" rIns="0" wrap="square" tIns="0">
            <a:spAutoFit/>
          </a:bodyPr>
          <a:lstStyle/>
          <a:p>
            <a:pPr indent="0" lvl="0" marL="0" marR="0" rtl="0" algn="l">
              <a:lnSpc>
                <a:spcPct val="108333"/>
              </a:lnSpc>
              <a:spcBef>
                <a:spcPts val="0"/>
              </a:spcBef>
              <a:spcAft>
                <a:spcPts val="0"/>
              </a:spcAft>
              <a:buNone/>
            </a:pPr>
            <a:r>
              <a:rPr lang="en-US" sz="1200">
                <a:solidFill>
                  <a:srgbClr val="FFFFFF"/>
                </a:solidFill>
                <a:latin typeface="Times New Roman"/>
                <a:ea typeface="Times New Roman"/>
                <a:cs typeface="Times New Roman"/>
                <a:sym typeface="Times New Roman"/>
              </a:rPr>
              <a:t>8</a:t>
            </a:r>
            <a:endParaRPr/>
          </a:p>
        </p:txBody>
      </p:sp>
      <p:sp>
        <p:nvSpPr>
          <p:cNvPr id="153" name="Google Shape;153;p9"/>
          <p:cNvSpPr txBox="1"/>
          <p:nvPr/>
        </p:nvSpPr>
        <p:spPr>
          <a:xfrm>
            <a:off x="1194793" y="378624"/>
            <a:ext cx="5715306" cy="512961"/>
          </a:xfrm>
          <a:prstGeom prst="rect">
            <a:avLst/>
          </a:prstGeom>
          <a:noFill/>
          <a:ln>
            <a:noFill/>
          </a:ln>
        </p:spPr>
        <p:txBody>
          <a:bodyPr anchorCtr="0" anchor="t" bIns="0" lIns="0" spcFirstLastPara="1" rIns="0" wrap="square" tIns="0">
            <a:spAutoFit/>
          </a:bodyPr>
          <a:lstStyle/>
          <a:p>
            <a:pPr indent="0" lvl="0" marL="0" marR="0" rtl="0" algn="l">
              <a:lnSpc>
                <a:spcPct val="104174"/>
              </a:lnSpc>
              <a:spcBef>
                <a:spcPts val="0"/>
              </a:spcBef>
              <a:spcAft>
                <a:spcPts val="0"/>
              </a:spcAft>
              <a:buNone/>
            </a:pPr>
            <a:r>
              <a:rPr lang="en-US" sz="3833">
                <a:solidFill>
                  <a:srgbClr val="00273A"/>
                </a:solidFill>
                <a:latin typeface="Arial"/>
                <a:ea typeface="Arial"/>
                <a:cs typeface="Arial"/>
                <a:sym typeface="Arial"/>
              </a:rPr>
              <a:t>MAIN TOPIC</a:t>
            </a:r>
            <a:endParaRPr/>
          </a:p>
        </p:txBody>
      </p:sp>
      <p:sp>
        <p:nvSpPr>
          <p:cNvPr id="154" name="Google Shape;154;p9"/>
          <p:cNvSpPr/>
          <p:nvPr/>
        </p:nvSpPr>
        <p:spPr>
          <a:xfrm>
            <a:off x="259556" y="270119"/>
            <a:ext cx="774009" cy="695963"/>
          </a:xfrm>
          <a:custGeom>
            <a:rect b="b" l="l" r="r" t="t"/>
            <a:pathLst>
              <a:path extrusionOk="0" h="1043944" w="1161013">
                <a:moveTo>
                  <a:pt x="0" y="0"/>
                </a:moveTo>
                <a:lnTo>
                  <a:pt x="1161013" y="0"/>
                </a:lnTo>
                <a:lnTo>
                  <a:pt x="1161013" y="1043944"/>
                </a:lnTo>
                <a:lnTo>
                  <a:pt x="0" y="1043944"/>
                </a:lnTo>
                <a:lnTo>
                  <a:pt x="0" y="0"/>
                </a:lnTo>
                <a:close/>
              </a:path>
            </a:pathLst>
          </a:custGeom>
          <a:blipFill rotWithShape="1">
            <a:blip r:embed="rId3">
              <a:alphaModFix/>
            </a:blip>
            <a:stretch>
              <a:fillRect b="0" l="0" r="0" t="0"/>
            </a:stretch>
          </a:blipFill>
          <a:ln>
            <a:noFill/>
          </a:ln>
        </p:spPr>
      </p:sp>
      <p:sp>
        <p:nvSpPr>
          <p:cNvPr id="155" name="Google Shape;155;p9"/>
          <p:cNvSpPr txBox="1"/>
          <p:nvPr/>
        </p:nvSpPr>
        <p:spPr>
          <a:xfrm>
            <a:off x="152400" y="891585"/>
            <a:ext cx="11876315"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HOST TO TALENT : </a:t>
            </a:r>
            <a:endParaRPr/>
          </a:p>
          <a:p>
            <a:pPr indent="0" lvl="0" marL="0" marR="0" rtl="0" algn="l">
              <a:spcBef>
                <a:spcPts val="0"/>
              </a:spcBef>
              <a:spcAft>
                <a:spcPts val="0"/>
              </a:spcAft>
              <a:buNone/>
            </a:pPr>
            <a:r>
              <a:rPr lang="en-US" sz="5400">
                <a:solidFill>
                  <a:schemeClr val="dk1"/>
                </a:solidFill>
                <a:latin typeface="Bookman Old Style"/>
                <a:ea typeface="Bookman Old Style"/>
                <a:cs typeface="Bookman Old Style"/>
                <a:sym typeface="Bookman Old Style"/>
              </a:rPr>
              <a:t>3</a:t>
            </a:r>
            <a:r>
              <a:rPr b="0" i="0" lang="en-US" sz="5400" u="none" strike="noStrike">
                <a:solidFill>
                  <a:schemeClr val="dk1"/>
                </a:solidFill>
                <a:latin typeface="Bookman Old Style"/>
                <a:ea typeface="Bookman Old Style"/>
                <a:cs typeface="Bookman Old Style"/>
                <a:sym typeface="Bookman Old Style"/>
              </a:rPr>
              <a:t>. Gimana caranya kamu memilah</a:t>
            </a:r>
            <a:r>
              <a:rPr b="0" i="0" lang="en-US" sz="5400" u="none" strike="noStrike">
                <a:solidFill>
                  <a:schemeClr val="dk1"/>
                </a:solidFill>
                <a:latin typeface="Bookman Old Style"/>
                <a:ea typeface="Bookman Old Style"/>
                <a:cs typeface="Bookman Old Style"/>
                <a:sym typeface="Bookman Old Style"/>
              </a:rPr>
              <a:t> info soal saham yang valid dan yang cuman hype doang di internet?</a:t>
            </a:r>
            <a:endParaRPr b="0" i="0" sz="5400" u="none" strike="noStrike">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t/>
            </a:r>
            <a:endParaRPr sz="5400">
              <a:solidFill>
                <a:schemeClr val="dk1"/>
              </a:solidFill>
              <a:latin typeface="Bookman Old Style"/>
              <a:ea typeface="Bookman Old Style"/>
              <a:cs typeface="Bookman Old Style"/>
              <a:sym typeface="Bookman Old Styl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2025-03-11T05:18:56Z</dcterms:created>
  <dc:creator>Daniel Davnie</dc:creator>
</cp:coreProperties>
</file>