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7" r:id="rId2"/>
    <p:sldId id="258" r:id="rId3"/>
    <p:sldId id="306" r:id="rId4"/>
    <p:sldId id="260" r:id="rId5"/>
    <p:sldId id="261" r:id="rId6"/>
    <p:sldId id="262" r:id="rId7"/>
    <p:sldId id="263" r:id="rId8"/>
    <p:sldId id="307" r:id="rId9"/>
    <p:sldId id="265"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92" r:id="rId24"/>
    <p:sldId id="296" r:id="rId25"/>
    <p:sldId id="297" r:id="rId26"/>
    <p:sldId id="298" r:id="rId27"/>
    <p:sldId id="299" r:id="rId28"/>
    <p:sldId id="332" r:id="rId29"/>
    <p:sldId id="309"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2" r:id="rId43"/>
    <p:sldId id="323" r:id="rId44"/>
    <p:sldId id="324" r:id="rId45"/>
    <p:sldId id="325" r:id="rId46"/>
    <p:sldId id="326" r:id="rId47"/>
    <p:sldId id="327" r:id="rId48"/>
    <p:sldId id="328" r:id="rId49"/>
    <p:sldId id="329" r:id="rId50"/>
    <p:sldId id="301" r:id="rId51"/>
    <p:sldId id="302" r:id="rId52"/>
    <p:sldId id="303" r:id="rId53"/>
    <p:sldId id="304" r:id="rId54"/>
    <p:sldId id="305" r:id="rId55"/>
    <p:sldId id="288" r:id="rId56"/>
    <p:sldId id="289" r:id="rId57"/>
    <p:sldId id="290" r:id="rId58"/>
    <p:sldId id="291" r:id="rId59"/>
    <p:sldId id="333"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7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9F7364-BD8A-49F9-BC84-B0C00DEF9C84}" type="datetimeFigureOut">
              <a:rPr lang="en-US" smtClean="0"/>
              <a:pPr/>
              <a:t>3/30/2020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922FB2-B8EE-4832-8EAA-CC336D472E70}" type="slidenum">
              <a:rPr lang="en-US" smtClean="0"/>
              <a:pPr/>
              <a:t>‹#›</a:t>
            </a:fld>
            <a:endParaRPr lang="en-US"/>
          </a:p>
        </p:txBody>
      </p:sp>
    </p:spTree>
    <p:extLst>
      <p:ext uri="{BB962C8B-B14F-4D97-AF65-F5344CB8AC3E}">
        <p14:creationId xmlns:p14="http://schemas.microsoft.com/office/powerpoint/2010/main" val="2027046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sample</a:t>
            </a:r>
            <a:r>
              <a:rPr lang="en-US" baseline="0" dirty="0" smtClean="0"/>
              <a:t> price is not up-to-date. I changed.</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n-US" dirty="0" smtClean="0"/>
              <a:t>This chart and</a:t>
            </a:r>
            <a:r>
              <a:rPr lang="en-US" baseline="0" dirty="0" smtClean="0"/>
              <a:t> data is not updated. Please change it.</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dirty="0" smtClean="0"/>
              <a:t>Why the spreads</a:t>
            </a:r>
            <a:r>
              <a:rPr lang="en-US" baseline="0" dirty="0" smtClean="0"/>
              <a:t> are still 5 points? And the standard commission charge should be $15, right?</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dirty="0" smtClean="0"/>
              <a:t>The sample is not up-to-date,</a:t>
            </a:r>
            <a:r>
              <a:rPr lang="en-US" baseline="0" dirty="0" smtClean="0"/>
              <a:t> and the commission charge is wrong</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US" dirty="0" smtClean="0"/>
              <a:t>Spread</a:t>
            </a:r>
            <a:r>
              <a:rPr lang="en-US" baseline="0" dirty="0" smtClean="0"/>
              <a:t> for On-line is floating, not 0.50 cents anymore</a:t>
            </a: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r>
              <a:rPr lang="en-GB" smtClean="0"/>
              <a:t>Expand the usage of crude oil</a:t>
            </a:r>
          </a:p>
          <a:p>
            <a:endParaRPr lang="en-GB" smtClean="0"/>
          </a:p>
          <a:p>
            <a:r>
              <a:rPr lang="en-GB" smtClean="0"/>
              <a:t>Major Supply and pipe line of oil (Highest producer, Oil producer, Offshore production plant ex Gulf of Mexico)</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r>
              <a:rPr lang="en-GB" dirty="0" smtClean="0"/>
              <a:t>The sample price of crude</a:t>
            </a:r>
            <a:r>
              <a:rPr lang="en-GB" baseline="0" dirty="0" smtClean="0"/>
              <a:t> oil is not 100 now. </a:t>
            </a:r>
            <a:r>
              <a:rPr lang="en-GB" dirty="0" smtClean="0"/>
              <a:t>The rate of Rupiah is not updated. Please</a:t>
            </a:r>
            <a:r>
              <a:rPr lang="en-GB" baseline="0" dirty="0" smtClean="0"/>
              <a:t> change the calculation.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r>
              <a:rPr lang="en-GB" dirty="0" smtClean="0"/>
              <a:t>Left online</a:t>
            </a:r>
            <a:r>
              <a:rPr lang="en-GB" baseline="0" dirty="0" smtClean="0"/>
              <a:t> only.</a:t>
            </a:r>
            <a:endParaRPr lang="en-GB"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r>
              <a:rPr lang="en-GB" dirty="0" smtClean="0"/>
              <a:t>The sample</a:t>
            </a:r>
            <a:r>
              <a:rPr lang="en-GB" baseline="0" dirty="0" smtClean="0"/>
              <a:t> crude oil price is too far from current price, please update it.</a:t>
            </a:r>
            <a:endParaRPr lang="en-GB"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a:t>
            </a:r>
            <a:r>
              <a:rPr lang="en-US" baseline="0" dirty="0" smtClean="0"/>
              <a:t> check the all time high level.</a:t>
            </a:r>
            <a:endParaRPr lang="en-US" dirty="0"/>
          </a:p>
        </p:txBody>
      </p:sp>
      <p:sp>
        <p:nvSpPr>
          <p:cNvPr id="4" name="Slide Number Placeholder 3"/>
          <p:cNvSpPr>
            <a:spLocks noGrp="1"/>
          </p:cNvSpPr>
          <p:nvPr>
            <p:ph type="sldNum" sz="quarter" idx="10"/>
          </p:nvPr>
        </p:nvSpPr>
        <p:spPr/>
        <p:txBody>
          <a:bodyPr/>
          <a:lstStyle/>
          <a:p>
            <a:fld id="{8A922FB2-B8EE-4832-8EAA-CC336D472E70}"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time high should not in</a:t>
            </a:r>
            <a:r>
              <a:rPr lang="en-US" baseline="0" dirty="0" smtClean="0"/>
              <a:t> 2007, right? The current level is higher than your ex-all time high price.</a:t>
            </a:r>
            <a:endParaRPr lang="en-US" dirty="0"/>
          </a:p>
        </p:txBody>
      </p:sp>
      <p:sp>
        <p:nvSpPr>
          <p:cNvPr id="4" name="Slide Number Placeholder 3"/>
          <p:cNvSpPr>
            <a:spLocks noGrp="1"/>
          </p:cNvSpPr>
          <p:nvPr>
            <p:ph type="sldNum" sz="quarter" idx="10"/>
          </p:nvPr>
        </p:nvSpPr>
        <p:spPr/>
        <p:txBody>
          <a:bodyPr/>
          <a:lstStyle/>
          <a:p>
            <a:fld id="{8A922FB2-B8EE-4832-8EAA-CC336D472E70}"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Same</a:t>
            </a:r>
            <a:r>
              <a:rPr lang="en-US" baseline="0" dirty="0" smtClean="0"/>
              <a:t> problem, all time high was not in 2007 level for now.</a:t>
            </a:r>
            <a:endParaRPr lang="en-US" dirty="0"/>
          </a:p>
        </p:txBody>
      </p:sp>
      <p:sp>
        <p:nvSpPr>
          <p:cNvPr id="4" name="Slide Number Placeholder 3"/>
          <p:cNvSpPr>
            <a:spLocks noGrp="1"/>
          </p:cNvSpPr>
          <p:nvPr>
            <p:ph type="sldNum" sz="quarter" idx="10"/>
          </p:nvPr>
        </p:nvSpPr>
        <p:spPr/>
        <p:txBody>
          <a:bodyPr/>
          <a:lstStyle/>
          <a:p>
            <a:fld id="{8A922FB2-B8EE-4832-8EAA-CC336D472E70}"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B7DD0960-DDC7-40E0-B8DF-4DE924D4452E}" type="slidenum">
              <a:rPr lang="en-US" sz="1200">
                <a:latin typeface="Arial" charset="0"/>
              </a:rPr>
              <a:pPr algn="r" eaLnBrk="1" hangingPunct="1"/>
              <a:t>41</a:t>
            </a:fld>
            <a:endParaRPr lang="en-US" sz="1200">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dirty="0" smtClean="0"/>
              <a:t>Please update</a:t>
            </a:r>
            <a:r>
              <a:rPr lang="en-US" baseline="0" dirty="0" smtClean="0"/>
              <a:t> the current level, it was too far from now.</a:t>
            </a:r>
            <a:endParaRPr lang="id-ID"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922D9D86-D8B8-43DC-9156-183234E91878}" type="slidenum">
              <a:rPr lang="en-US" sz="1200">
                <a:latin typeface="Arial" charset="0"/>
              </a:rPr>
              <a:pPr algn="r" eaLnBrk="1" hangingPunct="1"/>
              <a:t>47</a:t>
            </a:fld>
            <a:endParaRPr lang="en-US" sz="1200">
              <a:latin typeface="Arial" charset="0"/>
            </a:endParaRPr>
          </a:p>
        </p:txBody>
      </p:sp>
      <p:sp>
        <p:nvSpPr>
          <p:cNvPr id="286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C0350D1B-1916-4E14-8C59-A78BC4164905}" type="slidenum">
              <a:rPr lang="en-US" sz="1200">
                <a:latin typeface="Arial" charset="0"/>
              </a:rPr>
              <a:pPr algn="r" eaLnBrk="1" hangingPunct="1"/>
              <a:t>47</a:t>
            </a:fld>
            <a:endParaRPr lang="en-US" sz="1200">
              <a:latin typeface="Arial" charset="0"/>
            </a:endParaRPr>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silver price is around $13</a:t>
            </a:r>
            <a:r>
              <a:rPr lang="en-US" baseline="0" dirty="0" smtClean="0"/>
              <a:t> now, please change.</a:t>
            </a:r>
            <a:endParaRPr lang="en-US" dirty="0"/>
          </a:p>
        </p:txBody>
      </p:sp>
      <p:sp>
        <p:nvSpPr>
          <p:cNvPr id="4" name="Slide Number Placeholder 3"/>
          <p:cNvSpPr>
            <a:spLocks noGrp="1"/>
          </p:cNvSpPr>
          <p:nvPr>
            <p:ph type="sldNum" sz="quarter" idx="10"/>
          </p:nvPr>
        </p:nvSpPr>
        <p:spPr/>
        <p:txBody>
          <a:bodyPr/>
          <a:lstStyle/>
          <a:p>
            <a:fld id="{8A922FB2-B8EE-4832-8EAA-CC336D472E70}" type="slidenum">
              <a:rPr lang="en-US" smtClean="0"/>
              <a:pPr/>
              <a:t>48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3E19F0B9-42A6-449C-99D8-4B80435FE26B}" type="slidenum">
              <a:rPr lang="en-US" sz="1200">
                <a:latin typeface="Arial" charset="0"/>
              </a:rPr>
              <a:pPr algn="r" eaLnBrk="1" hangingPunct="1"/>
              <a:t>49</a:t>
            </a:fld>
            <a:endParaRPr lang="en-US" sz="1200">
              <a:latin typeface="Arial" charset="0"/>
            </a:endParaRPr>
          </a:p>
        </p:txBody>
      </p:sp>
      <p:sp>
        <p:nvSpPr>
          <p:cNvPr id="296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6B727D85-4346-4E2D-8BB2-840A93A82BBE}" type="slidenum">
              <a:rPr lang="en-US" sz="1200">
                <a:latin typeface="Arial" charset="0"/>
              </a:rPr>
              <a:pPr algn="r" eaLnBrk="1" hangingPunct="1"/>
              <a:t>49</a:t>
            </a:fld>
            <a:endParaRPr lang="en-US" sz="1200">
              <a:latin typeface="Arial" charset="0"/>
            </a:endParaRPr>
          </a:p>
        </p:txBody>
      </p:sp>
      <p:sp>
        <p:nvSpPr>
          <p:cNvPr id="29700" name="Rectangle 2"/>
          <p:cNvSpPr>
            <a:spLocks noGrp="1" noRot="1" noChangeAspect="1" noChangeArrowheads="1" noTextEdit="1"/>
          </p:cNvSpPr>
          <p:nvPr>
            <p:ph type="sldImg"/>
          </p:nvPr>
        </p:nvSpPr>
        <p:spPr>
          <a:ln/>
        </p:spPr>
      </p:sp>
      <p:sp>
        <p:nvSpPr>
          <p:cNvPr id="29701" name="Rectangle 3"/>
          <p:cNvSpPr>
            <a:spLocks noGrp="1" noChangeArrowheads="1"/>
          </p:cNvSpPr>
          <p:nvPr>
            <p:ph type="body" idx="1"/>
          </p:nvPr>
        </p:nvSpPr>
        <p:spPr>
          <a:noFill/>
          <a:ln/>
        </p:spPr>
        <p:txBody>
          <a:bodyPr/>
          <a:lstStyle/>
          <a:p>
            <a:pPr eaLnBrk="1" hangingPunct="1"/>
            <a:r>
              <a:rPr lang="en-US" dirty="0" smtClean="0"/>
              <a:t>Change the silver current</a:t>
            </a:r>
            <a:r>
              <a:rPr lang="en-US" baseline="0" dirty="0" smtClean="0"/>
              <a:t> level please.</a:t>
            </a:r>
            <a:endParaRPr lang="id-ID"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r>
              <a:rPr lang="en-US" dirty="0" smtClean="0"/>
              <a:t>Ou</a:t>
            </a:r>
            <a:r>
              <a:rPr lang="en-US" baseline="0" dirty="0" smtClean="0"/>
              <a:t>r spread for FX is floating starts from 2 pips</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r>
              <a:rPr lang="en-GB" dirty="0" smtClean="0"/>
              <a:t>Please update the price of</a:t>
            </a:r>
            <a:r>
              <a:rPr lang="en-GB" baseline="0" dirty="0" smtClean="0"/>
              <a:t> XAU in this sample.</a:t>
            </a:r>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3245F9-7E92-44C1-9DEC-F7D3CF9E20A1}"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03646-C242-4F38-B659-AD18DF47ED8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245F9-7E92-44C1-9DEC-F7D3CF9E20A1}"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03646-C242-4F38-B659-AD18DF47ED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245F9-7E92-44C1-9DEC-F7D3CF9E20A1}"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03646-C242-4F38-B659-AD18DF47ED8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DC048F-B833-414D-B179-FC7A10016AE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245F9-7E92-44C1-9DEC-F7D3CF9E20A1}"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03646-C242-4F38-B659-AD18DF47ED8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3245F9-7E92-44C1-9DEC-F7D3CF9E20A1}"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03646-C242-4F38-B659-AD18DF47ED8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3245F9-7E92-44C1-9DEC-F7D3CF9E20A1}"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03646-C242-4F38-B659-AD18DF47ED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3245F9-7E92-44C1-9DEC-F7D3CF9E20A1}" type="datetimeFigureOut">
              <a:rPr lang="en-US" smtClean="0"/>
              <a:pPr/>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C03646-C242-4F38-B659-AD18DF47ED8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3245F9-7E92-44C1-9DEC-F7D3CF9E20A1}" type="datetimeFigureOut">
              <a:rPr lang="en-US" smtClean="0"/>
              <a:pPr/>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C03646-C242-4F38-B659-AD18DF47ED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3245F9-7E92-44C1-9DEC-F7D3CF9E20A1}" type="datetimeFigureOut">
              <a:rPr lang="en-US" smtClean="0"/>
              <a:pPr/>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C03646-C242-4F38-B659-AD18DF47ED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3245F9-7E92-44C1-9DEC-F7D3CF9E20A1}"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03646-C242-4F38-B659-AD18DF47ED8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3245F9-7E92-44C1-9DEC-F7D3CF9E20A1}"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03646-C242-4F38-B659-AD18DF47ED8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245F9-7E92-44C1-9DEC-F7D3CF9E20A1}" type="datetimeFigureOut">
              <a:rPr lang="en-US" smtClean="0"/>
              <a:pPr/>
              <a:t>3/30/2020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03646-C242-4F38-B659-AD18DF47ED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hyperlink" Target="http://en.wikipedia.org/wiki/Multinational_corporation" TargetMode="External"/><Relationship Id="rId13" Type="http://schemas.openxmlformats.org/officeDocument/2006/relationships/image" Target="../media/image2.png"/><Relationship Id="rId3" Type="http://schemas.openxmlformats.org/officeDocument/2006/relationships/hyperlink" Target="http://en.wikipedia.org/wiki/Futures_contract" TargetMode="External"/><Relationship Id="rId7" Type="http://schemas.openxmlformats.org/officeDocument/2006/relationships/hyperlink" Target="http://en.wikipedia.org/wiki/Speculators" TargetMode="External"/><Relationship Id="rId12"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en.wikipedia.org/wiki/Central_bank" TargetMode="External"/><Relationship Id="rId11" Type="http://schemas.openxmlformats.org/officeDocument/2006/relationships/hyperlink" Target="http://en.wikipedia.org/wiki/US$" TargetMode="External"/><Relationship Id="rId5" Type="http://schemas.openxmlformats.org/officeDocument/2006/relationships/hyperlink" Target="http://en.wikipedia.org/wiki/Currency" TargetMode="External"/><Relationship Id="rId10" Type="http://schemas.openxmlformats.org/officeDocument/2006/relationships/hyperlink" Target="http://en.wikipedia.org/wiki/Financial_markets" TargetMode="External"/><Relationship Id="rId4" Type="http://schemas.openxmlformats.org/officeDocument/2006/relationships/hyperlink" Target="http://en.wikipedia.org/wiki/Chicago_Mercantile_Exchange" TargetMode="External"/><Relationship Id="rId9" Type="http://schemas.openxmlformats.org/officeDocument/2006/relationships/hyperlink" Target="http://en.wikipedia.org/wiki/Government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Bank_for_International_Settlement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png"/><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1.jpe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533400" y="533400"/>
            <a:ext cx="8050213" cy="2174875"/>
          </a:xfrm>
          <a:prstGeom prst="rect">
            <a:avLst/>
          </a:prstGeom>
          <a:noFill/>
          <a:ln w="9525">
            <a:noFill/>
            <a:miter lim="800000"/>
            <a:headEnd/>
            <a:tailEnd/>
          </a:ln>
        </p:spPr>
      </p:pic>
      <p:sp>
        <p:nvSpPr>
          <p:cNvPr id="4100" name="Text Box 4"/>
          <p:cNvSpPr txBox="1">
            <a:spLocks noChangeArrowheads="1"/>
          </p:cNvSpPr>
          <p:nvPr/>
        </p:nvSpPr>
        <p:spPr bwMode="auto">
          <a:xfrm>
            <a:off x="609600" y="4953000"/>
            <a:ext cx="8001000" cy="1369606"/>
          </a:xfrm>
          <a:prstGeom prst="rect">
            <a:avLst/>
          </a:prstGeom>
          <a:noFill/>
          <a:ln w="9525" algn="ctr">
            <a:noFill/>
            <a:miter lim="800000"/>
            <a:headEnd/>
            <a:tailEnd/>
          </a:ln>
        </p:spPr>
        <p:txBody>
          <a:bodyPr wrap="square">
            <a:spAutoFit/>
          </a:bodyPr>
          <a:lstStyle/>
          <a:p>
            <a:pPr marL="342900" indent="-342900" algn="ctr">
              <a:spcBef>
                <a:spcPct val="50000"/>
              </a:spcBef>
            </a:pPr>
            <a:r>
              <a:rPr lang="en-US" sz="2000" dirty="0">
                <a:solidFill>
                  <a:schemeClr val="accent1">
                    <a:lumMod val="50000"/>
                  </a:schemeClr>
                </a:solidFill>
                <a:latin typeface="Arial" panose="020B0604020202020204" pitchFamily="34" charset="0"/>
                <a:cs typeface="Arial" panose="020B0604020202020204" pitchFamily="34" charset="0"/>
              </a:rPr>
              <a:t>PT. </a:t>
            </a:r>
            <a:r>
              <a:rPr lang="en-US" sz="2000" dirty="0" err="1">
                <a:solidFill>
                  <a:schemeClr val="accent1">
                    <a:lumMod val="50000"/>
                  </a:schemeClr>
                </a:solidFill>
                <a:latin typeface="Arial" panose="020B0604020202020204" pitchFamily="34" charset="0"/>
                <a:cs typeface="Arial" panose="020B0604020202020204" pitchFamily="34" charset="0"/>
              </a:rPr>
              <a:t>Valbury</a:t>
            </a:r>
            <a:r>
              <a:rPr lang="en-US" sz="2000" dirty="0">
                <a:solidFill>
                  <a:schemeClr val="accent1">
                    <a:lumMod val="50000"/>
                  </a:schemeClr>
                </a:solidFill>
                <a:latin typeface="Arial" panose="020B0604020202020204" pitchFamily="34" charset="0"/>
                <a:cs typeface="Arial" panose="020B0604020202020204" pitchFamily="34" charset="0"/>
              </a:rPr>
              <a:t> Asia Futures </a:t>
            </a:r>
          </a:p>
          <a:p>
            <a:pPr marL="342900" indent="-342900" algn="ctr">
              <a:spcBef>
                <a:spcPct val="50000"/>
              </a:spcBef>
            </a:pPr>
            <a:r>
              <a:rPr lang="en-US" sz="1400" dirty="0">
                <a:latin typeface="Arial" panose="020B0604020202020204" pitchFamily="34" charset="0"/>
                <a:cs typeface="Arial" panose="020B0604020202020204" pitchFamily="34" charset="0"/>
              </a:rPr>
              <a:t>Menara </a:t>
            </a:r>
            <a:r>
              <a:rPr lang="en-US" sz="1400" dirty="0" err="1">
                <a:latin typeface="Arial" panose="020B0604020202020204" pitchFamily="34" charset="0"/>
                <a:cs typeface="Arial" panose="020B0604020202020204" pitchFamily="34" charset="0"/>
              </a:rPr>
              <a:t>Karya</a:t>
            </a:r>
            <a:r>
              <a:rPr lang="en-US" sz="1400" dirty="0">
                <a:latin typeface="Arial" panose="020B0604020202020204" pitchFamily="34" charset="0"/>
                <a:cs typeface="Arial" panose="020B0604020202020204" pitchFamily="34" charset="0"/>
              </a:rPr>
              <a:t> 8</a:t>
            </a:r>
            <a:r>
              <a:rPr lang="en-US" sz="1400" baseline="30000" dirty="0">
                <a:latin typeface="Arial" panose="020B0604020202020204" pitchFamily="34" charset="0"/>
                <a:cs typeface="Arial" panose="020B0604020202020204" pitchFamily="34" charset="0"/>
              </a:rPr>
              <a:t>th</a:t>
            </a:r>
            <a:r>
              <a:rPr lang="en-US" sz="1400" dirty="0">
                <a:latin typeface="Arial" panose="020B0604020202020204" pitchFamily="34" charset="0"/>
                <a:cs typeface="Arial" panose="020B0604020202020204" pitchFamily="34" charset="0"/>
              </a:rPr>
              <a:t> Floor, JL. HR </a:t>
            </a:r>
            <a:r>
              <a:rPr lang="en-US" sz="1400" dirty="0" err="1">
                <a:latin typeface="Arial" panose="020B0604020202020204" pitchFamily="34" charset="0"/>
                <a:cs typeface="Arial" panose="020B0604020202020204" pitchFamily="34" charset="0"/>
              </a:rPr>
              <a:t>Rasuna</a:t>
            </a:r>
            <a:r>
              <a:rPr lang="en-US" sz="1400" dirty="0">
                <a:latin typeface="Arial" panose="020B0604020202020204" pitchFamily="34" charset="0"/>
                <a:cs typeface="Arial" panose="020B0604020202020204" pitchFamily="34" charset="0"/>
              </a:rPr>
              <a:t> Said Blok x-5 </a:t>
            </a:r>
            <a:r>
              <a:rPr lang="en-US" sz="1400" dirty="0" err="1">
                <a:latin typeface="Arial" panose="020B0604020202020204" pitchFamily="34" charset="0"/>
                <a:cs typeface="Arial" panose="020B0604020202020204" pitchFamily="34" charset="0"/>
              </a:rPr>
              <a:t>Kav</a:t>
            </a:r>
            <a:r>
              <a:rPr lang="en-US" sz="1400" dirty="0">
                <a:latin typeface="Arial" panose="020B0604020202020204" pitchFamily="34" charset="0"/>
                <a:cs typeface="Arial" panose="020B0604020202020204" pitchFamily="34" charset="0"/>
              </a:rPr>
              <a:t> 1-2.</a:t>
            </a:r>
          </a:p>
          <a:p>
            <a:pPr marL="342900" indent="-342900" algn="ctr">
              <a:spcBef>
                <a:spcPct val="50000"/>
              </a:spcBef>
            </a:pPr>
            <a:r>
              <a:rPr lang="en-US" sz="1400" dirty="0">
                <a:latin typeface="Arial" panose="020B0604020202020204" pitchFamily="34" charset="0"/>
                <a:cs typeface="Arial" panose="020B0604020202020204" pitchFamily="34" charset="0"/>
              </a:rPr>
              <a:t>Jakarta 12950</a:t>
            </a:r>
          </a:p>
          <a:p>
            <a:pPr marL="342900" indent="-342900" algn="ctr">
              <a:spcBef>
                <a:spcPct val="50000"/>
              </a:spcBef>
            </a:pPr>
            <a:r>
              <a:rPr lang="en-US" sz="1400" dirty="0">
                <a:latin typeface="Arial" panose="020B0604020202020204" pitchFamily="34" charset="0"/>
                <a:cs typeface="Arial" panose="020B0604020202020204" pitchFamily="34" charset="0"/>
              </a:rPr>
              <a:t>Tel. (021) 255 33 777, Fax. (021) 255 33 701</a:t>
            </a:r>
          </a:p>
        </p:txBody>
      </p:sp>
      <p:sp>
        <p:nvSpPr>
          <p:cNvPr id="8" name="Text Box 4"/>
          <p:cNvSpPr txBox="1">
            <a:spLocks noChangeArrowheads="1"/>
          </p:cNvSpPr>
          <p:nvPr/>
        </p:nvSpPr>
        <p:spPr bwMode="auto">
          <a:xfrm>
            <a:off x="533400" y="3810000"/>
            <a:ext cx="8050213" cy="646331"/>
          </a:xfrm>
          <a:prstGeom prst="rect">
            <a:avLst/>
          </a:prstGeom>
          <a:noFill/>
          <a:ln w="9525" cmpd="dbl" algn="ctr">
            <a:noFill/>
            <a:miter lim="800000"/>
            <a:headEnd/>
            <a:tailEnd/>
          </a:ln>
        </p:spPr>
        <p:txBody>
          <a:bodyPr wrap="square">
            <a:spAutoFit/>
          </a:bodyPr>
          <a:lstStyle/>
          <a:p>
            <a:pPr marL="342900" indent="-342900" algn="ctr">
              <a:spcBef>
                <a:spcPct val="50000"/>
              </a:spcBef>
            </a:pPr>
            <a:r>
              <a:rPr lang="en-US" sz="3600" dirty="0" smtClean="0">
                <a:solidFill>
                  <a:schemeClr val="tx2">
                    <a:lumMod val="50000"/>
                  </a:schemeClr>
                </a:solidFill>
                <a:latin typeface="Leitura News Roman 4" pitchFamily="50" charset="0"/>
              </a:rPr>
              <a:t>EXCLUSIVE SALES KIT</a:t>
            </a:r>
            <a:endParaRPr lang="en-US" sz="3600" dirty="0">
              <a:solidFill>
                <a:schemeClr val="tx2">
                  <a:lumMod val="50000"/>
                </a:schemeClr>
              </a:solidFill>
              <a:latin typeface="Leitura News Roman 4" pitchFamily="50" charset="0"/>
            </a:endParaRPr>
          </a:p>
        </p:txBody>
      </p:sp>
      <p:pic>
        <p:nvPicPr>
          <p:cNvPr id="1026" name="Picture 2" descr="C:\Users\Sagitha\Documents\Sagita\My Documents\logo-valbury-pt-VAF-bla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9611" y="2718083"/>
            <a:ext cx="2094002" cy="725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219200"/>
            <a:ext cx="8229600" cy="509588"/>
          </a:xfrm>
        </p:spPr>
        <p:txBody>
          <a:bodyPr>
            <a:noAutofit/>
          </a:bodyPr>
          <a:lstStyle/>
          <a:p>
            <a:pPr eaLnBrk="1" hangingPunct="1"/>
            <a:r>
              <a:rPr lang="en-US" sz="4000" b="1" dirty="0" smtClean="0">
                <a:latin typeface="Leitura News Roman 4" pitchFamily="50" charset="0"/>
              </a:rPr>
              <a:t>Why Trade Index Futures?</a:t>
            </a:r>
          </a:p>
        </p:txBody>
      </p:sp>
      <p:sp>
        <p:nvSpPr>
          <p:cNvPr id="16387" name="Rectangle 3"/>
          <p:cNvSpPr>
            <a:spLocks noGrp="1" noChangeArrowheads="1"/>
          </p:cNvSpPr>
          <p:nvPr>
            <p:ph type="body" idx="1"/>
          </p:nvPr>
        </p:nvSpPr>
        <p:spPr>
          <a:xfrm>
            <a:off x="441356" y="1828800"/>
            <a:ext cx="8229600" cy="5105400"/>
          </a:xfrm>
        </p:spPr>
        <p:txBody>
          <a:bodyPr>
            <a:normAutofit/>
          </a:bodyPr>
          <a:lstStyle/>
          <a:p>
            <a:pPr algn="just" eaLnBrk="1" hangingPunct="1">
              <a:lnSpc>
                <a:spcPct val="80000"/>
              </a:lnSpc>
              <a:buFontTx/>
              <a:buNone/>
            </a:pPr>
            <a:r>
              <a:rPr lang="en-US" sz="2200" dirty="0" smtClean="0">
                <a:latin typeface="Arial" panose="020B0604020202020204" pitchFamily="34" charset="0"/>
                <a:cs typeface="Arial" panose="020B0604020202020204" pitchFamily="34" charset="0"/>
              </a:rPr>
              <a:t>	Trading index futures is easier compared to individual stocks as you don’t have to analyze every company in the stock market</a:t>
            </a:r>
          </a:p>
          <a:p>
            <a:pPr algn="just" eaLnBrk="1" hangingPunct="1">
              <a:lnSpc>
                <a:spcPct val="80000"/>
              </a:lnSpc>
              <a:buFontTx/>
              <a:buNone/>
            </a:pPr>
            <a:endParaRPr lang="en-US" sz="800" dirty="0" smtClean="0">
              <a:latin typeface="Arial" panose="020B0604020202020204" pitchFamily="34" charset="0"/>
              <a:cs typeface="Arial" panose="020B0604020202020204" pitchFamily="34" charset="0"/>
            </a:endParaRPr>
          </a:p>
          <a:p>
            <a:pPr algn="just" eaLnBrk="1" hangingPunct="1">
              <a:lnSpc>
                <a:spcPct val="80000"/>
              </a:lnSpc>
              <a:buFontTx/>
              <a:buNone/>
            </a:pPr>
            <a:r>
              <a:rPr lang="en-US" sz="2200" dirty="0" smtClean="0">
                <a:latin typeface="Arial" panose="020B0604020202020204" pitchFamily="34" charset="0"/>
                <a:cs typeface="Arial" panose="020B0604020202020204" pitchFamily="34" charset="0"/>
              </a:rPr>
              <a:t>	You only have to analyze the country’s economy as a whole, not just a single company or a single business sector</a:t>
            </a:r>
          </a:p>
          <a:p>
            <a:pPr algn="just" eaLnBrk="1" hangingPunct="1">
              <a:lnSpc>
                <a:spcPct val="80000"/>
              </a:lnSpc>
              <a:buFontTx/>
              <a:buNone/>
            </a:pPr>
            <a:endParaRPr lang="en-US" sz="800" dirty="0" smtClean="0">
              <a:latin typeface="Arial" panose="020B0604020202020204" pitchFamily="34" charset="0"/>
              <a:cs typeface="Arial" panose="020B0604020202020204" pitchFamily="34" charset="0"/>
            </a:endParaRPr>
          </a:p>
          <a:p>
            <a:pPr algn="just" eaLnBrk="1" hangingPunct="1">
              <a:lnSpc>
                <a:spcPct val="80000"/>
              </a:lnSpc>
              <a:buFontTx/>
              <a:buNone/>
            </a:pPr>
            <a:r>
              <a:rPr lang="en-US" sz="2200" dirty="0" smtClean="0">
                <a:latin typeface="Arial" panose="020B0604020202020204" pitchFamily="34" charset="0"/>
                <a:cs typeface="Arial" panose="020B0604020202020204" pitchFamily="34" charset="0"/>
              </a:rPr>
              <a:t>	You are basically trading the economy as a whole rather than a single company</a:t>
            </a:r>
          </a:p>
          <a:p>
            <a:pPr algn="just" eaLnBrk="1" hangingPunct="1">
              <a:lnSpc>
                <a:spcPct val="80000"/>
              </a:lnSpc>
              <a:buFontTx/>
              <a:buNone/>
            </a:pPr>
            <a:endParaRPr lang="en-US" sz="900" dirty="0" smtClean="0">
              <a:latin typeface="Arial" panose="020B0604020202020204" pitchFamily="34" charset="0"/>
              <a:cs typeface="Arial" panose="020B0604020202020204" pitchFamily="34" charset="0"/>
            </a:endParaRPr>
          </a:p>
          <a:p>
            <a:pPr algn="just" eaLnBrk="1" hangingPunct="1">
              <a:lnSpc>
                <a:spcPct val="80000"/>
              </a:lnSpc>
              <a:buFontTx/>
              <a:buNone/>
            </a:pPr>
            <a:r>
              <a:rPr lang="en-US" sz="2200" dirty="0" smtClean="0">
                <a:latin typeface="Arial" panose="020B0604020202020204" pitchFamily="34" charset="0"/>
                <a:cs typeface="Arial" panose="020B0604020202020204" pitchFamily="34" charset="0"/>
              </a:rPr>
              <a:t>	When a company declares bankrupt, the stock can be worthless while index futures will never be $0,-</a:t>
            </a:r>
          </a:p>
          <a:p>
            <a:pPr algn="just" eaLnBrk="1" hangingPunct="1">
              <a:lnSpc>
                <a:spcPct val="80000"/>
              </a:lnSpc>
              <a:buFontTx/>
              <a:buNone/>
            </a:pPr>
            <a:endParaRPr lang="en-US" sz="900" dirty="0" smtClean="0">
              <a:latin typeface="Arial" panose="020B0604020202020204" pitchFamily="34" charset="0"/>
              <a:cs typeface="Arial" panose="020B0604020202020204" pitchFamily="34" charset="0"/>
            </a:endParaRPr>
          </a:p>
          <a:p>
            <a:pPr algn="just" eaLnBrk="1" hangingPunct="1">
              <a:lnSpc>
                <a:spcPct val="80000"/>
              </a:lnSpc>
              <a:buFontTx/>
              <a:buNone/>
            </a:pPr>
            <a:r>
              <a:rPr lang="en-US" sz="2200" dirty="0" smtClean="0">
                <a:latin typeface="Arial" panose="020B0604020202020204" pitchFamily="34" charset="0"/>
                <a:cs typeface="Arial" panose="020B0604020202020204" pitchFamily="34" charset="0"/>
              </a:rPr>
              <a:t>	It has a low barrier of entry, highly leveraged, low spreads and commission offering the client good opportunities</a:t>
            </a:r>
          </a:p>
          <a:p>
            <a:pPr algn="just" eaLnBrk="1" hangingPunct="1">
              <a:lnSpc>
                <a:spcPct val="80000"/>
              </a:lnSpc>
              <a:buFontTx/>
              <a:buNone/>
            </a:pPr>
            <a:endParaRPr lang="en-US" sz="800" dirty="0" smtClean="0">
              <a:latin typeface="Arial" panose="020B0604020202020204" pitchFamily="34" charset="0"/>
              <a:cs typeface="Arial" panose="020B0604020202020204" pitchFamily="34" charset="0"/>
            </a:endParaRPr>
          </a:p>
          <a:p>
            <a:pPr algn="just" eaLnBrk="1" hangingPunct="1">
              <a:lnSpc>
                <a:spcPct val="80000"/>
              </a:lnSpc>
              <a:buFontTx/>
              <a:buNone/>
            </a:pPr>
            <a:r>
              <a:rPr lang="en-US" sz="2200" dirty="0" smtClean="0">
                <a:latin typeface="Arial" panose="020B0604020202020204" pitchFamily="34" charset="0"/>
                <a:cs typeface="Arial" panose="020B0604020202020204" pitchFamily="34" charset="0"/>
              </a:rPr>
              <a:t>	Trading hours of Asian indices suits Indonesian working hours</a:t>
            </a:r>
          </a:p>
          <a:p>
            <a:pPr algn="just" eaLnBrk="1" hangingPunct="1">
              <a:lnSpc>
                <a:spcPct val="80000"/>
              </a:lnSpc>
              <a:buFontTx/>
              <a:buNone/>
            </a:pPr>
            <a:endParaRPr lang="en-US" sz="900" dirty="0" smtClean="0">
              <a:latin typeface="Arial" panose="020B0604020202020204" pitchFamily="34" charset="0"/>
              <a:cs typeface="Arial" panose="020B0604020202020204" pitchFamily="34" charset="0"/>
            </a:endParaRPr>
          </a:p>
          <a:p>
            <a:pPr algn="just" eaLnBrk="1" hangingPunct="1">
              <a:lnSpc>
                <a:spcPct val="80000"/>
              </a:lnSpc>
              <a:buFontTx/>
              <a:buNone/>
            </a:pPr>
            <a:r>
              <a:rPr lang="en-US" sz="2200" dirty="0" smtClean="0">
                <a:latin typeface="Arial" panose="020B0604020202020204" pitchFamily="34" charset="0"/>
                <a:cs typeface="Arial" panose="020B0604020202020204" pitchFamily="34" charset="0"/>
              </a:rPr>
              <a:t>	Unlike stocks, index futures offer high liquidity and no </a:t>
            </a:r>
            <a:r>
              <a:rPr lang="en-US" sz="2200" dirty="0" err="1" smtClean="0">
                <a:latin typeface="Arial" panose="020B0604020202020204" pitchFamily="34" charset="0"/>
                <a:cs typeface="Arial" panose="020B0604020202020204" pitchFamily="34" charset="0"/>
              </a:rPr>
              <a:t>queing</a:t>
            </a:r>
            <a:endParaRPr lang="en-US" sz="2200" dirty="0" smtClean="0">
              <a:latin typeface="Arial" panose="020B0604020202020204" pitchFamily="34" charset="0"/>
              <a:cs typeface="Arial" panose="020B0604020202020204" pitchFamily="34" charset="0"/>
            </a:endParaRPr>
          </a:p>
        </p:txBody>
      </p:sp>
      <p:pic>
        <p:nvPicPr>
          <p:cNvPr id="16388" name="Picture 4" descr="valogo"/>
          <p:cNvPicPr>
            <a:picLocks noChangeAspect="1" noChangeArrowheads="1"/>
          </p:cNvPicPr>
          <p:nvPr/>
        </p:nvPicPr>
        <p:blipFill>
          <a:blip r:embed="rId3"/>
          <a:srcRect/>
          <a:stretch>
            <a:fillRect/>
          </a:stretch>
        </p:blipFill>
        <p:spPr bwMode="auto">
          <a:xfrm>
            <a:off x="491839" y="1828800"/>
            <a:ext cx="288925" cy="269875"/>
          </a:xfrm>
          <a:prstGeom prst="rect">
            <a:avLst/>
          </a:prstGeom>
          <a:noFill/>
          <a:ln w="9525">
            <a:noFill/>
            <a:miter lim="800000"/>
            <a:headEnd/>
            <a:tailEnd/>
          </a:ln>
        </p:spPr>
      </p:pic>
      <p:pic>
        <p:nvPicPr>
          <p:cNvPr id="16389" name="Picture 5" descr="valogo"/>
          <p:cNvPicPr>
            <a:picLocks noChangeAspect="1" noChangeArrowheads="1"/>
          </p:cNvPicPr>
          <p:nvPr/>
        </p:nvPicPr>
        <p:blipFill>
          <a:blip r:embed="rId3"/>
          <a:srcRect/>
          <a:stretch>
            <a:fillRect/>
          </a:stretch>
        </p:blipFill>
        <p:spPr bwMode="auto">
          <a:xfrm>
            <a:off x="457198" y="2849669"/>
            <a:ext cx="288925" cy="269875"/>
          </a:xfrm>
          <a:prstGeom prst="rect">
            <a:avLst/>
          </a:prstGeom>
          <a:noFill/>
          <a:ln w="9525">
            <a:noFill/>
            <a:miter lim="800000"/>
            <a:headEnd/>
            <a:tailEnd/>
          </a:ln>
        </p:spPr>
      </p:pic>
      <p:pic>
        <p:nvPicPr>
          <p:cNvPr id="16390" name="Picture 7" descr="valogo"/>
          <p:cNvPicPr>
            <a:picLocks noChangeAspect="1" noChangeArrowheads="1"/>
          </p:cNvPicPr>
          <p:nvPr/>
        </p:nvPicPr>
        <p:blipFill>
          <a:blip r:embed="rId3"/>
          <a:srcRect/>
          <a:stretch>
            <a:fillRect/>
          </a:stretch>
        </p:blipFill>
        <p:spPr bwMode="auto">
          <a:xfrm>
            <a:off x="491839" y="3587293"/>
            <a:ext cx="288925" cy="269875"/>
          </a:xfrm>
          <a:prstGeom prst="rect">
            <a:avLst/>
          </a:prstGeom>
          <a:noFill/>
          <a:ln w="9525">
            <a:noFill/>
            <a:miter lim="800000"/>
            <a:headEnd/>
            <a:tailEnd/>
          </a:ln>
        </p:spPr>
      </p:pic>
      <p:pic>
        <p:nvPicPr>
          <p:cNvPr id="16391" name="Picture 8" descr="valogo"/>
          <p:cNvPicPr>
            <a:picLocks noChangeAspect="1" noChangeArrowheads="1"/>
          </p:cNvPicPr>
          <p:nvPr/>
        </p:nvPicPr>
        <p:blipFill>
          <a:blip r:embed="rId3"/>
          <a:srcRect/>
          <a:stretch>
            <a:fillRect/>
          </a:stretch>
        </p:blipFill>
        <p:spPr bwMode="auto">
          <a:xfrm>
            <a:off x="457196" y="4304262"/>
            <a:ext cx="288925" cy="269875"/>
          </a:xfrm>
          <a:prstGeom prst="rect">
            <a:avLst/>
          </a:prstGeom>
          <a:noFill/>
          <a:ln w="9525">
            <a:noFill/>
            <a:miter lim="800000"/>
            <a:headEnd/>
            <a:tailEnd/>
          </a:ln>
        </p:spPr>
      </p:pic>
      <p:pic>
        <p:nvPicPr>
          <p:cNvPr id="16392" name="Picture 9" descr="valogo"/>
          <p:cNvPicPr>
            <a:picLocks noChangeAspect="1" noChangeArrowheads="1"/>
          </p:cNvPicPr>
          <p:nvPr/>
        </p:nvPicPr>
        <p:blipFill>
          <a:blip r:embed="rId3"/>
          <a:srcRect/>
          <a:stretch>
            <a:fillRect/>
          </a:stretch>
        </p:blipFill>
        <p:spPr bwMode="auto">
          <a:xfrm>
            <a:off x="468312" y="5791200"/>
            <a:ext cx="288925" cy="269875"/>
          </a:xfrm>
          <a:prstGeom prst="rect">
            <a:avLst/>
          </a:prstGeom>
          <a:noFill/>
          <a:ln w="9525">
            <a:noFill/>
            <a:miter lim="800000"/>
            <a:headEnd/>
            <a:tailEnd/>
          </a:ln>
        </p:spPr>
      </p:pic>
      <p:pic>
        <p:nvPicPr>
          <p:cNvPr id="16393" name="Picture 10" descr="valogo"/>
          <p:cNvPicPr>
            <a:picLocks noChangeAspect="1" noChangeArrowheads="1"/>
          </p:cNvPicPr>
          <p:nvPr/>
        </p:nvPicPr>
        <p:blipFill>
          <a:blip r:embed="rId3"/>
          <a:srcRect/>
          <a:stretch>
            <a:fillRect/>
          </a:stretch>
        </p:blipFill>
        <p:spPr bwMode="auto">
          <a:xfrm>
            <a:off x="468312" y="6244076"/>
            <a:ext cx="288925" cy="269875"/>
          </a:xfrm>
          <a:prstGeom prst="rect">
            <a:avLst/>
          </a:prstGeom>
          <a:noFill/>
          <a:ln w="9525">
            <a:noFill/>
            <a:miter lim="800000"/>
            <a:headEnd/>
            <a:tailEnd/>
          </a:ln>
        </p:spPr>
      </p:pic>
      <p:pic>
        <p:nvPicPr>
          <p:cNvPr id="12" name="Picture 2" descr="C:\Users\Sagitha\Documents\Sagita\My Documents\logo-valbury-pt-VAF-bla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valogo"/>
          <p:cNvPicPr>
            <a:picLocks noChangeAspect="1" noChangeArrowheads="1"/>
          </p:cNvPicPr>
          <p:nvPr/>
        </p:nvPicPr>
        <p:blipFill>
          <a:blip r:embed="rId3"/>
          <a:srcRect/>
          <a:stretch>
            <a:fillRect/>
          </a:stretch>
        </p:blipFill>
        <p:spPr bwMode="auto">
          <a:xfrm>
            <a:off x="457197" y="5105400"/>
            <a:ext cx="288925" cy="26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066800"/>
            <a:ext cx="8153400" cy="652463"/>
          </a:xfrm>
        </p:spPr>
        <p:txBody>
          <a:bodyPr>
            <a:noAutofit/>
          </a:bodyPr>
          <a:lstStyle/>
          <a:p>
            <a:pPr eaLnBrk="1" hangingPunct="1"/>
            <a:r>
              <a:rPr lang="en-US" sz="4000" b="1" dirty="0" smtClean="0">
                <a:latin typeface="Leitura News Roman 4" pitchFamily="50" charset="0"/>
              </a:rPr>
              <a:t>Index VS Stock Market</a:t>
            </a:r>
          </a:p>
        </p:txBody>
      </p:sp>
      <p:graphicFrame>
        <p:nvGraphicFramePr>
          <p:cNvPr id="17412" name="Group 4"/>
          <p:cNvGraphicFramePr>
            <a:graphicFrameLocks noGrp="1"/>
          </p:cNvGraphicFramePr>
          <p:nvPr>
            <p:ph idx="1"/>
            <p:extLst>
              <p:ext uri="{D42A27DB-BD31-4B8C-83A1-F6EECF244321}">
                <p14:modId xmlns:p14="http://schemas.microsoft.com/office/powerpoint/2010/main" val="3440429571"/>
              </p:ext>
            </p:extLst>
          </p:nvPr>
        </p:nvGraphicFramePr>
        <p:xfrm>
          <a:off x="1066800" y="1828800"/>
          <a:ext cx="6985000" cy="4525964"/>
        </p:xfrm>
        <a:graphic>
          <a:graphicData uri="http://schemas.openxmlformats.org/drawingml/2006/table">
            <a:tbl>
              <a:tblPr/>
              <a:tblGrid>
                <a:gridCol w="2327275"/>
                <a:gridCol w="2328862"/>
                <a:gridCol w="2328863"/>
              </a:tblGrid>
              <a:tr h="5667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anose="020B0604020202020204" pitchFamily="34" charset="0"/>
                          <a:ea typeface="SimSun" pitchFamily="2" charset="-122"/>
                          <a:cs typeface="Arial" panose="020B0604020202020204" pitchFamily="34" charset="0"/>
                        </a:rPr>
                        <a:t>ITEM</a:t>
                      </a:r>
                      <a:endPar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25400" cap="flat" cmpd="sng" algn="ctr">
                      <a:solidFill>
                        <a:srgbClr val="3366FF"/>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anose="020B0604020202020204" pitchFamily="34" charset="0"/>
                          <a:ea typeface="SimSun" pitchFamily="2" charset="-122"/>
                          <a:cs typeface="Arial" panose="020B0604020202020204" pitchFamily="34" charset="0"/>
                        </a:rPr>
                        <a:t>Index Futures</a:t>
                      </a:r>
                      <a:endPar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25400" cap="flat" cmpd="sng" algn="ctr">
                      <a:solidFill>
                        <a:srgbClr val="3366FF"/>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anose="020B0604020202020204" pitchFamily="34" charset="0"/>
                          <a:ea typeface="SimSun" pitchFamily="2" charset="-122"/>
                          <a:cs typeface="Arial" panose="020B0604020202020204" pitchFamily="34" charset="0"/>
                        </a:rPr>
                        <a:t>Stock Market</a:t>
                      </a:r>
                      <a:endPar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25400" cap="flat" cmpd="sng" algn="ctr">
                      <a:solidFill>
                        <a:srgbClr val="3366FF"/>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solidFill>
                      <a:srgbClr val="C0C0C0"/>
                    </a:solidFill>
                  </a:tcPr>
                </a:tc>
              </a:tr>
              <a:tr h="5651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anose="020B0604020202020204" pitchFamily="34" charset="0"/>
                          <a:ea typeface="SimSun" pitchFamily="2" charset="-122"/>
                          <a:cs typeface="Arial" panose="020B0604020202020204" pitchFamily="34" charset="0"/>
                        </a:rPr>
                        <a:t>Capital</a:t>
                      </a:r>
                      <a:endPar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254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anose="020B0604020202020204" pitchFamily="34" charset="0"/>
                          <a:ea typeface="SimSun" pitchFamily="2" charset="-122"/>
                          <a:cs typeface="Arial" panose="020B0604020202020204" pitchFamily="34" charset="0"/>
                        </a:rPr>
                        <a:t>3% - 10%</a:t>
                      </a:r>
                      <a:endPar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254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100%</a:t>
                      </a: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254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r>
              <a:tr h="5667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anose="020B0604020202020204" pitchFamily="34" charset="0"/>
                          <a:ea typeface="SimSun" pitchFamily="2" charset="-122"/>
                          <a:cs typeface="Arial" panose="020B0604020202020204" pitchFamily="34" charset="0"/>
                        </a:rPr>
                        <a:t>Place</a:t>
                      </a:r>
                      <a:endPar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International</a:t>
                      </a: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Local</a:t>
                      </a: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r>
              <a:tr h="5651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Portfolio</a:t>
                      </a: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Portfolio of Stocks</a:t>
                      </a: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Single Stock</a:t>
                      </a: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r>
              <a:tr h="5651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Trade Limits</a:t>
                      </a: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Depends on Market</a:t>
                      </a: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Depends on Market</a:t>
                      </a: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r>
              <a:tr h="5651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Position</a:t>
                      </a: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Buy &amp; Sell</a:t>
                      </a: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Buy Only</a:t>
                      </a: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r>
              <a:tr h="5667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Liquidity</a:t>
                      </a: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Anytime</a:t>
                      </a: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Sometime</a:t>
                      </a: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r>
              <a:tr h="5651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Fees</a:t>
                      </a: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25400" cap="flat" cmpd="sng" algn="ctr">
                      <a:solidFill>
                        <a:srgbClr val="3366FF"/>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Standard</a:t>
                      </a: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anose="020B0604020202020204" pitchFamily="34" charset="0"/>
                          <a:ea typeface="SimSun" pitchFamily="2" charset="-122"/>
                          <a:cs typeface="Arial" panose="020B0604020202020204" pitchFamily="34" charset="0"/>
                        </a:rPr>
                        <a:t>Percentage</a:t>
                      </a:r>
                      <a:endPar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noFill/>
                  </a:tcPr>
                </a:tc>
              </a:tr>
            </a:tbl>
          </a:graphicData>
        </a:graphic>
      </p:graphicFrame>
      <p:pic>
        <p:nvPicPr>
          <p:cNvPr id="6" name="Picture 2" descr="C:\Users\Sagitha\Documents\Sagita\My Documents\logo-valbury-pt-VAF-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00856" y="991772"/>
            <a:ext cx="8229600" cy="652463"/>
          </a:xfrm>
        </p:spPr>
        <p:txBody>
          <a:bodyPr>
            <a:noAutofit/>
          </a:bodyPr>
          <a:lstStyle/>
          <a:p>
            <a:pPr eaLnBrk="1" hangingPunct="1"/>
            <a:r>
              <a:rPr lang="en-US" sz="4000" b="1" dirty="0" smtClean="0">
                <a:latin typeface="Leitura News Roman 4" pitchFamily="50" charset="0"/>
              </a:rPr>
              <a:t>Stock Index Futures</a:t>
            </a:r>
          </a:p>
        </p:txBody>
      </p:sp>
      <p:sp>
        <p:nvSpPr>
          <p:cNvPr id="18435" name="WordArt 8"/>
          <p:cNvSpPr>
            <a:spLocks noChangeArrowheads="1" noChangeShapeType="1" noTextEdit="1"/>
          </p:cNvSpPr>
          <p:nvPr/>
        </p:nvSpPr>
        <p:spPr bwMode="auto">
          <a:xfrm>
            <a:off x="1547813" y="2060575"/>
            <a:ext cx="5614987" cy="2304390"/>
          </a:xfrm>
          <a:prstGeom prst="rect">
            <a:avLst/>
          </a:prstGeom>
        </p:spPr>
        <p:txBody>
          <a:bodyPr wrap="none" fromWordArt="1">
            <a:prstTxWarp prst="textPlain">
              <a:avLst>
                <a:gd name="adj" fmla="val 50000"/>
              </a:avLst>
            </a:prstTxWarp>
          </a:bodyPr>
          <a:lstStyle/>
          <a:p>
            <a:r>
              <a:rPr lang="en-US" sz="3600" kern="10" dirty="0">
                <a:ln w="9525">
                  <a:solidFill>
                    <a:srgbClr val="000000"/>
                  </a:solidFill>
                  <a:round/>
                  <a:headEnd/>
                  <a:tailEnd/>
                </a:ln>
                <a:latin typeface="Arial" panose="020B0604020202020204" pitchFamily="34" charset="0"/>
                <a:cs typeface="Arial" panose="020B0604020202020204" pitchFamily="34" charset="0"/>
              </a:rPr>
              <a:t>Nikkei </a:t>
            </a:r>
            <a:r>
              <a:rPr lang="en-US" sz="3600" kern="10" dirty="0" smtClean="0">
                <a:ln w="9525">
                  <a:solidFill>
                    <a:srgbClr val="000000"/>
                  </a:solidFill>
                  <a:round/>
                  <a:headEnd/>
                  <a:tailEnd/>
                </a:ln>
                <a:latin typeface="Arial" panose="020B0604020202020204" pitchFamily="34" charset="0"/>
                <a:cs typeface="Arial" panose="020B0604020202020204" pitchFamily="34" charset="0"/>
              </a:rPr>
              <a:t>		- Japan</a:t>
            </a:r>
            <a:endParaRPr lang="en-US" sz="3600" kern="10" dirty="0">
              <a:ln w="9525">
                <a:solidFill>
                  <a:srgbClr val="000000"/>
                </a:solidFill>
                <a:round/>
                <a:headEnd/>
                <a:tailEnd/>
              </a:ln>
              <a:latin typeface="Arial" panose="020B0604020202020204" pitchFamily="34" charset="0"/>
              <a:cs typeface="Arial" panose="020B0604020202020204" pitchFamily="34" charset="0"/>
            </a:endParaRPr>
          </a:p>
          <a:p>
            <a:r>
              <a:rPr lang="en-US" sz="3600" kern="10" dirty="0" smtClean="0">
                <a:ln w="9525">
                  <a:solidFill>
                    <a:srgbClr val="000000"/>
                  </a:solidFill>
                  <a:round/>
                  <a:headEnd/>
                  <a:tailEnd/>
                </a:ln>
                <a:latin typeface="Arial" panose="020B0604020202020204" pitchFamily="34" charset="0"/>
                <a:cs typeface="Arial" panose="020B0604020202020204" pitchFamily="34" charset="0"/>
              </a:rPr>
              <a:t>Hang </a:t>
            </a:r>
            <a:r>
              <a:rPr lang="en-US" sz="3600" kern="10" dirty="0">
                <a:ln w="9525">
                  <a:solidFill>
                    <a:srgbClr val="000000"/>
                  </a:solidFill>
                  <a:round/>
                  <a:headEnd/>
                  <a:tailEnd/>
                </a:ln>
                <a:latin typeface="Arial" panose="020B0604020202020204" pitchFamily="34" charset="0"/>
                <a:cs typeface="Arial" panose="020B0604020202020204" pitchFamily="34" charset="0"/>
              </a:rPr>
              <a:t>Seng 	</a:t>
            </a:r>
            <a:r>
              <a:rPr lang="en-US" sz="3600" kern="10" dirty="0" smtClean="0">
                <a:ln w="9525">
                  <a:solidFill>
                    <a:srgbClr val="000000"/>
                  </a:solidFill>
                  <a:round/>
                  <a:headEnd/>
                  <a:tailEnd/>
                </a:ln>
                <a:latin typeface="Arial" panose="020B0604020202020204" pitchFamily="34" charset="0"/>
                <a:cs typeface="Arial" panose="020B0604020202020204" pitchFamily="34" charset="0"/>
              </a:rPr>
              <a:t>- Hong Kong</a:t>
            </a:r>
            <a:endParaRPr lang="en-US" sz="3600" kern="10" dirty="0">
              <a:ln w="9525">
                <a:solidFill>
                  <a:srgbClr val="000000"/>
                </a:solidFill>
                <a:round/>
                <a:headEnd/>
                <a:tailEnd/>
              </a:ln>
              <a:latin typeface="Arial" panose="020B0604020202020204" pitchFamily="34" charset="0"/>
              <a:cs typeface="Arial" panose="020B0604020202020204" pitchFamily="34" charset="0"/>
            </a:endParaRPr>
          </a:p>
          <a:p>
            <a:r>
              <a:rPr lang="en-US" sz="3600" kern="10" dirty="0" err="1">
                <a:ln w="9525">
                  <a:solidFill>
                    <a:srgbClr val="000000"/>
                  </a:solidFill>
                  <a:round/>
                  <a:headEnd/>
                  <a:tailEnd/>
                </a:ln>
                <a:latin typeface="Arial" panose="020B0604020202020204" pitchFamily="34" charset="0"/>
                <a:cs typeface="Arial" panose="020B0604020202020204" pitchFamily="34" charset="0"/>
              </a:rPr>
              <a:t>Kospi</a:t>
            </a:r>
            <a:r>
              <a:rPr lang="en-US" sz="3600" kern="10" dirty="0">
                <a:ln w="9525">
                  <a:solidFill>
                    <a:srgbClr val="000000"/>
                  </a:solidFill>
                  <a:round/>
                  <a:headEnd/>
                  <a:tailEnd/>
                </a:ln>
                <a:latin typeface="Arial" panose="020B0604020202020204" pitchFamily="34" charset="0"/>
                <a:cs typeface="Arial" panose="020B0604020202020204" pitchFamily="34" charset="0"/>
              </a:rPr>
              <a:t> </a:t>
            </a:r>
            <a:r>
              <a:rPr lang="en-US" sz="3600" kern="10" dirty="0" smtClean="0">
                <a:ln w="9525">
                  <a:solidFill>
                    <a:srgbClr val="000000"/>
                  </a:solidFill>
                  <a:round/>
                  <a:headEnd/>
                  <a:tailEnd/>
                </a:ln>
                <a:latin typeface="Arial" panose="020B0604020202020204" pitchFamily="34" charset="0"/>
                <a:cs typeface="Arial" panose="020B0604020202020204" pitchFamily="34" charset="0"/>
              </a:rPr>
              <a:t>		- South </a:t>
            </a:r>
            <a:r>
              <a:rPr lang="en-US" sz="3600" kern="10" dirty="0">
                <a:ln w="9525">
                  <a:solidFill>
                    <a:srgbClr val="000000"/>
                  </a:solidFill>
                  <a:round/>
                  <a:headEnd/>
                  <a:tailEnd/>
                </a:ln>
                <a:latin typeface="Arial" panose="020B0604020202020204" pitchFamily="34" charset="0"/>
                <a:cs typeface="Arial" panose="020B0604020202020204" pitchFamily="34" charset="0"/>
              </a:rPr>
              <a:t>Korea</a:t>
            </a:r>
          </a:p>
        </p:txBody>
      </p:sp>
      <p:pic>
        <p:nvPicPr>
          <p:cNvPr id="18436" name="Picture 9" descr="valogo"/>
          <p:cNvPicPr>
            <a:picLocks noChangeAspect="1" noChangeArrowheads="1"/>
          </p:cNvPicPr>
          <p:nvPr/>
        </p:nvPicPr>
        <p:blipFill>
          <a:blip r:embed="rId3"/>
          <a:srcRect/>
          <a:stretch>
            <a:fillRect/>
          </a:stretch>
        </p:blipFill>
        <p:spPr bwMode="auto">
          <a:xfrm>
            <a:off x="755650" y="2133600"/>
            <a:ext cx="450850" cy="452437"/>
          </a:xfrm>
          <a:prstGeom prst="rect">
            <a:avLst/>
          </a:prstGeom>
          <a:noFill/>
          <a:ln w="9525">
            <a:noFill/>
            <a:miter lim="800000"/>
            <a:headEnd/>
            <a:tailEnd/>
          </a:ln>
        </p:spPr>
      </p:pic>
      <p:pic>
        <p:nvPicPr>
          <p:cNvPr id="18437" name="Picture 10" descr="valogo"/>
          <p:cNvPicPr>
            <a:picLocks noChangeAspect="1" noChangeArrowheads="1"/>
          </p:cNvPicPr>
          <p:nvPr/>
        </p:nvPicPr>
        <p:blipFill>
          <a:blip r:embed="rId3"/>
          <a:srcRect/>
          <a:stretch>
            <a:fillRect/>
          </a:stretch>
        </p:blipFill>
        <p:spPr bwMode="auto">
          <a:xfrm>
            <a:off x="755650" y="2895600"/>
            <a:ext cx="450850" cy="450850"/>
          </a:xfrm>
          <a:prstGeom prst="rect">
            <a:avLst/>
          </a:prstGeom>
          <a:noFill/>
          <a:ln w="9525">
            <a:noFill/>
            <a:miter lim="800000"/>
            <a:headEnd/>
            <a:tailEnd/>
          </a:ln>
        </p:spPr>
      </p:pic>
      <p:pic>
        <p:nvPicPr>
          <p:cNvPr id="18438" name="Picture 11" descr="valogo"/>
          <p:cNvPicPr>
            <a:picLocks noChangeAspect="1" noChangeArrowheads="1"/>
          </p:cNvPicPr>
          <p:nvPr/>
        </p:nvPicPr>
        <p:blipFill>
          <a:blip r:embed="rId3"/>
          <a:srcRect/>
          <a:stretch>
            <a:fillRect/>
          </a:stretch>
        </p:blipFill>
        <p:spPr bwMode="auto">
          <a:xfrm>
            <a:off x="755650" y="3733800"/>
            <a:ext cx="450850" cy="450850"/>
          </a:xfrm>
          <a:prstGeom prst="rect">
            <a:avLst/>
          </a:prstGeom>
          <a:noFill/>
          <a:ln w="9525">
            <a:noFill/>
            <a:miter lim="800000"/>
            <a:headEnd/>
            <a:tailEnd/>
          </a:ln>
        </p:spPr>
      </p:pic>
      <p:pic>
        <p:nvPicPr>
          <p:cNvPr id="18440" name="Picture 14"/>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rcRect/>
          <a:stretch>
            <a:fillRect/>
          </a:stretch>
        </p:blipFill>
        <p:spPr bwMode="auto">
          <a:xfrm>
            <a:off x="755650" y="5084763"/>
            <a:ext cx="7432675" cy="1400175"/>
          </a:xfrm>
          <a:prstGeom prst="rect">
            <a:avLst/>
          </a:prstGeom>
          <a:noFill/>
          <a:ln w="9525">
            <a:noFill/>
            <a:miter lim="800000"/>
            <a:headEnd/>
            <a:tailEnd/>
          </a:ln>
        </p:spPr>
      </p:pic>
      <p:pic>
        <p:nvPicPr>
          <p:cNvPr id="10" name="Picture 2" descr="C:\Users\Sagitha\Documents\Sagita\My Documents\logo-valbury-pt-VAF-black.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133600" y="968384"/>
            <a:ext cx="4495800" cy="652463"/>
          </a:xfrm>
        </p:spPr>
        <p:txBody>
          <a:bodyPr>
            <a:noAutofit/>
          </a:bodyPr>
          <a:lstStyle/>
          <a:p>
            <a:pPr algn="l" eaLnBrk="1" hangingPunct="1"/>
            <a:r>
              <a:rPr lang="en-US" sz="4000" b="1" dirty="0" smtClean="0">
                <a:latin typeface="Leitura News Roman 4" pitchFamily="50" charset="0"/>
              </a:rPr>
              <a:t>Time Transaction</a:t>
            </a:r>
          </a:p>
        </p:txBody>
      </p:sp>
      <p:graphicFrame>
        <p:nvGraphicFramePr>
          <p:cNvPr id="13346" name="Group 34"/>
          <p:cNvGraphicFramePr>
            <a:graphicFrameLocks noGrp="1"/>
          </p:cNvGraphicFramePr>
          <p:nvPr>
            <p:ph idx="1"/>
            <p:extLst>
              <p:ext uri="{D42A27DB-BD31-4B8C-83A1-F6EECF244321}">
                <p14:modId xmlns:p14="http://schemas.microsoft.com/office/powerpoint/2010/main" val="577412304"/>
              </p:ext>
            </p:extLst>
          </p:nvPr>
        </p:nvGraphicFramePr>
        <p:xfrm>
          <a:off x="609600" y="1905000"/>
          <a:ext cx="8075612" cy="4525964"/>
        </p:xfrm>
        <a:graphic>
          <a:graphicData uri="http://schemas.openxmlformats.org/drawingml/2006/table">
            <a:tbl>
              <a:tblPr/>
              <a:tblGrid>
                <a:gridCol w="1173162"/>
                <a:gridCol w="930275"/>
                <a:gridCol w="1992313"/>
                <a:gridCol w="1863725"/>
                <a:gridCol w="2116137"/>
              </a:tblGrid>
              <a:tr h="823913">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25400" cap="flat" cmpd="sng" algn="ctr">
                      <a:solidFill>
                        <a:srgbClr val="3366FF"/>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anose="020B0604020202020204" pitchFamily="34" charset="0"/>
                          <a:ea typeface="SimSun" pitchFamily="2" charset="-122"/>
                          <a:cs typeface="Arial" panose="020B0604020202020204" pitchFamily="34" charset="0"/>
                        </a:rPr>
                        <a:t>Nikkei</a:t>
                      </a:r>
                      <a:endPar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25400" cap="flat" cmpd="sng" algn="ctr">
                      <a:solidFill>
                        <a:srgbClr val="3366FF"/>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anose="020B0604020202020204" pitchFamily="34" charset="0"/>
                          <a:ea typeface="SimSun" pitchFamily="2" charset="-122"/>
                          <a:cs typeface="Arial" panose="020B0604020202020204" pitchFamily="34" charset="0"/>
                        </a:rPr>
                        <a:t>Hang Seng</a:t>
                      </a:r>
                      <a:endPar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25400" cap="flat" cmpd="sng" algn="ctr">
                      <a:solidFill>
                        <a:srgbClr val="3366FF"/>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Arial" panose="020B0604020202020204" pitchFamily="34" charset="0"/>
                          <a:ea typeface="SimSun" pitchFamily="2" charset="-122"/>
                          <a:cs typeface="Arial" panose="020B0604020202020204" pitchFamily="34" charset="0"/>
                        </a:rPr>
                        <a:t>Kospi</a:t>
                      </a:r>
                      <a:endPar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25400" cap="flat" cmpd="sng" algn="ctr">
                      <a:solidFill>
                        <a:srgbClr val="3366FF"/>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solidFill>
                      <a:srgbClr val="C0C0C0"/>
                    </a:solidFill>
                  </a:tcPr>
                </a:tc>
              </a:tr>
              <a:tr h="927100">
                <a:tc rowSpan="2">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anose="020B0604020202020204" pitchFamily="34" charset="0"/>
                          <a:ea typeface="SimSun" pitchFamily="2" charset="-122"/>
                          <a:cs typeface="Arial" panose="020B0604020202020204" pitchFamily="34" charset="0"/>
                        </a:rPr>
                        <a:t>Trading Hours</a:t>
                      </a:r>
                      <a:endPar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5988"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anose="020B0604020202020204" pitchFamily="34" charset="0"/>
                          <a:ea typeface="SimSun" pitchFamily="2" charset="-122"/>
                          <a:cs typeface="Arial" panose="020B0604020202020204" pitchFamily="34" charset="0"/>
                        </a:rPr>
                        <a:t>(WIB)</a:t>
                      </a:r>
                      <a:endPar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25400" cap="flat" cmpd="sng" algn="ctr">
                      <a:solidFill>
                        <a:srgbClr val="3366FF"/>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1st</a:t>
                      </a: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254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anose="020B0604020202020204" pitchFamily="34" charset="0"/>
                          <a:ea typeface="SimSun" pitchFamily="2" charset="-122"/>
                          <a:cs typeface="Arial" panose="020B0604020202020204" pitchFamily="34" charset="0"/>
                        </a:rPr>
                        <a:t>06.45 - 13.30 </a:t>
                      </a:r>
                      <a:endPar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254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08.45 - 11.30</a:t>
                      </a: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254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07.00 - 13.05 </a:t>
                      </a: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254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r>
              <a:tr h="985838">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2nd</a:t>
                      </a: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14.30 - 18.00 </a:t>
                      </a: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13.30 - 15.30</a:t>
                      </a: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c vMerge="1">
                  <a:txBody>
                    <a:bodyPr/>
                    <a:lstStyle/>
                    <a:p>
                      <a:endParaRPr lang="en-US"/>
                    </a:p>
                  </a:txBody>
                  <a:tcPr/>
                </a:tc>
              </a:tr>
              <a:tr h="1789113">
                <a:tc gridSpan="2">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Contract Months</a:t>
                      </a: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25400" cap="flat" cmpd="sng" algn="ctr">
                      <a:solidFill>
                        <a:srgbClr val="3366FF"/>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March, June, September, December</a:t>
                      </a: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Spot Month</a:t>
                      </a: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noFill/>
                  </a:tcPr>
                </a:tc>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anose="020B0604020202020204" pitchFamily="34" charset="0"/>
                          <a:ea typeface="SimSun" pitchFamily="2" charset="-122"/>
                          <a:cs typeface="Arial" panose="020B0604020202020204" pitchFamily="34" charset="0"/>
                        </a:rPr>
                        <a:t>March, June, September, December</a:t>
                      </a:r>
                      <a:endPar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noFill/>
                  </a:tcPr>
                </a:tc>
              </a:tr>
            </a:tbl>
          </a:graphicData>
        </a:graphic>
      </p:graphicFrame>
      <p:pic>
        <p:nvPicPr>
          <p:cNvPr id="6" name="Picture 2" descr="C:\Users\Sagitha\Documents\Sagita\My Documents\logo-valbury-pt-VAF-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46088" y="1143000"/>
            <a:ext cx="8229600" cy="652463"/>
          </a:xfrm>
        </p:spPr>
        <p:txBody>
          <a:bodyPr>
            <a:normAutofit fontScale="90000"/>
          </a:bodyPr>
          <a:lstStyle/>
          <a:p>
            <a:pPr eaLnBrk="1" hangingPunct="1"/>
            <a:r>
              <a:rPr lang="en-US" sz="4000" b="1" dirty="0" smtClean="0">
                <a:latin typeface="Leitura News Roman 4" pitchFamily="50" charset="0"/>
              </a:rPr>
              <a:t>Margin Requirement for Index</a:t>
            </a:r>
          </a:p>
        </p:txBody>
      </p:sp>
      <p:graphicFrame>
        <p:nvGraphicFramePr>
          <p:cNvPr id="20528" name="Group 48"/>
          <p:cNvGraphicFramePr>
            <a:graphicFrameLocks noGrp="1"/>
          </p:cNvGraphicFramePr>
          <p:nvPr>
            <p:ph idx="1"/>
            <p:extLst>
              <p:ext uri="{D42A27DB-BD31-4B8C-83A1-F6EECF244321}">
                <p14:modId xmlns:p14="http://schemas.microsoft.com/office/powerpoint/2010/main" val="731162350"/>
              </p:ext>
            </p:extLst>
          </p:nvPr>
        </p:nvGraphicFramePr>
        <p:xfrm>
          <a:off x="1066800" y="2057400"/>
          <a:ext cx="7066181" cy="2763839"/>
        </p:xfrm>
        <a:graphic>
          <a:graphicData uri="http://schemas.openxmlformats.org/drawingml/2006/table">
            <a:tbl>
              <a:tblPr/>
              <a:tblGrid>
                <a:gridCol w="4051131"/>
                <a:gridCol w="3015050"/>
              </a:tblGrid>
              <a:tr h="5334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anose="020B0604020202020204" pitchFamily="34" charset="0"/>
                          <a:ea typeface="SimSun" pitchFamily="2" charset="-122"/>
                          <a:cs typeface="Arial" panose="020B0604020202020204" pitchFamily="34" charset="0"/>
                        </a:rPr>
                        <a:t> </a:t>
                      </a:r>
                      <a:endPar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chemeClr val="tx1"/>
                      </a:solidFill>
                      <a:prstDash val="solid"/>
                      <a:round/>
                      <a:headEnd type="none" w="med" len="med"/>
                      <a:tailEnd type="none" w="med" len="med"/>
                    </a:lnL>
                    <a:lnR w="25400" cap="flat" cmpd="sng" algn="ctr">
                      <a:solidFill>
                        <a:srgbClr val="3366FF"/>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anose="020B0604020202020204" pitchFamily="34" charset="0"/>
                          <a:ea typeface="SimSun" pitchFamily="2" charset="-122"/>
                          <a:cs typeface="Arial" panose="020B0604020202020204" pitchFamily="34" charset="0"/>
                        </a:rPr>
                        <a:t>All Currencies</a:t>
                      </a:r>
                      <a:endPar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solidFill>
                      <a:srgbClr val="C0C0C0"/>
                    </a:solidFill>
                  </a:tcPr>
                </a:tc>
              </a:tr>
              <a:tr h="585788">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anose="020B0604020202020204" pitchFamily="34" charset="0"/>
                          <a:ea typeface="SimSun" pitchFamily="2" charset="-122"/>
                          <a:cs typeface="Arial" panose="020B0604020202020204" pitchFamily="34" charset="0"/>
                        </a:rPr>
                        <a:t>Contract Value (Per Pts)</a:t>
                      </a:r>
                      <a:endPar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chemeClr val="tx1"/>
                      </a:solidFill>
                      <a:prstDash val="solid"/>
                      <a:round/>
                      <a:headEnd type="none" w="med" len="med"/>
                      <a:tailEnd type="none" w="med" len="med"/>
                    </a:lnL>
                    <a:lnR w="25400" cap="flat" cmpd="sng" algn="ctr">
                      <a:solidFill>
                        <a:srgbClr val="3366FF"/>
                      </a:solidFill>
                      <a:prstDash val="solid"/>
                      <a:round/>
                      <a:headEnd type="none" w="med" len="med"/>
                      <a:tailEnd type="none" w="med" len="med"/>
                    </a:lnR>
                    <a:lnT w="254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ea typeface="SimSun" pitchFamily="2" charset="-122"/>
                          <a:cs typeface="Arial" panose="020B0604020202020204" pitchFamily="34" charset="0"/>
                        </a:rPr>
                        <a:t>$ 5,-</a:t>
                      </a:r>
                      <a:endPar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r>
              <a:tr h="5651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anose="020B0604020202020204" pitchFamily="34" charset="0"/>
                          <a:ea typeface="SimSun" pitchFamily="2" charset="-122"/>
                          <a:cs typeface="Arial" panose="020B0604020202020204" pitchFamily="34" charset="0"/>
                        </a:rPr>
                        <a:t>Day trading margin</a:t>
                      </a:r>
                      <a:endPar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chemeClr val="tx1"/>
                      </a:solidFill>
                      <a:prstDash val="solid"/>
                      <a:round/>
                      <a:headEnd type="none" w="med" len="med"/>
                      <a:tailEnd type="none" w="med" len="med"/>
                    </a:lnL>
                    <a:lnR w="254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$ 1,250.-</a:t>
                      </a: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r>
              <a:tr h="5762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anose="020B0604020202020204" pitchFamily="34" charset="0"/>
                          <a:ea typeface="SimSun" pitchFamily="2" charset="-122"/>
                          <a:cs typeface="Arial" panose="020B0604020202020204" pitchFamily="34" charset="0"/>
                        </a:rPr>
                        <a:t>Overnight margin</a:t>
                      </a:r>
                      <a:endPar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chemeClr val="tx1"/>
                      </a:solidFill>
                      <a:prstDash val="solid"/>
                      <a:round/>
                      <a:headEnd type="none" w="med" len="med"/>
                      <a:tailEnd type="none" w="med" len="med"/>
                    </a:lnL>
                    <a:lnR w="254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$ 2,500,-</a:t>
                      </a:r>
                      <a:endPar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r>
              <a:tr h="5032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anose="020B0604020202020204" pitchFamily="34" charset="0"/>
                          <a:ea typeface="SimSun" pitchFamily="2" charset="-122"/>
                          <a:cs typeface="Arial" panose="020B0604020202020204" pitchFamily="34" charset="0"/>
                        </a:rPr>
                        <a:t>Spread</a:t>
                      </a:r>
                      <a:endPar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chemeClr val="tx1"/>
                      </a:solidFill>
                      <a:prstDash val="solid"/>
                      <a:round/>
                      <a:headEnd type="none" w="med" len="med"/>
                      <a:tailEnd type="none" w="med" len="med"/>
                    </a:lnL>
                    <a:lnR w="254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ea typeface="SimSun" pitchFamily="2" charset="-122"/>
                          <a:cs typeface="Arial" panose="020B0604020202020204" pitchFamily="34" charset="0"/>
                        </a:rPr>
                        <a:t>5 Pts</a:t>
                      </a:r>
                      <a:endPar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24" name="Text Box 70"/>
          <p:cNvSpPr txBox="1">
            <a:spLocks noChangeArrowheads="1"/>
          </p:cNvSpPr>
          <p:nvPr/>
        </p:nvSpPr>
        <p:spPr bwMode="auto">
          <a:xfrm>
            <a:off x="990600" y="5388042"/>
            <a:ext cx="4343400" cy="338554"/>
          </a:xfrm>
          <a:prstGeom prst="rect">
            <a:avLst/>
          </a:prstGeom>
          <a:noFill/>
          <a:ln w="9525">
            <a:noFill/>
            <a:miter lim="800000"/>
            <a:headEnd/>
            <a:tailEnd/>
          </a:ln>
        </p:spPr>
        <p:txBody>
          <a:bodyPr wrap="square">
            <a:spAutoFit/>
          </a:bodyPr>
          <a:lstStyle/>
          <a:p>
            <a:pPr>
              <a:spcBef>
                <a:spcPct val="50000"/>
              </a:spcBef>
            </a:pPr>
            <a:r>
              <a:rPr lang="en-US" sz="1600" b="1" dirty="0" smtClean="0">
                <a:latin typeface="Leitura News Roman 1" pitchFamily="50" charset="0"/>
              </a:rPr>
              <a:t>* The </a:t>
            </a:r>
            <a:r>
              <a:rPr lang="en-US" sz="1600" b="1" dirty="0">
                <a:latin typeface="Leitura News Roman 1" pitchFamily="50" charset="0"/>
              </a:rPr>
              <a:t>rate is </a:t>
            </a:r>
            <a:r>
              <a:rPr lang="en-US" sz="1600" b="1" dirty="0" smtClean="0">
                <a:latin typeface="Leitura News Roman 1" pitchFamily="50" charset="0"/>
              </a:rPr>
              <a:t>Rp12,000 fixed </a:t>
            </a:r>
            <a:r>
              <a:rPr lang="en-US" sz="1600" b="1" dirty="0">
                <a:latin typeface="Leitura News Roman 1" pitchFamily="50" charset="0"/>
              </a:rPr>
              <a:t>rate</a:t>
            </a:r>
          </a:p>
        </p:txBody>
      </p:sp>
      <p:pic>
        <p:nvPicPr>
          <p:cNvPr id="7" name="Picture 2" descr="C:\Users\Sagitha\Documents\Sagita\My Documents\logo-valbury-pt-VAF-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991772"/>
            <a:ext cx="8229600" cy="652463"/>
          </a:xfrm>
        </p:spPr>
        <p:txBody>
          <a:bodyPr>
            <a:noAutofit/>
          </a:bodyPr>
          <a:lstStyle/>
          <a:p>
            <a:pPr eaLnBrk="1" hangingPunct="1"/>
            <a:r>
              <a:rPr lang="en-US" sz="4000" b="1" dirty="0" smtClean="0">
                <a:latin typeface="Leitura News Roman 4" pitchFamily="50" charset="0"/>
              </a:rPr>
              <a:t>Index Illustration</a:t>
            </a:r>
          </a:p>
        </p:txBody>
      </p:sp>
      <p:sp>
        <p:nvSpPr>
          <p:cNvPr id="21507" name="Rectangle 3"/>
          <p:cNvSpPr>
            <a:spLocks noGrp="1" noChangeArrowheads="1"/>
          </p:cNvSpPr>
          <p:nvPr>
            <p:ph type="body" idx="1"/>
          </p:nvPr>
        </p:nvSpPr>
        <p:spPr>
          <a:xfrm>
            <a:off x="457200" y="1828800"/>
            <a:ext cx="8229600" cy="4525963"/>
          </a:xfrm>
        </p:spPr>
        <p:txBody>
          <a:bodyPr>
            <a:normAutofit/>
          </a:bodyPr>
          <a:lstStyle/>
          <a:p>
            <a:pPr marL="0" indent="0" algn="just" eaLnBrk="1" hangingPunct="1">
              <a:lnSpc>
                <a:spcPct val="80000"/>
              </a:lnSpc>
              <a:buFontTx/>
              <a:buNone/>
            </a:pPr>
            <a:r>
              <a:rPr lang="en-US" sz="1800" i="1" dirty="0" smtClean="0">
                <a:latin typeface="Arial" panose="020B0604020202020204" pitchFamily="34" charset="0"/>
                <a:cs typeface="Arial" panose="020B0604020202020204" pitchFamily="34" charset="0"/>
              </a:rPr>
              <a:t>Investor A</a:t>
            </a:r>
            <a:r>
              <a:rPr lang="en-US" sz="1800" dirty="0" smtClean="0">
                <a:latin typeface="Arial" panose="020B0604020202020204" pitchFamily="34" charset="0"/>
                <a:cs typeface="Arial" panose="020B0604020202020204" pitchFamily="34" charset="0"/>
              </a:rPr>
              <a:t> chooses $ 5 ‘</a:t>
            </a:r>
            <a:r>
              <a:rPr lang="en-US" sz="1800" i="1" dirty="0" smtClean="0">
                <a:latin typeface="Arial" panose="020B0604020202020204" pitchFamily="34" charset="0"/>
                <a:cs typeface="Arial" panose="020B0604020202020204" pitchFamily="34" charset="0"/>
              </a:rPr>
              <a:t>Contract Value’, </a:t>
            </a:r>
            <a:r>
              <a:rPr lang="en-US" sz="1800" b="1" dirty="0" smtClean="0">
                <a:latin typeface="Arial" panose="020B0604020202020204" pitchFamily="34" charset="0"/>
                <a:cs typeface="Arial" panose="020B0604020202020204" pitchFamily="34" charset="0"/>
              </a:rPr>
              <a:t>Hang </a:t>
            </a:r>
            <a:r>
              <a:rPr lang="en-US" sz="1800" b="1" dirty="0" err="1" smtClean="0">
                <a:latin typeface="Arial" panose="020B0604020202020204" pitchFamily="34" charset="0"/>
                <a:cs typeface="Arial" panose="020B0604020202020204" pitchFamily="34" charset="0"/>
              </a:rPr>
              <a:t>Seng</a:t>
            </a:r>
            <a:r>
              <a:rPr lang="en-US" sz="1800" b="1" dirty="0" smtClean="0">
                <a:latin typeface="Arial" panose="020B0604020202020204" pitchFamily="34" charset="0"/>
                <a:cs typeface="Arial" panose="020B0604020202020204" pitchFamily="34" charset="0"/>
              </a:rPr>
              <a:t> Index</a:t>
            </a:r>
            <a:r>
              <a:rPr lang="en-US" sz="1800" dirty="0" smtClean="0">
                <a:latin typeface="Arial" panose="020B0604020202020204" pitchFamily="34" charset="0"/>
                <a:cs typeface="Arial" panose="020B0604020202020204" pitchFamily="34" charset="0"/>
              </a:rPr>
              <a:t> shows up trend, </a:t>
            </a:r>
            <a:r>
              <a:rPr lang="en-US" sz="1800" i="1" dirty="0" smtClean="0">
                <a:latin typeface="Arial" panose="020B0604020202020204" pitchFamily="34" charset="0"/>
                <a:cs typeface="Arial" panose="020B0604020202020204" pitchFamily="34" charset="0"/>
              </a:rPr>
              <a:t>Investor A</a:t>
            </a:r>
            <a:r>
              <a:rPr lang="en-US" sz="1800" dirty="0" smtClean="0">
                <a:latin typeface="Arial" panose="020B0604020202020204" pitchFamily="34" charset="0"/>
                <a:cs typeface="Arial" panose="020B0604020202020204" pitchFamily="34" charset="0"/>
              </a:rPr>
              <a:t> starts his transaction with 20 lots of buy position at 21,300. </a:t>
            </a:r>
          </a:p>
          <a:p>
            <a:pPr marL="0" indent="0" algn="just" eaLnBrk="1" hangingPunct="1">
              <a:lnSpc>
                <a:spcPct val="80000"/>
              </a:lnSpc>
            </a:pPr>
            <a:endParaRPr lang="en-US" sz="1800" dirty="0" smtClean="0">
              <a:latin typeface="Arial" panose="020B0604020202020204" pitchFamily="34" charset="0"/>
              <a:cs typeface="Arial" panose="020B0604020202020204" pitchFamily="34" charset="0"/>
            </a:endParaRPr>
          </a:p>
          <a:p>
            <a:pPr marL="0" indent="0" algn="just" eaLnBrk="1" hangingPunct="1">
              <a:lnSpc>
                <a:spcPct val="80000"/>
              </a:lnSpc>
              <a:buFontTx/>
              <a:buNone/>
            </a:pPr>
            <a:r>
              <a:rPr lang="en-US" sz="1800" dirty="0" smtClean="0">
                <a:latin typeface="Arial" panose="020B0604020202020204" pitchFamily="34" charset="0"/>
                <a:cs typeface="Arial" panose="020B0604020202020204" pitchFamily="34" charset="0"/>
              </a:rPr>
              <a:t>Hang </a:t>
            </a:r>
            <a:r>
              <a:rPr lang="en-US" sz="1800" dirty="0" err="1" smtClean="0">
                <a:latin typeface="Arial" panose="020B0604020202020204" pitchFamily="34" charset="0"/>
                <a:cs typeface="Arial" panose="020B0604020202020204" pitchFamily="34" charset="0"/>
              </a:rPr>
              <a:t>Seng</a:t>
            </a:r>
            <a:r>
              <a:rPr lang="en-US" sz="1800" dirty="0" smtClean="0">
                <a:latin typeface="Arial" panose="020B0604020202020204" pitchFamily="34" charset="0"/>
                <a:cs typeface="Arial" panose="020B0604020202020204" pitchFamily="34" charset="0"/>
              </a:rPr>
              <a:t> Index goes up to 21,400, and the Investor A decides to sell / liquidate his buy position.</a:t>
            </a:r>
          </a:p>
          <a:p>
            <a:pPr marL="0" indent="0" algn="just" eaLnBrk="1" hangingPunct="1">
              <a:lnSpc>
                <a:spcPct val="80000"/>
              </a:lnSpc>
              <a:buFontTx/>
              <a:buNone/>
            </a:pPr>
            <a:endParaRPr lang="en-US" sz="1800" dirty="0" smtClean="0">
              <a:latin typeface="Arial" panose="020B0604020202020204" pitchFamily="34" charset="0"/>
              <a:cs typeface="Arial" panose="020B0604020202020204" pitchFamily="34" charset="0"/>
            </a:endParaRPr>
          </a:p>
          <a:p>
            <a:pPr marL="0" indent="0" algn="just" eaLnBrk="1" hangingPunct="1">
              <a:lnSpc>
                <a:spcPct val="80000"/>
              </a:lnSpc>
              <a:buFontTx/>
              <a:buNone/>
            </a:pPr>
            <a:r>
              <a:rPr lang="en-US" sz="1800" dirty="0" smtClean="0">
                <a:latin typeface="Arial" panose="020B0604020202020204" pitchFamily="34" charset="0"/>
                <a:cs typeface="Arial" panose="020B0604020202020204" pitchFamily="34" charset="0"/>
              </a:rPr>
              <a:t>The result is :</a:t>
            </a:r>
            <a:endParaRPr lang="en-US" sz="1800" b="1" dirty="0" smtClean="0">
              <a:latin typeface="Arial" panose="020B0604020202020204" pitchFamily="34" charset="0"/>
              <a:cs typeface="Arial" panose="020B0604020202020204" pitchFamily="34" charset="0"/>
            </a:endParaRPr>
          </a:p>
          <a:p>
            <a:pPr marL="0" indent="0" algn="just" eaLnBrk="1" hangingPunct="1">
              <a:lnSpc>
                <a:spcPct val="80000"/>
              </a:lnSpc>
              <a:buFontTx/>
              <a:buNone/>
            </a:pPr>
            <a:r>
              <a:rPr lang="en-US" sz="1800" b="1" dirty="0" smtClean="0">
                <a:latin typeface="Arial" panose="020B0604020202020204" pitchFamily="34" charset="0"/>
                <a:cs typeface="Arial" panose="020B0604020202020204" pitchFamily="34" charset="0"/>
              </a:rPr>
              <a:t>Gross P/L	= (Selling Price - Buying Price) x Contract Size (CS) x lot</a:t>
            </a:r>
          </a:p>
          <a:p>
            <a:pPr marL="0" indent="0" algn="just" eaLnBrk="1" hangingPunct="1">
              <a:lnSpc>
                <a:spcPct val="80000"/>
              </a:lnSpc>
              <a:buFontTx/>
              <a:buNone/>
            </a:pPr>
            <a:r>
              <a:rPr lang="en-US" sz="1800" dirty="0" smtClean="0">
                <a:latin typeface="Arial" panose="020B0604020202020204" pitchFamily="34" charset="0"/>
                <a:cs typeface="Arial" panose="020B0604020202020204" pitchFamily="34" charset="0"/>
              </a:rPr>
              <a:t>       	     	= (21,400 - 21,300) x USD 5 X 20 lot </a:t>
            </a:r>
          </a:p>
          <a:p>
            <a:pPr marL="0" indent="0" algn="just" eaLnBrk="1" hangingPunct="1">
              <a:lnSpc>
                <a:spcPct val="80000"/>
              </a:lnSpc>
              <a:buFontTx/>
              <a:buNone/>
            </a:pPr>
            <a:r>
              <a:rPr lang="en-US" sz="1800" dirty="0" smtClean="0">
                <a:latin typeface="Arial" panose="020B0604020202020204" pitchFamily="34" charset="0"/>
                <a:cs typeface="Arial" panose="020B0604020202020204" pitchFamily="34" charset="0"/>
              </a:rPr>
              <a:t>                      	= USD 10,000.00</a:t>
            </a:r>
          </a:p>
          <a:p>
            <a:pPr marL="0" indent="0" algn="just" eaLnBrk="1" hangingPunct="1">
              <a:lnSpc>
                <a:spcPct val="80000"/>
              </a:lnSpc>
              <a:buNone/>
            </a:pPr>
            <a:endParaRPr lang="en-US" sz="1800" dirty="0" smtClean="0">
              <a:latin typeface="Arial" panose="020B0604020202020204" pitchFamily="34" charset="0"/>
              <a:cs typeface="Arial" panose="020B0604020202020204" pitchFamily="34" charset="0"/>
            </a:endParaRPr>
          </a:p>
          <a:p>
            <a:pPr marL="0" indent="0" algn="just" eaLnBrk="1" hangingPunct="1">
              <a:lnSpc>
                <a:spcPct val="80000"/>
              </a:lnSpc>
              <a:buFontTx/>
              <a:buNone/>
            </a:pPr>
            <a:r>
              <a:rPr lang="en-US" sz="1800" dirty="0" smtClean="0">
                <a:latin typeface="Arial" panose="020B0604020202020204" pitchFamily="34" charset="0"/>
                <a:cs typeface="Arial" panose="020B0604020202020204" pitchFamily="34" charset="0"/>
              </a:rPr>
              <a:t>Net Profit after deducting 2 lots commission (1 lot = USD 15/way)</a:t>
            </a:r>
          </a:p>
          <a:p>
            <a:pPr marL="0" indent="0" algn="just" eaLnBrk="1" hangingPunct="1">
              <a:lnSpc>
                <a:spcPct val="80000"/>
              </a:lnSpc>
              <a:buFontTx/>
              <a:buNone/>
            </a:pPr>
            <a:endParaRPr lang="en-US" sz="1800" b="1" dirty="0" smtClean="0">
              <a:latin typeface="Arial" panose="020B0604020202020204" pitchFamily="34" charset="0"/>
              <a:cs typeface="Arial" panose="020B0604020202020204" pitchFamily="34" charset="0"/>
            </a:endParaRPr>
          </a:p>
          <a:p>
            <a:pPr marL="0" indent="0" algn="just" eaLnBrk="1" hangingPunct="1">
              <a:lnSpc>
                <a:spcPct val="80000"/>
              </a:lnSpc>
              <a:buFontTx/>
              <a:buNone/>
            </a:pPr>
            <a:r>
              <a:rPr lang="en-US" sz="1800" b="1" dirty="0" smtClean="0">
                <a:latin typeface="Arial" panose="020B0604020202020204" pitchFamily="34" charset="0"/>
                <a:cs typeface="Arial" panose="020B0604020202020204" pitchFamily="34" charset="0"/>
              </a:rPr>
              <a:t>Net P/L 		=  Gross profit - commission</a:t>
            </a:r>
          </a:p>
          <a:p>
            <a:pPr marL="0" indent="0" algn="just" eaLnBrk="1" hangingPunct="1">
              <a:lnSpc>
                <a:spcPct val="80000"/>
              </a:lnSpc>
              <a:buFontTx/>
              <a:buNone/>
            </a:pPr>
            <a:r>
              <a:rPr lang="en-US" sz="1800" dirty="0" smtClean="0">
                <a:latin typeface="Arial" panose="020B0604020202020204" pitchFamily="34" charset="0"/>
                <a:cs typeface="Arial" panose="020B0604020202020204" pitchFamily="34" charset="0"/>
              </a:rPr>
              <a:t>	         	     USD 10,000 – USD 600</a:t>
            </a:r>
            <a:endParaRPr lang="en-US" sz="1800" b="1" dirty="0" smtClean="0">
              <a:latin typeface="Arial" panose="020B0604020202020204" pitchFamily="34" charset="0"/>
              <a:cs typeface="Arial" panose="020B0604020202020204" pitchFamily="34" charset="0"/>
            </a:endParaRPr>
          </a:p>
          <a:p>
            <a:pPr marL="0" indent="0" algn="just" eaLnBrk="1" hangingPunct="1">
              <a:lnSpc>
                <a:spcPct val="80000"/>
              </a:lnSpc>
              <a:buFontTx/>
              <a:buNone/>
            </a:pPr>
            <a:r>
              <a:rPr lang="en-US" sz="1800" b="1" dirty="0" smtClean="0">
                <a:latin typeface="Arial" panose="020B0604020202020204" pitchFamily="34" charset="0"/>
                <a:cs typeface="Arial" panose="020B0604020202020204" pitchFamily="34" charset="0"/>
              </a:rPr>
              <a:t>	          	=  USD 9,400</a:t>
            </a:r>
          </a:p>
          <a:p>
            <a:pPr marL="0" indent="0" algn="just" eaLnBrk="1" hangingPunct="1">
              <a:lnSpc>
                <a:spcPct val="80000"/>
              </a:lnSpc>
              <a:buFontTx/>
              <a:buNone/>
            </a:pPr>
            <a:endParaRPr lang="en-US" sz="1600" dirty="0" smtClean="0">
              <a:latin typeface="Arial" panose="020B0604020202020204" pitchFamily="34" charset="0"/>
              <a:cs typeface="Arial" panose="020B0604020202020204" pitchFamily="34" charset="0"/>
            </a:endParaRPr>
          </a:p>
        </p:txBody>
      </p:sp>
      <p:pic>
        <p:nvPicPr>
          <p:cNvPr id="6" name="Picture 2" descr="C:\Users\Sagitha\Documents\Sagita\My Documents\logo-valbury-pt-VAF-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152400" y="1143000"/>
            <a:ext cx="8839200" cy="652463"/>
          </a:xfrm>
        </p:spPr>
        <p:txBody>
          <a:bodyPr>
            <a:noAutofit/>
          </a:bodyPr>
          <a:lstStyle/>
          <a:p>
            <a:pPr algn="l" eaLnBrk="1" hangingPunct="1"/>
            <a:r>
              <a:rPr lang="en-US" sz="4000" b="1" dirty="0" smtClean="0">
                <a:latin typeface="Leitura News Roman 4" pitchFamily="50" charset="0"/>
              </a:rPr>
              <a:t>What Is Foreign Exchange(FX)</a:t>
            </a:r>
          </a:p>
        </p:txBody>
      </p:sp>
      <p:sp>
        <p:nvSpPr>
          <p:cNvPr id="22532" name="Rectangle 3"/>
          <p:cNvSpPr>
            <a:spLocks noGrp="1" noChangeArrowheads="1"/>
          </p:cNvSpPr>
          <p:nvPr>
            <p:ph type="body" idx="1"/>
          </p:nvPr>
        </p:nvSpPr>
        <p:spPr>
          <a:xfrm>
            <a:off x="900112" y="1844675"/>
            <a:ext cx="7786688" cy="4525963"/>
          </a:xfrm>
        </p:spPr>
        <p:txBody>
          <a:bodyPr>
            <a:noAutofit/>
          </a:bodyPr>
          <a:lstStyle/>
          <a:p>
            <a:pPr eaLnBrk="1" hangingPunct="1">
              <a:lnSpc>
                <a:spcPct val="90000"/>
              </a:lnSpc>
              <a:buFontTx/>
              <a:buNone/>
            </a:pPr>
            <a:r>
              <a:rPr lang="en-US" sz="2400" dirty="0" smtClean="0">
                <a:latin typeface="Arial" panose="020B0604020202020204" pitchFamily="34" charset="0"/>
                <a:cs typeface="Arial" panose="020B0604020202020204" pitchFamily="34" charset="0"/>
              </a:rPr>
              <a:t>Price of one currency against  another</a:t>
            </a:r>
          </a:p>
          <a:p>
            <a:pPr eaLnBrk="1" hangingPunct="1">
              <a:lnSpc>
                <a:spcPct val="90000"/>
              </a:lnSpc>
              <a:buFontTx/>
              <a:buNone/>
            </a:pPr>
            <a:endParaRPr lang="en-US" sz="2400" dirty="0" smtClean="0">
              <a:latin typeface="Arial" panose="020B0604020202020204" pitchFamily="34" charset="0"/>
              <a:cs typeface="Arial" panose="020B0604020202020204" pitchFamily="34" charset="0"/>
            </a:endParaRPr>
          </a:p>
          <a:p>
            <a:pPr eaLnBrk="1" hangingPunct="1">
              <a:lnSpc>
                <a:spcPct val="90000"/>
              </a:lnSpc>
              <a:buFontTx/>
              <a:buNone/>
            </a:pPr>
            <a:r>
              <a:rPr lang="en-US" sz="2400" dirty="0" smtClean="0">
                <a:latin typeface="Arial" panose="020B0604020202020204" pitchFamily="34" charset="0"/>
                <a:cs typeface="Arial" panose="020B0604020202020204" pitchFamily="34" charset="0"/>
              </a:rPr>
              <a:t>24 hours a day, 5 days a week market</a:t>
            </a:r>
          </a:p>
          <a:p>
            <a:pPr eaLnBrk="1" hangingPunct="1">
              <a:lnSpc>
                <a:spcPct val="90000"/>
              </a:lnSpc>
              <a:buFontTx/>
              <a:buNone/>
            </a:pPr>
            <a:endParaRPr lang="en-US" sz="2400" dirty="0" smtClean="0">
              <a:latin typeface="Arial" panose="020B0604020202020204" pitchFamily="34" charset="0"/>
              <a:cs typeface="Arial" panose="020B0604020202020204" pitchFamily="34" charset="0"/>
            </a:endParaRPr>
          </a:p>
          <a:p>
            <a:pPr eaLnBrk="1" hangingPunct="1">
              <a:lnSpc>
                <a:spcPct val="90000"/>
              </a:lnSpc>
              <a:buFontTx/>
              <a:buNone/>
            </a:pPr>
            <a:r>
              <a:rPr lang="en-US" sz="2400" dirty="0" smtClean="0">
                <a:latin typeface="Arial" panose="020B0604020202020204" pitchFamily="34" charset="0"/>
                <a:cs typeface="Arial" panose="020B0604020202020204" pitchFamily="34" charset="0"/>
              </a:rPr>
              <a:t>High level of volatility on a day to day basis</a:t>
            </a:r>
          </a:p>
          <a:p>
            <a:pPr eaLnBrk="1" hangingPunct="1">
              <a:lnSpc>
                <a:spcPct val="90000"/>
              </a:lnSpc>
              <a:buFontTx/>
              <a:buNone/>
            </a:pPr>
            <a:endParaRPr lang="en-US" sz="2400" dirty="0" smtClean="0">
              <a:latin typeface="Arial" panose="020B0604020202020204" pitchFamily="34" charset="0"/>
              <a:cs typeface="Arial" panose="020B0604020202020204" pitchFamily="34" charset="0"/>
            </a:endParaRPr>
          </a:p>
          <a:p>
            <a:pPr eaLnBrk="1" hangingPunct="1">
              <a:lnSpc>
                <a:spcPct val="90000"/>
              </a:lnSpc>
              <a:buFontTx/>
              <a:buNone/>
            </a:pPr>
            <a:r>
              <a:rPr lang="en-US" sz="2400" dirty="0" smtClean="0">
                <a:latin typeface="Arial" panose="020B0604020202020204" pitchFamily="34" charset="0"/>
                <a:cs typeface="Arial" panose="020B0604020202020204" pitchFamily="34" charset="0"/>
              </a:rPr>
              <a:t>Largest and most liquid market in the world</a:t>
            </a:r>
          </a:p>
          <a:p>
            <a:pPr eaLnBrk="1" hangingPunct="1">
              <a:lnSpc>
                <a:spcPct val="90000"/>
              </a:lnSpc>
              <a:buFontTx/>
              <a:buNone/>
            </a:pPr>
            <a:endParaRPr lang="en-US" sz="2400" dirty="0" smtClean="0">
              <a:latin typeface="Arial" panose="020B0604020202020204" pitchFamily="34" charset="0"/>
              <a:cs typeface="Arial" panose="020B0604020202020204" pitchFamily="34" charset="0"/>
            </a:endParaRPr>
          </a:p>
          <a:p>
            <a:pPr eaLnBrk="1" hangingPunct="1">
              <a:lnSpc>
                <a:spcPct val="90000"/>
              </a:lnSpc>
              <a:buFontTx/>
              <a:buNone/>
            </a:pPr>
            <a:r>
              <a:rPr lang="en-US" sz="2400" dirty="0" smtClean="0">
                <a:latin typeface="Arial" panose="020B0604020202020204" pitchFamily="34" charset="0"/>
                <a:cs typeface="Arial" panose="020B0604020202020204" pitchFamily="34" charset="0"/>
              </a:rPr>
              <a:t>Offers plenty of instruments to manage risk</a:t>
            </a:r>
          </a:p>
          <a:p>
            <a:pPr eaLnBrk="1" hangingPunct="1">
              <a:lnSpc>
                <a:spcPct val="90000"/>
              </a:lnSpc>
              <a:buFontTx/>
              <a:buNone/>
            </a:pPr>
            <a:endParaRPr lang="en-US" sz="2400" dirty="0" smtClean="0">
              <a:latin typeface="Arial" panose="020B0604020202020204" pitchFamily="34" charset="0"/>
              <a:cs typeface="Arial" panose="020B0604020202020204" pitchFamily="34" charset="0"/>
            </a:endParaRPr>
          </a:p>
          <a:p>
            <a:pPr eaLnBrk="1" hangingPunct="1">
              <a:lnSpc>
                <a:spcPct val="90000"/>
              </a:lnSpc>
              <a:buFontTx/>
              <a:buNone/>
            </a:pPr>
            <a:r>
              <a:rPr lang="en-US" sz="2400" dirty="0" smtClean="0">
                <a:latin typeface="Arial" panose="020B0604020202020204" pitchFamily="34" charset="0"/>
                <a:cs typeface="Arial" panose="020B0604020202020204" pitchFamily="34" charset="0"/>
              </a:rPr>
              <a:t>Allows investors to trade in rising and falling market</a:t>
            </a:r>
          </a:p>
        </p:txBody>
      </p:sp>
      <p:pic>
        <p:nvPicPr>
          <p:cNvPr id="22533" name="Picture 4" descr="valogo"/>
          <p:cNvPicPr>
            <a:picLocks noChangeAspect="1" noChangeArrowheads="1"/>
          </p:cNvPicPr>
          <p:nvPr/>
        </p:nvPicPr>
        <p:blipFill>
          <a:blip r:embed="rId3"/>
          <a:srcRect/>
          <a:stretch>
            <a:fillRect/>
          </a:stretch>
        </p:blipFill>
        <p:spPr bwMode="auto">
          <a:xfrm>
            <a:off x="660272" y="1898853"/>
            <a:ext cx="288925" cy="269875"/>
          </a:xfrm>
          <a:prstGeom prst="rect">
            <a:avLst/>
          </a:prstGeom>
          <a:noFill/>
          <a:ln w="9525">
            <a:noFill/>
            <a:miter lim="800000"/>
            <a:headEnd/>
            <a:tailEnd/>
          </a:ln>
        </p:spPr>
      </p:pic>
      <p:pic>
        <p:nvPicPr>
          <p:cNvPr id="22534" name="Picture 5" descr="valogo"/>
          <p:cNvPicPr>
            <a:picLocks noChangeAspect="1" noChangeArrowheads="1"/>
          </p:cNvPicPr>
          <p:nvPr/>
        </p:nvPicPr>
        <p:blipFill>
          <a:blip r:embed="rId3"/>
          <a:srcRect/>
          <a:stretch>
            <a:fillRect/>
          </a:stretch>
        </p:blipFill>
        <p:spPr bwMode="auto">
          <a:xfrm>
            <a:off x="673145" y="2720989"/>
            <a:ext cx="288925" cy="269875"/>
          </a:xfrm>
          <a:prstGeom prst="rect">
            <a:avLst/>
          </a:prstGeom>
          <a:noFill/>
          <a:ln w="9525">
            <a:noFill/>
            <a:miter lim="800000"/>
            <a:headEnd/>
            <a:tailEnd/>
          </a:ln>
        </p:spPr>
      </p:pic>
      <p:pic>
        <p:nvPicPr>
          <p:cNvPr id="22535" name="Picture 6" descr="valogo"/>
          <p:cNvPicPr>
            <a:picLocks noChangeAspect="1" noChangeArrowheads="1"/>
          </p:cNvPicPr>
          <p:nvPr/>
        </p:nvPicPr>
        <p:blipFill>
          <a:blip r:embed="rId3"/>
          <a:srcRect/>
          <a:stretch>
            <a:fillRect/>
          </a:stretch>
        </p:blipFill>
        <p:spPr bwMode="auto">
          <a:xfrm>
            <a:off x="660271" y="3492193"/>
            <a:ext cx="288925" cy="269875"/>
          </a:xfrm>
          <a:prstGeom prst="rect">
            <a:avLst/>
          </a:prstGeom>
          <a:noFill/>
          <a:ln w="9525">
            <a:noFill/>
            <a:miter lim="800000"/>
            <a:headEnd/>
            <a:tailEnd/>
          </a:ln>
        </p:spPr>
      </p:pic>
      <p:pic>
        <p:nvPicPr>
          <p:cNvPr id="22536" name="Picture 7" descr="valogo"/>
          <p:cNvPicPr>
            <a:picLocks noChangeAspect="1" noChangeArrowheads="1"/>
          </p:cNvPicPr>
          <p:nvPr/>
        </p:nvPicPr>
        <p:blipFill>
          <a:blip r:embed="rId3"/>
          <a:srcRect/>
          <a:stretch>
            <a:fillRect/>
          </a:stretch>
        </p:blipFill>
        <p:spPr bwMode="auto">
          <a:xfrm>
            <a:off x="673145" y="4315181"/>
            <a:ext cx="288925" cy="269875"/>
          </a:xfrm>
          <a:prstGeom prst="rect">
            <a:avLst/>
          </a:prstGeom>
          <a:noFill/>
          <a:ln w="9525">
            <a:noFill/>
            <a:miter lim="800000"/>
            <a:headEnd/>
            <a:tailEnd/>
          </a:ln>
        </p:spPr>
      </p:pic>
      <p:pic>
        <p:nvPicPr>
          <p:cNvPr id="22537" name="Picture 8" descr="valogo"/>
          <p:cNvPicPr>
            <a:picLocks noChangeAspect="1" noChangeArrowheads="1"/>
          </p:cNvPicPr>
          <p:nvPr/>
        </p:nvPicPr>
        <p:blipFill>
          <a:blip r:embed="rId3"/>
          <a:srcRect/>
          <a:stretch>
            <a:fillRect/>
          </a:stretch>
        </p:blipFill>
        <p:spPr bwMode="auto">
          <a:xfrm>
            <a:off x="673145" y="5143124"/>
            <a:ext cx="288925" cy="269875"/>
          </a:xfrm>
          <a:prstGeom prst="rect">
            <a:avLst/>
          </a:prstGeom>
          <a:noFill/>
          <a:ln w="9525">
            <a:noFill/>
            <a:miter lim="800000"/>
            <a:headEnd/>
            <a:tailEnd/>
          </a:ln>
        </p:spPr>
      </p:pic>
      <p:pic>
        <p:nvPicPr>
          <p:cNvPr id="22538" name="Picture 9" descr="valogo"/>
          <p:cNvPicPr>
            <a:picLocks noChangeAspect="1" noChangeArrowheads="1"/>
          </p:cNvPicPr>
          <p:nvPr/>
        </p:nvPicPr>
        <p:blipFill>
          <a:blip r:embed="rId3"/>
          <a:srcRect/>
          <a:stretch>
            <a:fillRect/>
          </a:stretch>
        </p:blipFill>
        <p:spPr bwMode="auto">
          <a:xfrm>
            <a:off x="673145" y="5921546"/>
            <a:ext cx="288925" cy="269875"/>
          </a:xfrm>
          <a:prstGeom prst="rect">
            <a:avLst/>
          </a:prstGeom>
          <a:noFill/>
          <a:ln w="9525">
            <a:noFill/>
            <a:miter lim="800000"/>
            <a:headEnd/>
            <a:tailEnd/>
          </a:ln>
        </p:spPr>
      </p:pic>
      <p:pic>
        <p:nvPicPr>
          <p:cNvPr id="12" name="Picture 2" descr="C:\Users\Sagitha\Documents\Sagita\My Documents\logo-valbury-pt-VAF-bla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08063" y="1016000"/>
            <a:ext cx="8229600" cy="652463"/>
          </a:xfrm>
        </p:spPr>
        <p:txBody>
          <a:bodyPr>
            <a:noAutofit/>
          </a:bodyPr>
          <a:lstStyle/>
          <a:p>
            <a:pPr eaLnBrk="1" hangingPunct="1"/>
            <a:r>
              <a:rPr lang="en-US" sz="4000" b="1" dirty="0" smtClean="0">
                <a:latin typeface="Leitura News Roman 4" pitchFamily="50" charset="0"/>
              </a:rPr>
              <a:t>Foreign Exchange History</a:t>
            </a:r>
          </a:p>
        </p:txBody>
      </p:sp>
      <p:sp>
        <p:nvSpPr>
          <p:cNvPr id="23555" name="Rectangle 3"/>
          <p:cNvSpPr>
            <a:spLocks noGrp="1" noChangeArrowheads="1"/>
          </p:cNvSpPr>
          <p:nvPr>
            <p:ph type="body" idx="1"/>
          </p:nvPr>
        </p:nvSpPr>
        <p:spPr>
          <a:xfrm>
            <a:off x="830263" y="1862406"/>
            <a:ext cx="7786687" cy="4525963"/>
          </a:xfrm>
        </p:spPr>
        <p:txBody>
          <a:bodyPr>
            <a:normAutofit fontScale="92500"/>
          </a:bodyPr>
          <a:lstStyle/>
          <a:p>
            <a:pPr marL="0" indent="0" algn="just" eaLnBrk="1" hangingPunct="1">
              <a:lnSpc>
                <a:spcPct val="90000"/>
              </a:lnSpc>
              <a:buFontTx/>
              <a:buNone/>
              <a:tabLst>
                <a:tab pos="274638" algn="l"/>
              </a:tabLst>
            </a:pPr>
            <a:r>
              <a:rPr lang="en-US" sz="2400" spc="-150" dirty="0" smtClean="0">
                <a:latin typeface="Leitura News Roman 1" pitchFamily="50" charset="0"/>
              </a:rPr>
              <a:t>Exchange-traded forex </a:t>
            </a:r>
            <a:r>
              <a:rPr lang="en-US" sz="2400" spc="-150" dirty="0" smtClean="0">
                <a:latin typeface="Leitura News Roman 1" pitchFamily="50" charset="0"/>
                <a:hlinkClick r:id="rId3" tooltip="Futures contract"/>
              </a:rPr>
              <a:t>futures contracts</a:t>
            </a:r>
            <a:r>
              <a:rPr lang="en-US" sz="2400" spc="-150" dirty="0" smtClean="0">
                <a:latin typeface="Leitura News Roman 1" pitchFamily="50" charset="0"/>
              </a:rPr>
              <a:t> were introduced in 1972 at the </a:t>
            </a:r>
            <a:r>
              <a:rPr lang="en-US" sz="2400" spc="-150" dirty="0" smtClean="0">
                <a:latin typeface="Leitura News Roman 1" pitchFamily="50" charset="0"/>
                <a:hlinkClick r:id="rId4" tooltip="Chicago Mercantile Exchange"/>
              </a:rPr>
              <a:t>Chicago Mercantile Exchange</a:t>
            </a:r>
            <a:r>
              <a:rPr lang="en-US" sz="2400" spc="-150" dirty="0" smtClean="0">
                <a:latin typeface="Leitura News Roman 1" pitchFamily="50" charset="0"/>
              </a:rPr>
              <a:t> and were the most actively traded futures contracts.</a:t>
            </a:r>
          </a:p>
          <a:p>
            <a:pPr marL="0" indent="0" algn="just" eaLnBrk="1" hangingPunct="1">
              <a:lnSpc>
                <a:spcPct val="90000"/>
              </a:lnSpc>
              <a:buFontTx/>
              <a:buNone/>
              <a:tabLst>
                <a:tab pos="274638" algn="l"/>
              </a:tabLst>
            </a:pPr>
            <a:endParaRPr lang="en-US" sz="2400" spc="-150" dirty="0" smtClean="0">
              <a:latin typeface="Leitura News Roman 1" pitchFamily="50" charset="0"/>
            </a:endParaRPr>
          </a:p>
          <a:p>
            <a:pPr marL="0" indent="0" algn="just" eaLnBrk="1" hangingPunct="1">
              <a:lnSpc>
                <a:spcPct val="90000"/>
              </a:lnSpc>
              <a:buFontTx/>
              <a:buNone/>
              <a:tabLst>
                <a:tab pos="274638" algn="l"/>
              </a:tabLst>
            </a:pPr>
            <a:r>
              <a:rPr lang="en-US" sz="2400" spc="-150" dirty="0" smtClean="0">
                <a:latin typeface="Leitura News Roman 1" pitchFamily="50" charset="0"/>
              </a:rPr>
              <a:t>The </a:t>
            </a:r>
            <a:r>
              <a:rPr lang="en-US" sz="2400" b="1" spc="-150" dirty="0" smtClean="0">
                <a:latin typeface="Leitura News Roman 1" pitchFamily="50" charset="0"/>
              </a:rPr>
              <a:t>foreign exchange</a:t>
            </a:r>
            <a:r>
              <a:rPr lang="en-US" sz="2400" spc="-150" dirty="0" smtClean="0">
                <a:latin typeface="Leitura News Roman 1" pitchFamily="50" charset="0"/>
              </a:rPr>
              <a:t> (</a:t>
            </a:r>
            <a:r>
              <a:rPr lang="en-US" sz="2400" b="1" spc="-150" dirty="0" smtClean="0">
                <a:latin typeface="Leitura News Roman 1" pitchFamily="50" charset="0"/>
              </a:rPr>
              <a:t>currency</a:t>
            </a:r>
            <a:r>
              <a:rPr lang="en-US" sz="2400" spc="-150" dirty="0" smtClean="0">
                <a:latin typeface="Leitura News Roman 1" pitchFamily="50" charset="0"/>
              </a:rPr>
              <a:t> or </a:t>
            </a:r>
            <a:r>
              <a:rPr lang="en-US" sz="2400" b="1" spc="-150" dirty="0" smtClean="0">
                <a:latin typeface="Leitura News Roman 1" pitchFamily="50" charset="0"/>
              </a:rPr>
              <a:t>forex</a:t>
            </a:r>
            <a:r>
              <a:rPr lang="en-US" sz="2400" spc="-150" dirty="0" smtClean="0">
                <a:latin typeface="Leitura News Roman 1" pitchFamily="50" charset="0"/>
              </a:rPr>
              <a:t> or </a:t>
            </a:r>
            <a:r>
              <a:rPr lang="en-US" sz="2400" b="1" spc="-150" dirty="0" smtClean="0">
                <a:latin typeface="Leitura News Roman 1" pitchFamily="50" charset="0"/>
              </a:rPr>
              <a:t>FX</a:t>
            </a:r>
            <a:r>
              <a:rPr lang="en-US" sz="2400" spc="-150" dirty="0" smtClean="0">
                <a:latin typeface="Leitura News Roman 1" pitchFamily="50" charset="0"/>
              </a:rPr>
              <a:t>) </a:t>
            </a:r>
            <a:r>
              <a:rPr lang="en-US" sz="2400" b="1" spc="-150" dirty="0" smtClean="0">
                <a:latin typeface="Leitura News Roman 1" pitchFamily="50" charset="0"/>
              </a:rPr>
              <a:t>market</a:t>
            </a:r>
            <a:r>
              <a:rPr lang="en-US" sz="2400" spc="-150" dirty="0" smtClean="0">
                <a:latin typeface="Leitura News Roman 1" pitchFamily="50" charset="0"/>
              </a:rPr>
              <a:t> exists wherever one </a:t>
            </a:r>
            <a:r>
              <a:rPr lang="en-US" sz="2400" spc="-150" dirty="0" smtClean="0">
                <a:latin typeface="Leitura News Roman 1" pitchFamily="50" charset="0"/>
                <a:hlinkClick r:id="rId5" tooltip="Currency"/>
              </a:rPr>
              <a:t>currency</a:t>
            </a:r>
            <a:r>
              <a:rPr lang="en-US" sz="2400" spc="-150" dirty="0" smtClean="0">
                <a:latin typeface="Leitura News Roman 1" pitchFamily="50" charset="0"/>
              </a:rPr>
              <a:t> is traded against another. It is the largest financial market in the world, and includes trading among large banks, </a:t>
            </a:r>
            <a:r>
              <a:rPr lang="en-US" sz="2400" spc="-150" dirty="0" smtClean="0">
                <a:latin typeface="Leitura News Roman 1" pitchFamily="50" charset="0"/>
                <a:hlinkClick r:id="rId6" tooltip="Central bank"/>
              </a:rPr>
              <a:t>central banks</a:t>
            </a:r>
            <a:r>
              <a:rPr lang="en-US" sz="2400" spc="-150" dirty="0" smtClean="0">
                <a:latin typeface="Leitura News Roman 1" pitchFamily="50" charset="0"/>
              </a:rPr>
              <a:t>, currency </a:t>
            </a:r>
            <a:r>
              <a:rPr lang="en-US" sz="2400" spc="-150" dirty="0" smtClean="0">
                <a:latin typeface="Leitura News Roman 1" pitchFamily="50" charset="0"/>
                <a:hlinkClick r:id="rId7" tooltip="Speculators"/>
              </a:rPr>
              <a:t>speculators</a:t>
            </a:r>
            <a:r>
              <a:rPr lang="en-US" sz="2400" spc="-150" dirty="0" smtClean="0">
                <a:latin typeface="Leitura News Roman 1" pitchFamily="50" charset="0"/>
              </a:rPr>
              <a:t>, </a:t>
            </a:r>
            <a:r>
              <a:rPr lang="en-US" sz="2400" spc="-150" dirty="0" smtClean="0">
                <a:latin typeface="Leitura News Roman 1" pitchFamily="50" charset="0"/>
                <a:hlinkClick r:id="rId8" tooltip="Multinational corporation"/>
              </a:rPr>
              <a:t>multinational corporations</a:t>
            </a:r>
            <a:r>
              <a:rPr lang="en-US" sz="2400" spc="-150" dirty="0" smtClean="0">
                <a:latin typeface="Leitura News Roman 1" pitchFamily="50" charset="0"/>
              </a:rPr>
              <a:t>, </a:t>
            </a:r>
            <a:r>
              <a:rPr lang="en-US" sz="2400" spc="-150" dirty="0" smtClean="0">
                <a:latin typeface="Leitura News Roman 1" pitchFamily="50" charset="0"/>
                <a:hlinkClick r:id="rId9" tooltip="Governments"/>
              </a:rPr>
              <a:t>governments</a:t>
            </a:r>
            <a:r>
              <a:rPr lang="en-US" sz="2400" spc="-150" dirty="0" smtClean="0">
                <a:latin typeface="Leitura News Roman 1" pitchFamily="50" charset="0"/>
              </a:rPr>
              <a:t>, and other </a:t>
            </a:r>
            <a:r>
              <a:rPr lang="en-US" sz="2400" spc="-150" dirty="0" smtClean="0">
                <a:latin typeface="Leitura News Roman 1" pitchFamily="50" charset="0"/>
                <a:hlinkClick r:id="rId10" tooltip="Financial markets"/>
              </a:rPr>
              <a:t>financial markets</a:t>
            </a:r>
            <a:r>
              <a:rPr lang="en-US" sz="2400" spc="-150" dirty="0" smtClean="0">
                <a:latin typeface="Leitura News Roman 1" pitchFamily="50" charset="0"/>
              </a:rPr>
              <a:t> and institutions. The average daily trade in the global forex and related markets currently is over </a:t>
            </a:r>
            <a:r>
              <a:rPr lang="en-US" sz="2400" spc="-150" dirty="0" smtClean="0">
                <a:latin typeface="Leitura News Roman 1" pitchFamily="50" charset="0"/>
                <a:hlinkClick r:id="rId11" tooltip="US$"/>
              </a:rPr>
              <a:t>US$</a:t>
            </a:r>
            <a:r>
              <a:rPr lang="en-US" sz="2400" spc="-150" dirty="0" smtClean="0">
                <a:latin typeface="Leitura News Roman 1" pitchFamily="50" charset="0"/>
              </a:rPr>
              <a:t> 3 trillion. </a:t>
            </a:r>
          </a:p>
          <a:p>
            <a:pPr marL="0" indent="0" algn="just" eaLnBrk="1" hangingPunct="1">
              <a:lnSpc>
                <a:spcPct val="90000"/>
              </a:lnSpc>
              <a:buFontTx/>
              <a:buNone/>
              <a:tabLst>
                <a:tab pos="274638" algn="l"/>
              </a:tabLst>
            </a:pPr>
            <a:endParaRPr lang="en-US" sz="2400" dirty="0" smtClean="0">
              <a:latin typeface="Leitura News Roman 1" pitchFamily="50" charset="0"/>
            </a:endParaRPr>
          </a:p>
        </p:txBody>
      </p:sp>
      <p:pic>
        <p:nvPicPr>
          <p:cNvPr id="23556" name="Picture 4" descr="valogo"/>
          <p:cNvPicPr>
            <a:picLocks noChangeAspect="1" noChangeArrowheads="1"/>
          </p:cNvPicPr>
          <p:nvPr/>
        </p:nvPicPr>
        <p:blipFill>
          <a:blip r:embed="rId12"/>
          <a:srcRect/>
          <a:stretch>
            <a:fillRect/>
          </a:stretch>
        </p:blipFill>
        <p:spPr bwMode="auto">
          <a:xfrm>
            <a:off x="563852" y="1901357"/>
            <a:ext cx="290513" cy="292100"/>
          </a:xfrm>
          <a:prstGeom prst="rect">
            <a:avLst/>
          </a:prstGeom>
          <a:noFill/>
          <a:ln w="9525">
            <a:noFill/>
            <a:miter lim="800000"/>
            <a:headEnd/>
            <a:tailEnd/>
          </a:ln>
        </p:spPr>
      </p:pic>
      <p:pic>
        <p:nvPicPr>
          <p:cNvPr id="23557" name="Picture 5" descr="valogo"/>
          <p:cNvPicPr>
            <a:picLocks noChangeAspect="1" noChangeArrowheads="1"/>
          </p:cNvPicPr>
          <p:nvPr/>
        </p:nvPicPr>
        <p:blipFill>
          <a:blip r:embed="rId12"/>
          <a:srcRect/>
          <a:stretch>
            <a:fillRect/>
          </a:stretch>
        </p:blipFill>
        <p:spPr bwMode="auto">
          <a:xfrm>
            <a:off x="539749" y="3505200"/>
            <a:ext cx="290513" cy="292100"/>
          </a:xfrm>
          <a:prstGeom prst="rect">
            <a:avLst/>
          </a:prstGeom>
          <a:noFill/>
          <a:ln w="9525">
            <a:noFill/>
            <a:miter lim="800000"/>
            <a:headEnd/>
            <a:tailEnd/>
          </a:ln>
        </p:spPr>
      </p:pic>
      <p:pic>
        <p:nvPicPr>
          <p:cNvPr id="8" name="Picture 2" descr="C:\Users\Sagitha\Documents\Sagita\My Documents\logo-valbury-pt-VAF-black.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04813" y="1143000"/>
            <a:ext cx="8229600" cy="509588"/>
          </a:xfrm>
        </p:spPr>
        <p:txBody>
          <a:bodyPr>
            <a:noAutofit/>
          </a:bodyPr>
          <a:lstStyle/>
          <a:p>
            <a:pPr eaLnBrk="1" hangingPunct="1"/>
            <a:r>
              <a:rPr lang="en-US" sz="4000" b="1" dirty="0" smtClean="0">
                <a:latin typeface="Leitura News Roman 4" pitchFamily="50" charset="0"/>
              </a:rPr>
              <a:t>Foreign Exchange History</a:t>
            </a:r>
          </a:p>
        </p:txBody>
      </p:sp>
      <p:sp>
        <p:nvSpPr>
          <p:cNvPr id="24579" name="Rectangle 3"/>
          <p:cNvSpPr>
            <a:spLocks noGrp="1" noChangeArrowheads="1"/>
          </p:cNvSpPr>
          <p:nvPr>
            <p:ph type="body" idx="1"/>
          </p:nvPr>
        </p:nvSpPr>
        <p:spPr>
          <a:xfrm>
            <a:off x="404813" y="1905000"/>
            <a:ext cx="8229600" cy="1752600"/>
          </a:xfrm>
        </p:spPr>
        <p:txBody>
          <a:bodyPr>
            <a:normAutofit/>
          </a:bodyPr>
          <a:lstStyle/>
          <a:p>
            <a:pPr marL="0" indent="0" algn="just" eaLnBrk="1" hangingPunct="1">
              <a:lnSpc>
                <a:spcPct val="80000"/>
              </a:lnSpc>
              <a:buFontTx/>
              <a:buNone/>
            </a:pPr>
            <a:r>
              <a:rPr lang="en-US" sz="2200" spc="-150" dirty="0" smtClean="0">
                <a:latin typeface="Leitura News Roman 1" pitchFamily="50" charset="0"/>
              </a:rPr>
              <a:t>According to the </a:t>
            </a:r>
            <a:r>
              <a:rPr lang="en-US" sz="2200" spc="-150" dirty="0" smtClean="0">
                <a:latin typeface="Leitura News Roman 1" pitchFamily="50" charset="0"/>
                <a:hlinkClick r:id="rId3" tooltip="Bank for International Settlements"/>
              </a:rPr>
              <a:t>BIS</a:t>
            </a:r>
            <a:r>
              <a:rPr lang="en-US" sz="2200" spc="-150" dirty="0" smtClean="0">
                <a:latin typeface="Leitura News Roman 1" pitchFamily="50" charset="0"/>
              </a:rPr>
              <a:t> (</a:t>
            </a:r>
            <a:r>
              <a:rPr lang="en-US" sz="2200" b="1" spc="-150" dirty="0" smtClean="0">
                <a:latin typeface="Leitura News Roman 1" pitchFamily="50" charset="0"/>
              </a:rPr>
              <a:t>Bank for International Settlements)</a:t>
            </a:r>
            <a:r>
              <a:rPr lang="en-US" sz="2200" spc="-150" dirty="0" smtClean="0">
                <a:latin typeface="Leitura News Roman 1" pitchFamily="50" charset="0"/>
              </a:rPr>
              <a:t> average daily turnover in traditional foreign exchange markets is estimated at US $3.21 trillion. Daily averages in April for different years, in billions of US dollars, are presented on the chart below:</a:t>
            </a:r>
            <a:r>
              <a:rPr lang="en-US" sz="2200" dirty="0" smtClean="0">
                <a:latin typeface="Leitura News Roman 1" pitchFamily="50" charset="0"/>
              </a:rPr>
              <a:t> </a:t>
            </a:r>
          </a:p>
          <a:p>
            <a:pPr marL="0" indent="0" algn="just" eaLnBrk="1" hangingPunct="1">
              <a:lnSpc>
                <a:spcPct val="80000"/>
              </a:lnSpc>
              <a:buFontTx/>
              <a:buNone/>
            </a:pPr>
            <a:endParaRPr lang="en-US" sz="2000" dirty="0" smtClean="0">
              <a:latin typeface="Leitura News Roman 1" pitchFamily="50" charset="0"/>
            </a:endParaRPr>
          </a:p>
        </p:txBody>
      </p:sp>
      <p:pic>
        <p:nvPicPr>
          <p:cNvPr id="7" name="Picture 2" descr="C:\Users\Sagitha\Documents\Sagita\My Documents\logo-valbury-pt-VAF-bla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ai.png"/>
          <p:cNvPicPr>
            <a:picLocks noChangeAspect="1"/>
          </p:cNvPicPr>
          <p:nvPr/>
        </p:nvPicPr>
        <p:blipFill>
          <a:blip r:embed="rId5"/>
          <a:stretch>
            <a:fillRect/>
          </a:stretch>
        </p:blipFill>
        <p:spPr>
          <a:xfrm>
            <a:off x="533400" y="3505200"/>
            <a:ext cx="8153400" cy="33528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362200" y="629047"/>
            <a:ext cx="3886200" cy="1143000"/>
          </a:xfrm>
        </p:spPr>
        <p:txBody>
          <a:bodyPr>
            <a:normAutofit/>
          </a:bodyPr>
          <a:lstStyle/>
          <a:p>
            <a:pPr algn="l" eaLnBrk="1" hangingPunct="1"/>
            <a:r>
              <a:rPr lang="en-US" sz="4000" b="1" dirty="0" smtClean="0">
                <a:latin typeface="Leitura News Roman 4" pitchFamily="50" charset="0"/>
              </a:rPr>
              <a:t>Why Trade FX</a:t>
            </a:r>
          </a:p>
        </p:txBody>
      </p:sp>
      <p:sp>
        <p:nvSpPr>
          <p:cNvPr id="25603" name="Rectangle 3"/>
          <p:cNvSpPr>
            <a:spLocks noGrp="1" noChangeArrowheads="1"/>
          </p:cNvSpPr>
          <p:nvPr>
            <p:ph type="body" idx="1"/>
          </p:nvPr>
        </p:nvSpPr>
        <p:spPr>
          <a:xfrm>
            <a:off x="863443" y="1627188"/>
            <a:ext cx="7743825" cy="4433887"/>
          </a:xfrm>
        </p:spPr>
        <p:txBody>
          <a:bodyPr>
            <a:normAutofit lnSpcReduction="10000"/>
          </a:bodyPr>
          <a:lstStyle/>
          <a:p>
            <a:pPr marL="0" indent="0" algn="just" eaLnBrk="1" hangingPunct="1">
              <a:lnSpc>
                <a:spcPct val="80000"/>
              </a:lnSpc>
              <a:buFontTx/>
              <a:buNone/>
            </a:pPr>
            <a:r>
              <a:rPr lang="en-US" sz="2000" dirty="0" smtClean="0">
                <a:latin typeface="Arial" panose="020B0604020202020204" pitchFamily="34" charset="0"/>
                <a:cs typeface="Arial" panose="020B0604020202020204" pitchFamily="34" charset="0"/>
              </a:rPr>
              <a:t>Everyone is involved in the currency market one way or another</a:t>
            </a:r>
          </a:p>
          <a:p>
            <a:pPr marL="0" indent="0" algn="just" eaLnBrk="1" hangingPunct="1">
              <a:lnSpc>
                <a:spcPct val="80000"/>
              </a:lnSpc>
              <a:buFontTx/>
              <a:buNone/>
            </a:pPr>
            <a:endParaRPr lang="en-US" sz="800" dirty="0" smtClean="0">
              <a:latin typeface="Arial" panose="020B0604020202020204" pitchFamily="34" charset="0"/>
              <a:cs typeface="Arial" panose="020B0604020202020204" pitchFamily="34" charset="0"/>
            </a:endParaRPr>
          </a:p>
          <a:p>
            <a:pPr marL="0" indent="0" algn="just" eaLnBrk="1" hangingPunct="1">
              <a:lnSpc>
                <a:spcPct val="80000"/>
              </a:lnSpc>
              <a:buFontTx/>
              <a:buNone/>
            </a:pPr>
            <a:r>
              <a:rPr lang="en-US" sz="2000" dirty="0" smtClean="0">
                <a:latin typeface="Arial" panose="020B0604020202020204" pitchFamily="34" charset="0"/>
                <a:cs typeface="Arial" panose="020B0604020202020204" pitchFamily="34" charset="0"/>
              </a:rPr>
              <a:t>It is the biggest market in the world offering traders many opportunities to trade</a:t>
            </a:r>
          </a:p>
          <a:p>
            <a:pPr marL="0" indent="0" algn="just" eaLnBrk="1" hangingPunct="1">
              <a:lnSpc>
                <a:spcPct val="80000"/>
              </a:lnSpc>
              <a:buFontTx/>
              <a:buNone/>
            </a:pPr>
            <a:endParaRPr lang="en-US" sz="800" dirty="0" smtClean="0">
              <a:latin typeface="Arial" panose="020B0604020202020204" pitchFamily="34" charset="0"/>
              <a:cs typeface="Arial" panose="020B0604020202020204" pitchFamily="34" charset="0"/>
            </a:endParaRPr>
          </a:p>
          <a:p>
            <a:pPr marL="0" indent="0" algn="just" eaLnBrk="1" hangingPunct="1">
              <a:lnSpc>
                <a:spcPct val="80000"/>
              </a:lnSpc>
              <a:buFontTx/>
              <a:buNone/>
            </a:pPr>
            <a:r>
              <a:rPr lang="en-US" sz="2000" dirty="0" smtClean="0">
                <a:latin typeface="Arial" panose="020B0604020202020204" pitchFamily="34" charset="0"/>
                <a:cs typeface="Arial" panose="020B0604020202020204" pitchFamily="34" charset="0"/>
              </a:rPr>
              <a:t>The high leverage offers traders opportunities that has benefited big institutions and banks so far</a:t>
            </a:r>
          </a:p>
          <a:p>
            <a:pPr marL="0" indent="0" algn="just" eaLnBrk="1" hangingPunct="1">
              <a:lnSpc>
                <a:spcPct val="80000"/>
              </a:lnSpc>
              <a:buFontTx/>
              <a:buNone/>
            </a:pPr>
            <a:endParaRPr lang="en-US" sz="800" dirty="0" smtClean="0">
              <a:latin typeface="Arial" panose="020B0604020202020204" pitchFamily="34" charset="0"/>
              <a:cs typeface="Arial" panose="020B0604020202020204" pitchFamily="34" charset="0"/>
            </a:endParaRPr>
          </a:p>
          <a:p>
            <a:pPr marL="0" indent="0" algn="just" eaLnBrk="1" hangingPunct="1">
              <a:lnSpc>
                <a:spcPct val="80000"/>
              </a:lnSpc>
              <a:buFontTx/>
              <a:buNone/>
            </a:pPr>
            <a:r>
              <a:rPr lang="en-US" sz="2000" dirty="0" smtClean="0">
                <a:latin typeface="Arial" panose="020B0604020202020204" pitchFamily="34" charset="0"/>
                <a:cs typeface="Arial" panose="020B0604020202020204" pitchFamily="34" charset="0"/>
              </a:rPr>
              <a:t>Traders are offered a range of major currencies with guaranteed opportunities for trades</a:t>
            </a:r>
          </a:p>
          <a:p>
            <a:pPr marL="0" indent="0" algn="just" eaLnBrk="1" hangingPunct="1">
              <a:lnSpc>
                <a:spcPct val="80000"/>
              </a:lnSpc>
              <a:buFontTx/>
              <a:buNone/>
            </a:pPr>
            <a:endParaRPr lang="en-US" sz="800" dirty="0" smtClean="0">
              <a:latin typeface="Arial" panose="020B0604020202020204" pitchFamily="34" charset="0"/>
              <a:cs typeface="Arial" panose="020B0604020202020204" pitchFamily="34" charset="0"/>
            </a:endParaRPr>
          </a:p>
          <a:p>
            <a:pPr marL="0" indent="0" algn="just" eaLnBrk="1" hangingPunct="1">
              <a:lnSpc>
                <a:spcPct val="80000"/>
              </a:lnSpc>
              <a:buFontTx/>
              <a:buNone/>
            </a:pPr>
            <a:r>
              <a:rPr lang="en-US" sz="2000" dirty="0" smtClean="0">
                <a:latin typeface="Arial" panose="020B0604020202020204" pitchFamily="34" charset="0"/>
                <a:cs typeface="Arial" panose="020B0604020202020204" pitchFamily="34" charset="0"/>
              </a:rPr>
              <a:t>Low spreads and commission means a low barrier of entry making it easier for individual clients to participate in the largest market in the world</a:t>
            </a:r>
          </a:p>
          <a:p>
            <a:pPr marL="0" indent="0" algn="just" eaLnBrk="1" hangingPunct="1">
              <a:lnSpc>
                <a:spcPct val="80000"/>
              </a:lnSpc>
              <a:buFontTx/>
              <a:buNone/>
            </a:pPr>
            <a:endParaRPr lang="en-US" sz="800" dirty="0" smtClean="0">
              <a:latin typeface="Arial" panose="020B0604020202020204" pitchFamily="34" charset="0"/>
              <a:cs typeface="Arial" panose="020B0604020202020204" pitchFamily="34" charset="0"/>
            </a:endParaRPr>
          </a:p>
          <a:p>
            <a:pPr marL="0" indent="0" algn="just" eaLnBrk="1" hangingPunct="1">
              <a:lnSpc>
                <a:spcPct val="80000"/>
              </a:lnSpc>
              <a:buFontTx/>
              <a:buNone/>
            </a:pPr>
            <a:r>
              <a:rPr lang="en-US" sz="2000" dirty="0" smtClean="0">
                <a:latin typeface="Arial" panose="020B0604020202020204" pitchFamily="34" charset="0"/>
                <a:cs typeface="Arial" panose="020B0604020202020204" pitchFamily="34" charset="0"/>
              </a:rPr>
              <a:t>Flexible 24 hours trading hours allowing clients to trade whenever suits them</a:t>
            </a:r>
          </a:p>
          <a:p>
            <a:pPr marL="0" indent="0" algn="just" eaLnBrk="1" hangingPunct="1">
              <a:lnSpc>
                <a:spcPct val="80000"/>
              </a:lnSpc>
              <a:buFontTx/>
              <a:buNone/>
            </a:pPr>
            <a:endParaRPr lang="en-US" sz="800" dirty="0" smtClean="0">
              <a:latin typeface="Arial" panose="020B0604020202020204" pitchFamily="34" charset="0"/>
              <a:cs typeface="Arial" panose="020B0604020202020204" pitchFamily="34" charset="0"/>
            </a:endParaRPr>
          </a:p>
          <a:p>
            <a:pPr marL="0" indent="0" algn="just" eaLnBrk="1" hangingPunct="1">
              <a:lnSpc>
                <a:spcPct val="80000"/>
              </a:lnSpc>
              <a:buFontTx/>
              <a:buNone/>
            </a:pPr>
            <a:r>
              <a:rPr lang="en-US" sz="2000" dirty="0" smtClean="0">
                <a:latin typeface="Arial" panose="020B0604020202020204" pitchFamily="34" charset="0"/>
                <a:cs typeface="Arial" panose="020B0604020202020204" pitchFamily="34" charset="0"/>
              </a:rPr>
              <a:t>High liquidity and no queuing means client is able to trade more often</a:t>
            </a:r>
          </a:p>
        </p:txBody>
      </p:sp>
      <p:pic>
        <p:nvPicPr>
          <p:cNvPr id="25604" name="Picture 4" descr="valogo"/>
          <p:cNvPicPr>
            <a:picLocks noChangeAspect="1" noChangeArrowheads="1"/>
          </p:cNvPicPr>
          <p:nvPr/>
        </p:nvPicPr>
        <p:blipFill>
          <a:blip r:embed="rId3"/>
          <a:srcRect/>
          <a:stretch>
            <a:fillRect/>
          </a:stretch>
        </p:blipFill>
        <p:spPr bwMode="auto">
          <a:xfrm>
            <a:off x="571500" y="1627188"/>
            <a:ext cx="288925" cy="269875"/>
          </a:xfrm>
          <a:prstGeom prst="rect">
            <a:avLst/>
          </a:prstGeom>
          <a:noFill/>
          <a:ln w="9525">
            <a:noFill/>
            <a:miter lim="800000"/>
            <a:headEnd/>
            <a:tailEnd/>
          </a:ln>
        </p:spPr>
      </p:pic>
      <p:pic>
        <p:nvPicPr>
          <p:cNvPr id="25605" name="Picture 5" descr="valogo"/>
          <p:cNvPicPr>
            <a:picLocks noChangeAspect="1" noChangeArrowheads="1"/>
          </p:cNvPicPr>
          <p:nvPr/>
        </p:nvPicPr>
        <p:blipFill>
          <a:blip r:embed="rId3"/>
          <a:srcRect/>
          <a:stretch>
            <a:fillRect/>
          </a:stretch>
        </p:blipFill>
        <p:spPr bwMode="auto">
          <a:xfrm>
            <a:off x="571500" y="2044087"/>
            <a:ext cx="288925" cy="269875"/>
          </a:xfrm>
          <a:prstGeom prst="rect">
            <a:avLst/>
          </a:prstGeom>
          <a:noFill/>
          <a:ln w="9525">
            <a:noFill/>
            <a:miter lim="800000"/>
            <a:headEnd/>
            <a:tailEnd/>
          </a:ln>
        </p:spPr>
      </p:pic>
      <p:pic>
        <p:nvPicPr>
          <p:cNvPr id="25606" name="Picture 6" descr="valogo"/>
          <p:cNvPicPr>
            <a:picLocks noChangeAspect="1" noChangeArrowheads="1"/>
          </p:cNvPicPr>
          <p:nvPr/>
        </p:nvPicPr>
        <p:blipFill>
          <a:blip r:embed="rId3"/>
          <a:srcRect/>
          <a:stretch>
            <a:fillRect/>
          </a:stretch>
        </p:blipFill>
        <p:spPr bwMode="auto">
          <a:xfrm>
            <a:off x="571500" y="2624173"/>
            <a:ext cx="288925" cy="269875"/>
          </a:xfrm>
          <a:prstGeom prst="rect">
            <a:avLst/>
          </a:prstGeom>
          <a:noFill/>
          <a:ln w="9525">
            <a:noFill/>
            <a:miter lim="800000"/>
            <a:headEnd/>
            <a:tailEnd/>
          </a:ln>
        </p:spPr>
      </p:pic>
      <p:pic>
        <p:nvPicPr>
          <p:cNvPr id="25607" name="Picture 7" descr="valogo"/>
          <p:cNvPicPr>
            <a:picLocks noChangeAspect="1" noChangeArrowheads="1"/>
          </p:cNvPicPr>
          <p:nvPr/>
        </p:nvPicPr>
        <p:blipFill>
          <a:blip r:embed="rId3"/>
          <a:srcRect/>
          <a:stretch>
            <a:fillRect/>
          </a:stretch>
        </p:blipFill>
        <p:spPr bwMode="auto">
          <a:xfrm>
            <a:off x="571500" y="3214688"/>
            <a:ext cx="288925" cy="269875"/>
          </a:xfrm>
          <a:prstGeom prst="rect">
            <a:avLst/>
          </a:prstGeom>
          <a:noFill/>
          <a:ln w="9525">
            <a:noFill/>
            <a:miter lim="800000"/>
            <a:headEnd/>
            <a:tailEnd/>
          </a:ln>
        </p:spPr>
      </p:pic>
      <p:pic>
        <p:nvPicPr>
          <p:cNvPr id="25608" name="Picture 8" descr="valogo"/>
          <p:cNvPicPr>
            <a:picLocks noChangeAspect="1" noChangeArrowheads="1"/>
          </p:cNvPicPr>
          <p:nvPr/>
        </p:nvPicPr>
        <p:blipFill>
          <a:blip r:embed="rId3"/>
          <a:srcRect/>
          <a:stretch>
            <a:fillRect/>
          </a:stretch>
        </p:blipFill>
        <p:spPr bwMode="auto">
          <a:xfrm>
            <a:off x="571500" y="3845603"/>
            <a:ext cx="288925" cy="269875"/>
          </a:xfrm>
          <a:prstGeom prst="rect">
            <a:avLst/>
          </a:prstGeom>
          <a:noFill/>
          <a:ln w="9525">
            <a:noFill/>
            <a:miter lim="800000"/>
            <a:headEnd/>
            <a:tailEnd/>
          </a:ln>
        </p:spPr>
      </p:pic>
      <p:pic>
        <p:nvPicPr>
          <p:cNvPr id="25609" name="Picture 9" descr="valogo"/>
          <p:cNvPicPr>
            <a:picLocks noChangeAspect="1" noChangeArrowheads="1"/>
          </p:cNvPicPr>
          <p:nvPr/>
        </p:nvPicPr>
        <p:blipFill>
          <a:blip r:embed="rId3"/>
          <a:srcRect/>
          <a:stretch>
            <a:fillRect/>
          </a:stretch>
        </p:blipFill>
        <p:spPr bwMode="auto">
          <a:xfrm>
            <a:off x="571500" y="4643438"/>
            <a:ext cx="288925" cy="269875"/>
          </a:xfrm>
          <a:prstGeom prst="rect">
            <a:avLst/>
          </a:prstGeom>
          <a:noFill/>
          <a:ln w="9525">
            <a:noFill/>
            <a:miter lim="800000"/>
            <a:headEnd/>
            <a:tailEnd/>
          </a:ln>
        </p:spPr>
      </p:pic>
      <p:pic>
        <p:nvPicPr>
          <p:cNvPr id="25610" name="Picture 10" descr="valogo"/>
          <p:cNvPicPr>
            <a:picLocks noChangeAspect="1" noChangeArrowheads="1"/>
          </p:cNvPicPr>
          <p:nvPr/>
        </p:nvPicPr>
        <p:blipFill>
          <a:blip r:embed="rId3"/>
          <a:srcRect/>
          <a:stretch>
            <a:fillRect/>
          </a:stretch>
        </p:blipFill>
        <p:spPr bwMode="auto">
          <a:xfrm>
            <a:off x="571500" y="5230837"/>
            <a:ext cx="288925" cy="269875"/>
          </a:xfrm>
          <a:prstGeom prst="rect">
            <a:avLst/>
          </a:prstGeom>
          <a:noFill/>
          <a:ln w="9525">
            <a:noFill/>
            <a:miter lim="800000"/>
            <a:headEnd/>
            <a:tailEnd/>
          </a:ln>
        </p:spPr>
      </p:pic>
      <p:pic>
        <p:nvPicPr>
          <p:cNvPr id="25612" name="Picture 8" descr="http://www.valbury.com/Images/header_780_9.jpg"/>
          <p:cNvPicPr>
            <a:picLocks noChangeAspect="1" noChangeArrowheads="1"/>
          </p:cNvPicPr>
          <p:nvPr/>
        </p:nvPicPr>
        <p:blipFill>
          <a:blip r:embed="rId4">
            <a:grayscl/>
          </a:blip>
          <a:srcRect/>
          <a:stretch>
            <a:fillRect/>
          </a:stretch>
        </p:blipFill>
        <p:spPr bwMode="auto">
          <a:xfrm>
            <a:off x="571500" y="5857875"/>
            <a:ext cx="7886699" cy="857250"/>
          </a:xfrm>
          <a:prstGeom prst="rect">
            <a:avLst/>
          </a:prstGeom>
          <a:noFill/>
          <a:ln w="9525">
            <a:noFill/>
            <a:miter lim="800000"/>
            <a:headEnd/>
            <a:tailEnd/>
          </a:ln>
        </p:spPr>
      </p:pic>
      <p:pic>
        <p:nvPicPr>
          <p:cNvPr id="14" name="Picture 2" descr="C:\Users\Sagitha\Documents\Sagita\My Documents\logo-valbury-pt-VAF-bla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idx="4294967295"/>
          </p:nvPr>
        </p:nvSpPr>
        <p:spPr>
          <a:xfrm>
            <a:off x="685800" y="874713"/>
            <a:ext cx="7772400" cy="965200"/>
          </a:xfrm>
        </p:spPr>
        <p:txBody>
          <a:bodyPr>
            <a:normAutofit/>
          </a:bodyPr>
          <a:lstStyle/>
          <a:p>
            <a:pPr eaLnBrk="1" hangingPunct="1"/>
            <a:r>
              <a:rPr lang="en-US" sz="4000" b="1" dirty="0" smtClean="0">
                <a:latin typeface="Leitura News Roman 4" pitchFamily="50" charset="0"/>
              </a:rPr>
              <a:t>Who Are We?</a:t>
            </a:r>
          </a:p>
        </p:txBody>
      </p:sp>
      <p:sp>
        <p:nvSpPr>
          <p:cNvPr id="48131" name="Rectangle 3"/>
          <p:cNvSpPr>
            <a:spLocks noGrp="1" noChangeArrowheads="1"/>
          </p:cNvSpPr>
          <p:nvPr>
            <p:ph type="subTitle" idx="4294967295"/>
          </p:nvPr>
        </p:nvSpPr>
        <p:spPr>
          <a:xfrm>
            <a:off x="457200" y="1905000"/>
            <a:ext cx="8278813" cy="4319587"/>
          </a:xfrm>
        </p:spPr>
        <p:txBody>
          <a:bodyPr>
            <a:normAutofit lnSpcReduction="10000"/>
          </a:bodyPr>
          <a:lstStyle/>
          <a:p>
            <a:pPr marL="0" indent="0" algn="ctr" eaLnBrk="1" hangingPunct="1">
              <a:lnSpc>
                <a:spcPct val="80000"/>
              </a:lnSpc>
              <a:buFontTx/>
              <a:buNone/>
            </a:pPr>
            <a:r>
              <a:rPr lang="en-US" sz="1900" b="1" dirty="0" smtClean="0">
                <a:latin typeface="Arial Narrow" panose="020B0606020202030204" pitchFamily="34" charset="0"/>
              </a:rPr>
              <a:t>Pioneer member of Jakarta Futures Exchange (BBJ)</a:t>
            </a:r>
          </a:p>
          <a:p>
            <a:pPr marL="0" indent="0" algn="ctr" eaLnBrk="1" hangingPunct="1">
              <a:lnSpc>
                <a:spcPct val="80000"/>
              </a:lnSpc>
              <a:buFontTx/>
              <a:buNone/>
            </a:pPr>
            <a:r>
              <a:rPr lang="en-US" sz="1900" b="1" dirty="0" smtClean="0">
                <a:latin typeface="Arial Narrow" panose="020B0606020202030204" pitchFamily="34" charset="0"/>
              </a:rPr>
              <a:t>No : SPAB-046/BBJ/06/02</a:t>
            </a:r>
          </a:p>
          <a:p>
            <a:pPr marL="0" indent="0" algn="ctr" eaLnBrk="1" hangingPunct="1">
              <a:lnSpc>
                <a:spcPct val="80000"/>
              </a:lnSpc>
              <a:buFontTx/>
              <a:buNone/>
            </a:pPr>
            <a:endParaRPr lang="en-US" sz="1900" b="1" dirty="0" smtClean="0">
              <a:latin typeface="Arial Narrow" panose="020B0606020202030204" pitchFamily="34" charset="0"/>
            </a:endParaRPr>
          </a:p>
          <a:p>
            <a:pPr marL="0" indent="0" algn="ctr" eaLnBrk="1" hangingPunct="1">
              <a:lnSpc>
                <a:spcPct val="80000"/>
              </a:lnSpc>
              <a:buFontTx/>
              <a:buNone/>
            </a:pPr>
            <a:r>
              <a:rPr lang="en-US" sz="1900" b="1" dirty="0" err="1" smtClean="0">
                <a:latin typeface="Arial Narrow" panose="020B0606020202030204" pitchFamily="34" charset="0"/>
              </a:rPr>
              <a:t>Izin</a:t>
            </a:r>
            <a:r>
              <a:rPr lang="en-US" sz="1900" b="1" dirty="0" smtClean="0">
                <a:latin typeface="Arial Narrow" panose="020B0606020202030204" pitchFamily="34" charset="0"/>
              </a:rPr>
              <a:t> Usaha </a:t>
            </a:r>
            <a:r>
              <a:rPr lang="en-US" sz="1900" b="1" dirty="0" err="1" smtClean="0">
                <a:latin typeface="Arial Narrow" panose="020B0606020202030204" pitchFamily="34" charset="0"/>
              </a:rPr>
              <a:t>Pialang</a:t>
            </a:r>
            <a:r>
              <a:rPr lang="en-US" sz="1900" b="1" dirty="0" smtClean="0">
                <a:latin typeface="Arial Narrow" panose="020B0606020202030204" pitchFamily="34" charset="0"/>
              </a:rPr>
              <a:t> </a:t>
            </a:r>
            <a:r>
              <a:rPr lang="en-US" sz="1900" b="1" dirty="0" err="1" smtClean="0">
                <a:latin typeface="Arial Narrow" panose="020B0606020202030204" pitchFamily="34" charset="0"/>
              </a:rPr>
              <a:t>Berjangka</a:t>
            </a:r>
            <a:r>
              <a:rPr lang="en-US" sz="1900" b="1" dirty="0" smtClean="0">
                <a:latin typeface="Arial Narrow" panose="020B0606020202030204" pitchFamily="34" charset="0"/>
              </a:rPr>
              <a:t> </a:t>
            </a:r>
          </a:p>
          <a:p>
            <a:pPr marL="0" indent="0" algn="ctr" eaLnBrk="1" hangingPunct="1">
              <a:lnSpc>
                <a:spcPct val="80000"/>
              </a:lnSpc>
              <a:buFontTx/>
              <a:buNone/>
            </a:pPr>
            <a:r>
              <a:rPr lang="en-US" sz="1900" b="1" dirty="0" err="1" smtClean="0">
                <a:latin typeface="Arial Narrow" panose="020B0606020202030204" pitchFamily="34" charset="0"/>
              </a:rPr>
              <a:t>Nomor</a:t>
            </a:r>
            <a:r>
              <a:rPr lang="en-US" sz="1900" b="1" dirty="0" smtClean="0">
                <a:latin typeface="Arial Narrow" panose="020B0606020202030204" pitchFamily="34" charset="0"/>
              </a:rPr>
              <a:t>: 184/BAPPEBTI/SI/II/2003</a:t>
            </a:r>
          </a:p>
          <a:p>
            <a:pPr marL="0" indent="0" algn="ctr" eaLnBrk="1" hangingPunct="1">
              <a:lnSpc>
                <a:spcPct val="80000"/>
              </a:lnSpc>
              <a:buFontTx/>
              <a:buNone/>
            </a:pPr>
            <a:endParaRPr lang="en-US" sz="1900" b="1" dirty="0" smtClean="0">
              <a:latin typeface="Arial Narrow" panose="020B0606020202030204" pitchFamily="34" charset="0"/>
            </a:endParaRPr>
          </a:p>
          <a:p>
            <a:pPr marL="0" indent="0" algn="ctr" eaLnBrk="1" hangingPunct="1">
              <a:lnSpc>
                <a:spcPct val="80000"/>
              </a:lnSpc>
              <a:buFontTx/>
              <a:buNone/>
            </a:pPr>
            <a:r>
              <a:rPr lang="en-US" sz="1900" b="1" dirty="0" smtClean="0">
                <a:latin typeface="Arial Narrow" panose="020B0606020202030204" pitchFamily="34" charset="0"/>
              </a:rPr>
              <a:t>Clearing member of The Indonesian Derivatives Clearing House (KBI)</a:t>
            </a:r>
          </a:p>
          <a:p>
            <a:pPr marL="0" indent="0" algn="ctr" eaLnBrk="1" hangingPunct="1">
              <a:lnSpc>
                <a:spcPct val="80000"/>
              </a:lnSpc>
              <a:buFontTx/>
              <a:buNone/>
            </a:pPr>
            <a:r>
              <a:rPr lang="en-US" sz="1900" b="1" dirty="0" err="1" smtClean="0">
                <a:latin typeface="Arial Narrow" panose="020B0606020202030204" pitchFamily="34" charset="0"/>
              </a:rPr>
              <a:t>Nomor</a:t>
            </a:r>
            <a:r>
              <a:rPr lang="en-US" sz="1900" b="1" dirty="0" smtClean="0">
                <a:latin typeface="Arial Narrow" panose="020B0606020202030204" pitchFamily="34" charset="0"/>
              </a:rPr>
              <a:t>: 13/AK-KBI/III/2003</a:t>
            </a:r>
          </a:p>
          <a:p>
            <a:pPr marL="0" indent="0" algn="ctr" eaLnBrk="1" hangingPunct="1">
              <a:lnSpc>
                <a:spcPct val="80000"/>
              </a:lnSpc>
              <a:buFontTx/>
              <a:buNone/>
            </a:pPr>
            <a:endParaRPr lang="en-US" sz="1900" b="1" dirty="0" smtClean="0">
              <a:latin typeface="Arial Narrow" panose="020B0606020202030204" pitchFamily="34" charset="0"/>
            </a:endParaRPr>
          </a:p>
          <a:p>
            <a:pPr marL="0" indent="0" algn="ctr" eaLnBrk="1" hangingPunct="1">
              <a:lnSpc>
                <a:spcPct val="80000"/>
              </a:lnSpc>
              <a:buFontTx/>
              <a:buNone/>
            </a:pPr>
            <a:r>
              <a:rPr lang="en-US" sz="1900" b="1" dirty="0" smtClean="0">
                <a:latin typeface="Arial Narrow" panose="020B0606020202030204" pitchFamily="34" charset="0"/>
              </a:rPr>
              <a:t>Member of Alternative Trading System (SPA)</a:t>
            </a:r>
          </a:p>
          <a:p>
            <a:pPr marL="0" indent="0" algn="ctr" eaLnBrk="1" hangingPunct="1">
              <a:lnSpc>
                <a:spcPct val="80000"/>
              </a:lnSpc>
              <a:buFontTx/>
              <a:buNone/>
            </a:pPr>
            <a:r>
              <a:rPr lang="en-US" sz="1900" b="1" dirty="0" err="1" smtClean="0">
                <a:latin typeface="Arial Narrow" panose="020B0606020202030204" pitchFamily="34" charset="0"/>
              </a:rPr>
              <a:t>Nomor</a:t>
            </a:r>
            <a:r>
              <a:rPr lang="en-US" sz="1900" b="1" dirty="0" smtClean="0">
                <a:latin typeface="Arial Narrow" panose="020B0606020202030204" pitchFamily="34" charset="0"/>
              </a:rPr>
              <a:t> : 1147/BAPPEBTI/SP/3/2007</a:t>
            </a:r>
          </a:p>
          <a:p>
            <a:pPr marL="0" indent="0" algn="ctr" eaLnBrk="1" hangingPunct="1">
              <a:lnSpc>
                <a:spcPct val="80000"/>
              </a:lnSpc>
              <a:buFontTx/>
              <a:buNone/>
            </a:pPr>
            <a:endParaRPr lang="en-US" sz="1900" b="1" dirty="0" smtClean="0">
              <a:latin typeface="Arial Narrow" panose="020B0606020202030204" pitchFamily="34" charset="0"/>
            </a:endParaRPr>
          </a:p>
          <a:p>
            <a:pPr marL="0" indent="0" algn="ctr" eaLnBrk="1" hangingPunct="1">
              <a:lnSpc>
                <a:spcPct val="80000"/>
              </a:lnSpc>
              <a:buFontTx/>
              <a:buNone/>
            </a:pPr>
            <a:r>
              <a:rPr lang="en-US" sz="1900" b="1" dirty="0" smtClean="0">
                <a:latin typeface="Arial Narrow" panose="020B0606020202030204" pitchFamily="34" charset="0"/>
              </a:rPr>
              <a:t>Providing investment services for individual/corporate, domestic/international</a:t>
            </a:r>
          </a:p>
          <a:p>
            <a:pPr marL="0" indent="0" algn="ctr" eaLnBrk="1" hangingPunct="1">
              <a:lnSpc>
                <a:spcPct val="80000"/>
              </a:lnSpc>
              <a:buFontTx/>
              <a:buNone/>
            </a:pPr>
            <a:endParaRPr lang="en-US" sz="1900" b="1" dirty="0" smtClean="0">
              <a:latin typeface="Arial Narrow" panose="020B0606020202030204" pitchFamily="34" charset="0"/>
            </a:endParaRPr>
          </a:p>
          <a:p>
            <a:pPr marL="0" indent="0" algn="ctr" eaLnBrk="1" hangingPunct="1">
              <a:lnSpc>
                <a:spcPct val="80000"/>
              </a:lnSpc>
              <a:buFontTx/>
              <a:buNone/>
            </a:pPr>
            <a:r>
              <a:rPr lang="en-US" sz="1900" b="1" dirty="0" smtClean="0">
                <a:latin typeface="Arial Narrow" panose="020B0606020202030204" pitchFamily="34" charset="0"/>
              </a:rPr>
              <a:t>Leading Investment Company</a:t>
            </a:r>
          </a:p>
        </p:txBody>
      </p:sp>
      <p:pic>
        <p:nvPicPr>
          <p:cNvPr id="6" name="Picture 2" descr="C:\Users\Sagitha\Documents\Sagita\My Documents\logo-valbury-pt-VAF-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0602" y="954049"/>
            <a:ext cx="8229600" cy="652463"/>
          </a:xfrm>
        </p:spPr>
        <p:txBody>
          <a:bodyPr>
            <a:noAutofit/>
          </a:bodyPr>
          <a:lstStyle/>
          <a:p>
            <a:pPr eaLnBrk="1" hangingPunct="1"/>
            <a:r>
              <a:rPr lang="en-US" sz="4000" b="1" dirty="0" smtClean="0">
                <a:latin typeface="Leitura News Roman 4" pitchFamily="50" charset="0"/>
              </a:rPr>
              <a:t>Currency Pairs</a:t>
            </a:r>
          </a:p>
        </p:txBody>
      </p:sp>
      <p:sp>
        <p:nvSpPr>
          <p:cNvPr id="26627" name="Rectangle 3"/>
          <p:cNvSpPr>
            <a:spLocks noGrp="1" noChangeArrowheads="1"/>
          </p:cNvSpPr>
          <p:nvPr>
            <p:ph type="body" idx="1"/>
          </p:nvPr>
        </p:nvSpPr>
        <p:spPr>
          <a:xfrm>
            <a:off x="1209014" y="1685925"/>
            <a:ext cx="7499350" cy="4297363"/>
          </a:xfrm>
        </p:spPr>
        <p:txBody>
          <a:bodyPr>
            <a:normAutofit/>
          </a:bodyPr>
          <a:lstStyle/>
          <a:p>
            <a:pPr eaLnBrk="1" hangingPunct="1">
              <a:buFontTx/>
              <a:buNone/>
            </a:pPr>
            <a:r>
              <a:rPr lang="en-US" sz="2800" dirty="0" smtClean="0">
                <a:latin typeface="Arial" panose="020B0604020202020204" pitchFamily="34" charset="0"/>
                <a:cs typeface="Arial" panose="020B0604020202020204" pitchFamily="34" charset="0"/>
              </a:rPr>
              <a:t>Euro / US Dollar</a:t>
            </a:r>
          </a:p>
          <a:p>
            <a:pPr eaLnBrk="1" hangingPunct="1">
              <a:buFontTx/>
              <a:buNone/>
            </a:pPr>
            <a:r>
              <a:rPr lang="en-US" sz="2800" dirty="0" smtClean="0">
                <a:latin typeface="Arial" panose="020B0604020202020204" pitchFamily="34" charset="0"/>
                <a:cs typeface="Arial" panose="020B0604020202020204" pitchFamily="34" charset="0"/>
              </a:rPr>
              <a:t>US Dollar / Japanese Yen</a:t>
            </a:r>
          </a:p>
          <a:p>
            <a:pPr eaLnBrk="1" hangingPunct="1">
              <a:buFontTx/>
              <a:buNone/>
            </a:pPr>
            <a:r>
              <a:rPr lang="en-US" sz="2800" dirty="0" smtClean="0">
                <a:latin typeface="Arial" panose="020B0604020202020204" pitchFamily="34" charset="0"/>
                <a:cs typeface="Arial" panose="020B0604020202020204" pitchFamily="34" charset="0"/>
              </a:rPr>
              <a:t>Great British Pound Sterling / US Dollar</a:t>
            </a:r>
          </a:p>
          <a:p>
            <a:pPr eaLnBrk="1" hangingPunct="1">
              <a:buFontTx/>
              <a:buNone/>
            </a:pPr>
            <a:r>
              <a:rPr lang="en-US" sz="2800" dirty="0" smtClean="0">
                <a:latin typeface="Arial" panose="020B0604020202020204" pitchFamily="34" charset="0"/>
                <a:cs typeface="Arial" panose="020B0604020202020204" pitchFamily="34" charset="0"/>
              </a:rPr>
              <a:t>US Dollar / Swiss Franc</a:t>
            </a:r>
          </a:p>
          <a:p>
            <a:pPr eaLnBrk="1" hangingPunct="1">
              <a:buFontTx/>
              <a:buNone/>
            </a:pPr>
            <a:r>
              <a:rPr lang="en-US" sz="2800" dirty="0" smtClean="0">
                <a:latin typeface="Arial" panose="020B0604020202020204" pitchFamily="34" charset="0"/>
                <a:cs typeface="Arial" panose="020B0604020202020204" pitchFamily="34" charset="0"/>
              </a:rPr>
              <a:t>Australian Dollar / US Dollar</a:t>
            </a:r>
          </a:p>
          <a:p>
            <a:pPr eaLnBrk="1" hangingPunct="1">
              <a:buFontTx/>
              <a:buNone/>
            </a:pPr>
            <a:r>
              <a:rPr lang="en-US" sz="2800" dirty="0" smtClean="0">
                <a:latin typeface="Arial" panose="020B0604020202020204" pitchFamily="34" charset="0"/>
                <a:cs typeface="Arial" panose="020B0604020202020204" pitchFamily="34" charset="0"/>
              </a:rPr>
              <a:t>Euro / Japanese Yen</a:t>
            </a:r>
          </a:p>
          <a:p>
            <a:pPr eaLnBrk="1" hangingPunct="1">
              <a:buFontTx/>
              <a:buNone/>
            </a:pPr>
            <a:r>
              <a:rPr lang="en-US" sz="2800" dirty="0" smtClean="0">
                <a:latin typeface="Arial" panose="020B0604020202020204" pitchFamily="34" charset="0"/>
                <a:cs typeface="Arial" panose="020B0604020202020204" pitchFamily="34" charset="0"/>
              </a:rPr>
              <a:t>And more,,</a:t>
            </a:r>
          </a:p>
        </p:txBody>
      </p:sp>
      <p:pic>
        <p:nvPicPr>
          <p:cNvPr id="15" name="Picture 2" descr="C:\Users\Sagitha\Documents\Sagita\My Documents\logo-valbury-pt-VAF-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valogo"/>
          <p:cNvPicPr>
            <a:picLocks noChangeAspect="1" noChangeArrowheads="1"/>
          </p:cNvPicPr>
          <p:nvPr/>
        </p:nvPicPr>
        <p:blipFill>
          <a:blip r:embed="rId4"/>
          <a:srcRect/>
          <a:stretch>
            <a:fillRect/>
          </a:stretch>
        </p:blipFill>
        <p:spPr bwMode="auto">
          <a:xfrm>
            <a:off x="899060" y="1807674"/>
            <a:ext cx="272576" cy="273721"/>
          </a:xfrm>
          <a:prstGeom prst="rect">
            <a:avLst/>
          </a:prstGeom>
          <a:noFill/>
          <a:ln w="9525">
            <a:noFill/>
            <a:miter lim="800000"/>
            <a:headEnd/>
            <a:tailEnd/>
          </a:ln>
        </p:spPr>
      </p:pic>
      <p:pic>
        <p:nvPicPr>
          <p:cNvPr id="17" name="Picture 9" descr="valogo"/>
          <p:cNvPicPr>
            <a:picLocks noChangeAspect="1" noChangeArrowheads="1"/>
          </p:cNvPicPr>
          <p:nvPr/>
        </p:nvPicPr>
        <p:blipFill>
          <a:blip r:embed="rId4"/>
          <a:srcRect/>
          <a:stretch>
            <a:fillRect/>
          </a:stretch>
        </p:blipFill>
        <p:spPr bwMode="auto">
          <a:xfrm>
            <a:off x="890337" y="2342726"/>
            <a:ext cx="272576" cy="273721"/>
          </a:xfrm>
          <a:prstGeom prst="rect">
            <a:avLst/>
          </a:prstGeom>
          <a:noFill/>
          <a:ln w="9525">
            <a:noFill/>
            <a:miter lim="800000"/>
            <a:headEnd/>
            <a:tailEnd/>
          </a:ln>
        </p:spPr>
      </p:pic>
      <p:pic>
        <p:nvPicPr>
          <p:cNvPr id="18" name="Picture 9" descr="valogo"/>
          <p:cNvPicPr>
            <a:picLocks noChangeAspect="1" noChangeArrowheads="1"/>
          </p:cNvPicPr>
          <p:nvPr/>
        </p:nvPicPr>
        <p:blipFill>
          <a:blip r:embed="rId4"/>
          <a:srcRect/>
          <a:stretch>
            <a:fillRect/>
          </a:stretch>
        </p:blipFill>
        <p:spPr bwMode="auto">
          <a:xfrm>
            <a:off x="890337" y="2834939"/>
            <a:ext cx="272576" cy="273721"/>
          </a:xfrm>
          <a:prstGeom prst="rect">
            <a:avLst/>
          </a:prstGeom>
          <a:noFill/>
          <a:ln w="9525">
            <a:noFill/>
            <a:miter lim="800000"/>
            <a:headEnd/>
            <a:tailEnd/>
          </a:ln>
        </p:spPr>
      </p:pic>
      <p:pic>
        <p:nvPicPr>
          <p:cNvPr id="19" name="Picture 9" descr="valogo"/>
          <p:cNvPicPr>
            <a:picLocks noChangeAspect="1" noChangeArrowheads="1"/>
          </p:cNvPicPr>
          <p:nvPr/>
        </p:nvPicPr>
        <p:blipFill>
          <a:blip r:embed="rId4"/>
          <a:srcRect/>
          <a:stretch>
            <a:fillRect/>
          </a:stretch>
        </p:blipFill>
        <p:spPr bwMode="auto">
          <a:xfrm>
            <a:off x="899060" y="3368339"/>
            <a:ext cx="272576" cy="273721"/>
          </a:xfrm>
          <a:prstGeom prst="rect">
            <a:avLst/>
          </a:prstGeom>
          <a:noFill/>
          <a:ln w="9525">
            <a:noFill/>
            <a:miter lim="800000"/>
            <a:headEnd/>
            <a:tailEnd/>
          </a:ln>
        </p:spPr>
      </p:pic>
      <p:pic>
        <p:nvPicPr>
          <p:cNvPr id="20" name="Picture 9" descr="valogo"/>
          <p:cNvPicPr>
            <a:picLocks noChangeAspect="1" noChangeArrowheads="1"/>
          </p:cNvPicPr>
          <p:nvPr/>
        </p:nvPicPr>
        <p:blipFill>
          <a:blip r:embed="rId4"/>
          <a:srcRect/>
          <a:stretch>
            <a:fillRect/>
          </a:stretch>
        </p:blipFill>
        <p:spPr bwMode="auto">
          <a:xfrm>
            <a:off x="896568" y="3833850"/>
            <a:ext cx="272576" cy="273721"/>
          </a:xfrm>
          <a:prstGeom prst="rect">
            <a:avLst/>
          </a:prstGeom>
          <a:noFill/>
          <a:ln w="9525">
            <a:noFill/>
            <a:miter lim="800000"/>
            <a:headEnd/>
            <a:tailEnd/>
          </a:ln>
        </p:spPr>
      </p:pic>
      <p:pic>
        <p:nvPicPr>
          <p:cNvPr id="21" name="Picture 9" descr="valogo"/>
          <p:cNvPicPr>
            <a:picLocks noChangeAspect="1" noChangeArrowheads="1"/>
          </p:cNvPicPr>
          <p:nvPr/>
        </p:nvPicPr>
        <p:blipFill>
          <a:blip r:embed="rId4"/>
          <a:srcRect/>
          <a:stretch>
            <a:fillRect/>
          </a:stretch>
        </p:blipFill>
        <p:spPr bwMode="auto">
          <a:xfrm>
            <a:off x="900151" y="4367992"/>
            <a:ext cx="272576" cy="273721"/>
          </a:xfrm>
          <a:prstGeom prst="rect">
            <a:avLst/>
          </a:prstGeom>
          <a:noFill/>
          <a:ln w="9525">
            <a:noFill/>
            <a:miter lim="800000"/>
            <a:headEnd/>
            <a:tailEnd/>
          </a:ln>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626" y="4868863"/>
            <a:ext cx="2682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8600" y="4724400"/>
            <a:ext cx="4651602" cy="172626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125538"/>
            <a:ext cx="8229600" cy="790575"/>
          </a:xfrm>
        </p:spPr>
        <p:txBody>
          <a:bodyPr>
            <a:normAutofit fontScale="90000"/>
          </a:bodyPr>
          <a:lstStyle/>
          <a:p>
            <a:pPr eaLnBrk="1" hangingPunct="1"/>
            <a:r>
              <a:rPr lang="en-US" sz="4000" b="1" dirty="0" smtClean="0">
                <a:latin typeface="Leitura News Roman 4" pitchFamily="50" charset="0"/>
              </a:rPr>
              <a:t>Online Margin Requirement for FX	</a:t>
            </a:r>
          </a:p>
        </p:txBody>
      </p:sp>
      <p:graphicFrame>
        <p:nvGraphicFramePr>
          <p:cNvPr id="23655" name="Group 103"/>
          <p:cNvGraphicFramePr>
            <a:graphicFrameLocks noGrp="1"/>
          </p:cNvGraphicFramePr>
          <p:nvPr>
            <p:ph idx="1"/>
            <p:extLst>
              <p:ext uri="{D42A27DB-BD31-4B8C-83A1-F6EECF244321}">
                <p14:modId xmlns:p14="http://schemas.microsoft.com/office/powerpoint/2010/main" val="2534701150"/>
              </p:ext>
            </p:extLst>
          </p:nvPr>
        </p:nvGraphicFramePr>
        <p:xfrm>
          <a:off x="377825" y="2205038"/>
          <a:ext cx="8435975" cy="1901826"/>
        </p:xfrm>
        <a:graphic>
          <a:graphicData uri="http://schemas.openxmlformats.org/drawingml/2006/table">
            <a:tbl>
              <a:tblPr/>
              <a:tblGrid>
                <a:gridCol w="1377950"/>
                <a:gridCol w="1176338"/>
                <a:gridCol w="1176337"/>
                <a:gridCol w="1176338"/>
                <a:gridCol w="1176337"/>
                <a:gridCol w="1176338"/>
                <a:gridCol w="1176337"/>
              </a:tblGrid>
              <a:tr h="642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Currency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EUR/USD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USD/JPY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GBP/USD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USD/CHF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AUD/USD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EUR/JPY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630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Contract Size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100,000 EUR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100,000 USD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100,000 GBP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100,000 USD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100,000 AUD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100,000 EUR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8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Margin Requirement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US$ 1,000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US$ 1,000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US$ 1,000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US$ 1,000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US$ 1,000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US$ 1,000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701" name="Text Box 92"/>
          <p:cNvSpPr txBox="1">
            <a:spLocks noChangeArrowheads="1"/>
          </p:cNvSpPr>
          <p:nvPr/>
        </p:nvSpPr>
        <p:spPr bwMode="auto">
          <a:xfrm>
            <a:off x="248216" y="5321822"/>
            <a:ext cx="8064500" cy="276999"/>
          </a:xfrm>
          <a:prstGeom prst="rect">
            <a:avLst/>
          </a:prstGeom>
          <a:noFill/>
          <a:ln w="9525">
            <a:noFill/>
            <a:miter lim="800000"/>
            <a:headEnd/>
            <a:tailEnd/>
          </a:ln>
        </p:spPr>
        <p:txBody>
          <a:bodyPr>
            <a:spAutoFit/>
          </a:bodyPr>
          <a:lstStyle/>
          <a:p>
            <a:pPr>
              <a:spcBef>
                <a:spcPct val="50000"/>
              </a:spcBef>
            </a:pPr>
            <a:r>
              <a:rPr lang="en-US" sz="1200" b="1" dirty="0" smtClean="0">
                <a:latin typeface="Leitura News Roman 1" pitchFamily="50" charset="0"/>
              </a:rPr>
              <a:t>* The </a:t>
            </a:r>
            <a:r>
              <a:rPr lang="en-US" sz="1200" b="1" dirty="0">
                <a:latin typeface="Leitura News Roman 1" pitchFamily="50" charset="0"/>
              </a:rPr>
              <a:t>rate is floating rate or fixed at </a:t>
            </a:r>
            <a:r>
              <a:rPr lang="en-US" sz="1200" b="1" dirty="0" smtClean="0">
                <a:latin typeface="Leitura News Roman 1" pitchFamily="50" charset="0"/>
              </a:rPr>
              <a:t>US$/</a:t>
            </a:r>
            <a:r>
              <a:rPr lang="en-US" sz="1200" b="1" dirty="0" smtClean="0">
                <a:latin typeface="Leitura News Roman 1" pitchFamily="50" charset="0"/>
              </a:rPr>
              <a:t>Rp12.000 or </a:t>
            </a:r>
            <a:r>
              <a:rPr lang="en-US" sz="1200" b="1" dirty="0" err="1" smtClean="0">
                <a:latin typeface="Leitura News Roman 1" pitchFamily="50" charset="0"/>
              </a:rPr>
              <a:t>Rp</a:t>
            </a:r>
            <a:r>
              <a:rPr lang="en-US" sz="1200" b="1" dirty="0" smtClean="0">
                <a:latin typeface="Leitura News Roman 1" pitchFamily="50" charset="0"/>
              </a:rPr>
              <a:t> 14.000</a:t>
            </a:r>
            <a:endParaRPr lang="en-US" sz="1200" b="1" dirty="0">
              <a:latin typeface="Leitura News Roman 1" pitchFamily="50" charset="0"/>
            </a:endParaRPr>
          </a:p>
        </p:txBody>
      </p:sp>
      <p:pic>
        <p:nvPicPr>
          <p:cNvPr id="7" name="Picture 2" descr="C:\Users\Sagitha\Documents\Sagita\My Documents\logo-valbury-pt-VAF-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21481" y="954049"/>
            <a:ext cx="8229600" cy="652463"/>
          </a:xfrm>
        </p:spPr>
        <p:txBody>
          <a:bodyPr>
            <a:normAutofit fontScale="90000"/>
          </a:bodyPr>
          <a:lstStyle/>
          <a:p>
            <a:pPr eaLnBrk="1" hangingPunct="1"/>
            <a:r>
              <a:rPr lang="en-US" sz="4000" b="1" dirty="0" smtClean="0">
                <a:latin typeface="Leitura News Roman 4" pitchFamily="50" charset="0"/>
              </a:rPr>
              <a:t>FX Illustration</a:t>
            </a:r>
          </a:p>
        </p:txBody>
      </p:sp>
      <p:sp>
        <p:nvSpPr>
          <p:cNvPr id="28675" name="Rectangle 3"/>
          <p:cNvSpPr>
            <a:spLocks noGrp="1" noChangeArrowheads="1"/>
          </p:cNvSpPr>
          <p:nvPr>
            <p:ph type="body" idx="1"/>
          </p:nvPr>
        </p:nvSpPr>
        <p:spPr>
          <a:xfrm>
            <a:off x="457200" y="1828800"/>
            <a:ext cx="8229600" cy="3886200"/>
          </a:xfrm>
        </p:spPr>
        <p:txBody>
          <a:bodyPr>
            <a:normAutofit/>
          </a:bodyPr>
          <a:lstStyle/>
          <a:p>
            <a:pPr marL="0" indent="0" algn="just" eaLnBrk="1" hangingPunct="1">
              <a:lnSpc>
                <a:spcPct val="80000"/>
              </a:lnSpc>
              <a:buFontTx/>
              <a:buNone/>
            </a:pPr>
            <a:r>
              <a:rPr lang="en-US" sz="2000" dirty="0" smtClean="0">
                <a:latin typeface="Arial" panose="020B0604020202020204" pitchFamily="34" charset="0"/>
                <a:cs typeface="Arial" panose="020B0604020202020204" pitchFamily="34" charset="0"/>
              </a:rPr>
              <a:t>Investor B sells 5 lots GBP/USD at 1.4800 level. On the same day, Investor B liquidate all of his position with buy position at 1.4700</a:t>
            </a:r>
          </a:p>
          <a:p>
            <a:pPr marL="0" indent="0" algn="just" eaLnBrk="1" hangingPunct="1">
              <a:lnSpc>
                <a:spcPct val="80000"/>
              </a:lnSpc>
              <a:buFontTx/>
              <a:buNone/>
            </a:pPr>
            <a:endParaRPr lang="en-US" sz="2000" dirty="0" smtClean="0">
              <a:latin typeface="Arial" panose="020B0604020202020204" pitchFamily="34" charset="0"/>
              <a:cs typeface="Arial" panose="020B0604020202020204" pitchFamily="34" charset="0"/>
            </a:endParaRPr>
          </a:p>
          <a:p>
            <a:pPr marL="0" indent="0" algn="just" eaLnBrk="1" hangingPunct="1">
              <a:lnSpc>
                <a:spcPct val="80000"/>
              </a:lnSpc>
              <a:buFontTx/>
              <a:buNone/>
            </a:pPr>
            <a:r>
              <a:rPr lang="en-US" sz="2000" dirty="0" smtClean="0">
                <a:latin typeface="Arial" panose="020B0604020202020204" pitchFamily="34" charset="0"/>
                <a:cs typeface="Arial" panose="020B0604020202020204" pitchFamily="34" charset="0"/>
              </a:rPr>
              <a:t>The result is :</a:t>
            </a:r>
          </a:p>
          <a:p>
            <a:pPr marL="0" indent="0" algn="just" eaLnBrk="1" hangingPunct="1">
              <a:lnSpc>
                <a:spcPct val="80000"/>
              </a:lnSpc>
              <a:buFontTx/>
              <a:buNone/>
            </a:pPr>
            <a:endParaRPr lang="en-US" sz="800" b="1" dirty="0" smtClean="0">
              <a:latin typeface="Arial" panose="020B0604020202020204" pitchFamily="34" charset="0"/>
              <a:cs typeface="Arial" panose="020B0604020202020204" pitchFamily="34" charset="0"/>
            </a:endParaRPr>
          </a:p>
          <a:p>
            <a:pPr marL="0" indent="0" algn="just" eaLnBrk="1" hangingPunct="1">
              <a:lnSpc>
                <a:spcPct val="80000"/>
              </a:lnSpc>
              <a:buFontTx/>
              <a:buNone/>
            </a:pPr>
            <a:r>
              <a:rPr lang="en-US" sz="1800" b="1" dirty="0" smtClean="0">
                <a:latin typeface="Arial" panose="020B0604020202020204" pitchFamily="34" charset="0"/>
                <a:cs typeface="Arial" panose="020B0604020202020204" pitchFamily="34" charset="0"/>
              </a:rPr>
              <a:t>Gross P/L 	= (Selling Price–Buying Price) x Contract Size (CS) x lot</a:t>
            </a:r>
          </a:p>
          <a:p>
            <a:pPr marL="0" indent="0" algn="just" eaLnBrk="1" hangingPunct="1">
              <a:lnSpc>
                <a:spcPct val="80000"/>
              </a:lnSpc>
              <a:buFontTx/>
              <a:buNone/>
            </a:pPr>
            <a:r>
              <a:rPr lang="en-US" sz="1800" dirty="0" smtClean="0">
                <a:latin typeface="Arial" panose="020B0604020202020204" pitchFamily="34" charset="0"/>
                <a:cs typeface="Arial" panose="020B0604020202020204" pitchFamily="34" charset="0"/>
              </a:rPr>
              <a:t>       	     	= (1.4800 – 1.4700) x 100,000 X 5 lot </a:t>
            </a:r>
          </a:p>
          <a:p>
            <a:pPr marL="0" indent="0" algn="just" eaLnBrk="1" hangingPunct="1">
              <a:lnSpc>
                <a:spcPct val="80000"/>
              </a:lnSpc>
              <a:buFontTx/>
              <a:buNone/>
            </a:pPr>
            <a:r>
              <a:rPr lang="en-US" sz="1800" dirty="0" smtClean="0">
                <a:latin typeface="Arial" panose="020B0604020202020204" pitchFamily="34" charset="0"/>
                <a:cs typeface="Arial" panose="020B0604020202020204" pitchFamily="34" charset="0"/>
              </a:rPr>
              <a:t>       	     	= USD 5,000</a:t>
            </a:r>
          </a:p>
          <a:p>
            <a:pPr marL="0" indent="0" algn="just" eaLnBrk="1" hangingPunct="1">
              <a:lnSpc>
                <a:spcPct val="80000"/>
              </a:lnSpc>
              <a:buNone/>
            </a:pPr>
            <a:endParaRPr lang="en-US" sz="1000" dirty="0" smtClean="0">
              <a:latin typeface="Arial" panose="020B0604020202020204" pitchFamily="34" charset="0"/>
              <a:cs typeface="Arial" panose="020B0604020202020204" pitchFamily="34" charset="0"/>
            </a:endParaRPr>
          </a:p>
          <a:p>
            <a:pPr marL="0" indent="0" algn="just" eaLnBrk="1" hangingPunct="1">
              <a:lnSpc>
                <a:spcPct val="80000"/>
              </a:lnSpc>
              <a:buFontTx/>
              <a:buNone/>
            </a:pPr>
            <a:r>
              <a:rPr lang="en-US" sz="2000" dirty="0" smtClean="0">
                <a:latin typeface="Arial" panose="020B0604020202020204" pitchFamily="34" charset="0"/>
                <a:cs typeface="Arial" panose="020B0604020202020204" pitchFamily="34" charset="0"/>
              </a:rPr>
              <a:t>Net Profit after deducting 5 lot commission (1 lot = USD 15/way), </a:t>
            </a:r>
          </a:p>
          <a:p>
            <a:pPr marL="0" indent="0" algn="just" eaLnBrk="1" hangingPunct="1">
              <a:lnSpc>
                <a:spcPct val="80000"/>
              </a:lnSpc>
              <a:buFontTx/>
              <a:buNone/>
            </a:pPr>
            <a:endParaRPr lang="en-US" sz="1000" b="1" dirty="0" smtClean="0">
              <a:latin typeface="Arial" panose="020B0604020202020204" pitchFamily="34" charset="0"/>
              <a:cs typeface="Arial" panose="020B0604020202020204" pitchFamily="34" charset="0"/>
            </a:endParaRPr>
          </a:p>
          <a:p>
            <a:pPr marL="0" indent="0" algn="just" eaLnBrk="1" hangingPunct="1">
              <a:lnSpc>
                <a:spcPct val="80000"/>
              </a:lnSpc>
              <a:buFontTx/>
              <a:buNone/>
            </a:pPr>
            <a:r>
              <a:rPr lang="en-US" sz="1800" b="1" dirty="0" smtClean="0">
                <a:latin typeface="Arial" panose="020B0604020202020204" pitchFamily="34" charset="0"/>
                <a:cs typeface="Arial" panose="020B0604020202020204" pitchFamily="34" charset="0"/>
              </a:rPr>
              <a:t>Net P/L  	</a:t>
            </a:r>
            <a:r>
              <a:rPr lang="en-US" sz="1800" dirty="0" smtClean="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Gross Profit – Commission</a:t>
            </a:r>
            <a:r>
              <a:rPr lang="en-US" sz="1800" dirty="0" smtClean="0">
                <a:latin typeface="Arial" panose="020B0604020202020204" pitchFamily="34" charset="0"/>
                <a:cs typeface="Arial" panose="020B0604020202020204" pitchFamily="34" charset="0"/>
              </a:rPr>
              <a:t> </a:t>
            </a:r>
          </a:p>
          <a:p>
            <a:pPr marL="0" indent="0" algn="just" eaLnBrk="1" hangingPunct="1">
              <a:lnSpc>
                <a:spcPct val="80000"/>
              </a:lnSpc>
              <a:buFontTx/>
              <a:buNone/>
            </a:pPr>
            <a:r>
              <a:rPr lang="en-US" sz="1800" dirty="0" smtClean="0">
                <a:latin typeface="Arial" panose="020B0604020202020204" pitchFamily="34" charset="0"/>
                <a:cs typeface="Arial" panose="020B0604020202020204" pitchFamily="34" charset="0"/>
              </a:rPr>
              <a:t>	 	=  USD 5,000 – USD 150</a:t>
            </a:r>
            <a:endParaRPr lang="en-US" sz="1800" b="1" dirty="0" smtClean="0">
              <a:latin typeface="Arial" panose="020B0604020202020204" pitchFamily="34" charset="0"/>
              <a:cs typeface="Arial" panose="020B0604020202020204" pitchFamily="34" charset="0"/>
            </a:endParaRPr>
          </a:p>
          <a:p>
            <a:pPr marL="0" indent="0" algn="just" eaLnBrk="1" hangingPunct="1">
              <a:lnSpc>
                <a:spcPct val="80000"/>
              </a:lnSpc>
              <a:buFontTx/>
              <a:buNone/>
            </a:pPr>
            <a:r>
              <a:rPr lang="en-US" sz="1800" b="1" dirty="0" smtClean="0">
                <a:latin typeface="Arial" panose="020B0604020202020204" pitchFamily="34" charset="0"/>
                <a:cs typeface="Arial" panose="020B0604020202020204" pitchFamily="34" charset="0"/>
              </a:rPr>
              <a:t>	 	=  USD 4,850</a:t>
            </a:r>
          </a:p>
          <a:p>
            <a:pPr marL="0" indent="0" algn="just" eaLnBrk="1" hangingPunct="1">
              <a:lnSpc>
                <a:spcPct val="80000"/>
              </a:lnSpc>
              <a:buFontTx/>
              <a:buNone/>
            </a:pPr>
            <a:endParaRPr lang="en-US" sz="2000" dirty="0" smtClean="0">
              <a:latin typeface="Arial" panose="020B0604020202020204" pitchFamily="34" charset="0"/>
              <a:cs typeface="Arial" panose="020B0604020202020204" pitchFamily="34" charset="0"/>
            </a:endParaRPr>
          </a:p>
        </p:txBody>
      </p:sp>
      <p:pic>
        <p:nvPicPr>
          <p:cNvPr id="28677" name="Picture 7" descr="header_780_11.jpg"/>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rcRect/>
          <a:stretch>
            <a:fillRect/>
          </a:stretch>
        </p:blipFill>
        <p:spPr bwMode="auto">
          <a:xfrm>
            <a:off x="1000125" y="5786438"/>
            <a:ext cx="7072313" cy="928687"/>
          </a:xfrm>
          <a:prstGeom prst="rect">
            <a:avLst/>
          </a:prstGeom>
          <a:noFill/>
          <a:ln w="9525">
            <a:noFill/>
            <a:miter lim="800000"/>
            <a:headEnd/>
            <a:tailEnd/>
          </a:ln>
        </p:spPr>
      </p:pic>
      <p:pic>
        <p:nvPicPr>
          <p:cNvPr id="7" name="Picture 2" descr="C:\Users\Sagitha\Documents\Sagita\My Documents\logo-valbury-pt-VAF-bla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1509584"/>
            <a:ext cx="7772400" cy="1371600"/>
          </a:xfrm>
        </p:spPr>
        <p:txBody>
          <a:bodyPr>
            <a:normAutofit/>
          </a:bodyPr>
          <a:lstStyle/>
          <a:p>
            <a:pPr eaLnBrk="1" hangingPunct="1"/>
            <a:r>
              <a:rPr lang="en-US" dirty="0" smtClean="0">
                <a:latin typeface="Leitura News Roman 4" pitchFamily="50" charset="0"/>
              </a:rPr>
              <a:t>      </a:t>
            </a:r>
            <a:r>
              <a:rPr lang="en-US" sz="6000" dirty="0" smtClean="0">
                <a:latin typeface="Leitura News Roman 4" pitchFamily="50" charset="0"/>
              </a:rPr>
              <a:t>Gold</a:t>
            </a:r>
          </a:p>
        </p:txBody>
      </p:sp>
      <p:sp>
        <p:nvSpPr>
          <p:cNvPr id="3075" name="Rectangle 3"/>
          <p:cNvSpPr>
            <a:spLocks noGrp="1" noChangeArrowheads="1"/>
          </p:cNvSpPr>
          <p:nvPr>
            <p:ph type="subTitle" idx="1"/>
          </p:nvPr>
        </p:nvSpPr>
        <p:spPr>
          <a:xfrm>
            <a:off x="1371600" y="4114800"/>
            <a:ext cx="6400800" cy="2362200"/>
          </a:xfrm>
        </p:spPr>
        <p:txBody>
          <a:bodyPr>
            <a:normAutofit/>
          </a:bodyPr>
          <a:lstStyle/>
          <a:p>
            <a:pPr eaLnBrk="1" hangingPunct="1"/>
            <a:r>
              <a:rPr lang="en-US" sz="2000" dirty="0" smtClean="0">
                <a:solidFill>
                  <a:schemeClr val="tx1">
                    <a:lumMod val="75000"/>
                    <a:lumOff val="25000"/>
                  </a:schemeClr>
                </a:solidFill>
                <a:latin typeface="Arial" panose="020B0604020202020204" pitchFamily="34" charset="0"/>
                <a:cs typeface="Arial" panose="020B0604020202020204" pitchFamily="34" charset="0"/>
              </a:rPr>
              <a:t>Gold is a very ductile, malleable and brilliant yellow precious metal</a:t>
            </a:r>
          </a:p>
          <a:p>
            <a:pPr eaLnBrk="1" hangingPunct="1"/>
            <a:r>
              <a:rPr lang="en-US" sz="2000" dirty="0" smtClean="0">
                <a:solidFill>
                  <a:schemeClr val="tx1">
                    <a:lumMod val="75000"/>
                    <a:lumOff val="25000"/>
                  </a:schemeClr>
                </a:solidFill>
                <a:latin typeface="Arial" panose="020B0604020202020204" pitchFamily="34" charset="0"/>
                <a:cs typeface="Arial" panose="020B0604020202020204" pitchFamily="34" charset="0"/>
              </a:rPr>
              <a:t>Loco London Gold symbol (XAU =) that means :</a:t>
            </a:r>
          </a:p>
          <a:p>
            <a:pPr algn="l" eaLnBrk="1" hangingPunct="1"/>
            <a:r>
              <a:rPr lang="en-US" sz="2000" dirty="0" smtClean="0">
                <a:solidFill>
                  <a:schemeClr val="tx1">
                    <a:lumMod val="75000"/>
                    <a:lumOff val="25000"/>
                  </a:schemeClr>
                </a:solidFill>
                <a:latin typeface="Arial" panose="020B0604020202020204" pitchFamily="34" charset="0"/>
                <a:cs typeface="Arial" panose="020B0604020202020204" pitchFamily="34" charset="0"/>
              </a:rPr>
              <a:t>	        X 	= Symbol for precious metal</a:t>
            </a:r>
          </a:p>
          <a:p>
            <a:pPr algn="l" eaLnBrk="1" hangingPunct="1"/>
            <a:r>
              <a:rPr lang="en-US" sz="2000" dirty="0" smtClean="0">
                <a:solidFill>
                  <a:schemeClr val="tx1">
                    <a:lumMod val="75000"/>
                    <a:lumOff val="25000"/>
                  </a:schemeClr>
                </a:solidFill>
                <a:latin typeface="Arial" panose="020B0604020202020204" pitchFamily="34" charset="0"/>
                <a:cs typeface="Arial" panose="020B0604020202020204" pitchFamily="34" charset="0"/>
              </a:rPr>
              <a:t>	       AU 	= Aurum (Gold)</a:t>
            </a:r>
          </a:p>
          <a:p>
            <a:pPr algn="just" eaLnBrk="1" hangingPunct="1">
              <a:lnSpc>
                <a:spcPct val="80000"/>
              </a:lnSpc>
            </a:pPr>
            <a:endParaRPr lang="en-US" sz="2000" dirty="0" smtClean="0">
              <a:solidFill>
                <a:schemeClr val="tx1">
                  <a:lumMod val="75000"/>
                  <a:lumOff val="25000"/>
                </a:schemeClr>
              </a:solidFill>
              <a:latin typeface="Arial" panose="020B0604020202020204" pitchFamily="34" charset="0"/>
              <a:cs typeface="Arial" panose="020B0604020202020204" pitchFamily="34" charset="0"/>
            </a:endParaRPr>
          </a:p>
        </p:txBody>
      </p:sp>
      <p:pic>
        <p:nvPicPr>
          <p:cNvPr id="7" name="Picture 2" descr="C:\Users\Sagitha\Documents\Sagita\My Documents\logo-valbury-pt-VAF-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64411">
            <a:off x="572259" y="1617040"/>
            <a:ext cx="2936583" cy="125294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457200" y="954049"/>
            <a:ext cx="8229600" cy="1143000"/>
          </a:xfrm>
        </p:spPr>
        <p:txBody>
          <a:bodyPr>
            <a:normAutofit/>
          </a:bodyPr>
          <a:lstStyle/>
          <a:p>
            <a:r>
              <a:rPr lang="en-US" sz="4000" b="1" dirty="0" smtClean="0">
                <a:latin typeface="Leitura News Roman 4" pitchFamily="50" charset="0"/>
              </a:rPr>
              <a:t>Why Trade Loco London Gold</a:t>
            </a:r>
            <a:endParaRPr lang="en-US" sz="4000" dirty="0" smtClean="0">
              <a:latin typeface="Leitura News Roman 4" pitchFamily="50" charset="0"/>
            </a:endParaRPr>
          </a:p>
        </p:txBody>
      </p:sp>
      <p:sp>
        <p:nvSpPr>
          <p:cNvPr id="28675" name="Content Placeholder 2"/>
          <p:cNvSpPr>
            <a:spLocks noGrp="1"/>
          </p:cNvSpPr>
          <p:nvPr>
            <p:ph idx="4294967295"/>
          </p:nvPr>
        </p:nvSpPr>
        <p:spPr>
          <a:xfrm>
            <a:off x="457200" y="1981200"/>
            <a:ext cx="8229600" cy="4525963"/>
          </a:xfrm>
        </p:spPr>
        <p:txBody>
          <a:bodyPr>
            <a:normAutofit fontScale="92500" lnSpcReduction="10000"/>
          </a:bodyPr>
          <a:lstStyle/>
          <a:p>
            <a:pPr marL="0" indent="0" algn="just" eaLnBrk="1" hangingPunct="1">
              <a:lnSpc>
                <a:spcPct val="80000"/>
              </a:lnSpc>
              <a:buFontTx/>
              <a:buNone/>
            </a:pPr>
            <a:r>
              <a:rPr lang="en-US" sz="2400" dirty="0" smtClean="0">
                <a:latin typeface="Arial" panose="020B0604020202020204" pitchFamily="34" charset="0"/>
                <a:cs typeface="Arial" panose="020B0604020202020204" pitchFamily="34" charset="0"/>
              </a:rPr>
              <a:t>Everyone is involved in the commodity market one way or another</a:t>
            </a:r>
          </a:p>
          <a:p>
            <a:pPr marL="0" indent="0" algn="just" eaLnBrk="1" hangingPunct="1">
              <a:lnSpc>
                <a:spcPct val="80000"/>
              </a:lnSpc>
              <a:buFontTx/>
              <a:buNone/>
            </a:pPr>
            <a:endParaRPr lang="en-US" sz="800" dirty="0" smtClean="0">
              <a:latin typeface="Arial" panose="020B0604020202020204" pitchFamily="34" charset="0"/>
              <a:cs typeface="Arial" panose="020B0604020202020204" pitchFamily="34" charset="0"/>
            </a:endParaRPr>
          </a:p>
          <a:p>
            <a:pPr marL="0" indent="0" algn="just" eaLnBrk="1" hangingPunct="1">
              <a:lnSpc>
                <a:spcPct val="80000"/>
              </a:lnSpc>
              <a:buFontTx/>
              <a:buNone/>
            </a:pPr>
            <a:r>
              <a:rPr lang="en-US" sz="2400" dirty="0" smtClean="0">
                <a:latin typeface="Arial" panose="020B0604020202020204" pitchFamily="34" charset="0"/>
                <a:cs typeface="Arial" panose="020B0604020202020204" pitchFamily="34" charset="0"/>
              </a:rPr>
              <a:t>It is the biggest market in the world offering traders many opportunities to trade</a:t>
            </a:r>
          </a:p>
          <a:p>
            <a:pPr marL="0" indent="0" algn="just" eaLnBrk="1" hangingPunct="1">
              <a:lnSpc>
                <a:spcPct val="80000"/>
              </a:lnSpc>
              <a:buFontTx/>
              <a:buNone/>
            </a:pPr>
            <a:endParaRPr lang="en-US" sz="900" dirty="0" smtClean="0">
              <a:latin typeface="Arial" panose="020B0604020202020204" pitchFamily="34" charset="0"/>
              <a:cs typeface="Arial" panose="020B0604020202020204" pitchFamily="34" charset="0"/>
            </a:endParaRPr>
          </a:p>
          <a:p>
            <a:pPr marL="0" indent="0" algn="just" eaLnBrk="1" hangingPunct="1">
              <a:lnSpc>
                <a:spcPct val="80000"/>
              </a:lnSpc>
              <a:buFontTx/>
              <a:buNone/>
            </a:pPr>
            <a:r>
              <a:rPr lang="en-US" sz="2400" dirty="0" smtClean="0">
                <a:latin typeface="Arial" panose="020B0604020202020204" pitchFamily="34" charset="0"/>
                <a:cs typeface="Arial" panose="020B0604020202020204" pitchFamily="34" charset="0"/>
              </a:rPr>
              <a:t>The high leverage offers traders opportunities that has benefited big institutions and banks so far</a:t>
            </a:r>
          </a:p>
          <a:p>
            <a:pPr marL="0" indent="0" algn="just" eaLnBrk="1" hangingPunct="1">
              <a:lnSpc>
                <a:spcPct val="80000"/>
              </a:lnSpc>
              <a:buFontTx/>
              <a:buNone/>
            </a:pPr>
            <a:endParaRPr lang="en-US" sz="900" dirty="0" smtClean="0">
              <a:latin typeface="Arial" panose="020B0604020202020204" pitchFamily="34" charset="0"/>
              <a:cs typeface="Arial" panose="020B0604020202020204" pitchFamily="34" charset="0"/>
            </a:endParaRPr>
          </a:p>
          <a:p>
            <a:pPr marL="0" indent="0" algn="just" eaLnBrk="1" hangingPunct="1">
              <a:lnSpc>
                <a:spcPct val="80000"/>
              </a:lnSpc>
              <a:buFontTx/>
              <a:buNone/>
            </a:pPr>
            <a:r>
              <a:rPr lang="en-US" sz="2400" dirty="0" smtClean="0">
                <a:latin typeface="Arial" panose="020B0604020202020204" pitchFamily="34" charset="0"/>
                <a:cs typeface="Arial" panose="020B0604020202020204" pitchFamily="34" charset="0"/>
              </a:rPr>
              <a:t>Low spreads and commission means a low barrier of entry making it easier for individual clients to participate in the largest market in the world</a:t>
            </a:r>
          </a:p>
          <a:p>
            <a:pPr marL="0" indent="0" algn="just" eaLnBrk="1" hangingPunct="1">
              <a:lnSpc>
                <a:spcPct val="80000"/>
              </a:lnSpc>
              <a:buFontTx/>
              <a:buNone/>
            </a:pPr>
            <a:endParaRPr lang="en-US" sz="900" dirty="0" smtClean="0">
              <a:latin typeface="Arial" panose="020B0604020202020204" pitchFamily="34" charset="0"/>
              <a:cs typeface="Arial" panose="020B0604020202020204" pitchFamily="34" charset="0"/>
            </a:endParaRPr>
          </a:p>
          <a:p>
            <a:pPr marL="0" indent="0" algn="just" eaLnBrk="1" hangingPunct="1">
              <a:lnSpc>
                <a:spcPct val="80000"/>
              </a:lnSpc>
              <a:buFontTx/>
              <a:buNone/>
            </a:pPr>
            <a:r>
              <a:rPr lang="en-US" sz="2400" dirty="0" smtClean="0">
                <a:latin typeface="Arial" panose="020B0604020202020204" pitchFamily="34" charset="0"/>
                <a:cs typeface="Arial" panose="020B0604020202020204" pitchFamily="34" charset="0"/>
              </a:rPr>
              <a:t>Flexible 24 hours trading hours allowing clients to trade wherever and whenever</a:t>
            </a:r>
          </a:p>
          <a:p>
            <a:pPr marL="0" indent="0" algn="just" eaLnBrk="1" hangingPunct="1">
              <a:lnSpc>
                <a:spcPct val="80000"/>
              </a:lnSpc>
              <a:buFontTx/>
              <a:buNone/>
            </a:pPr>
            <a:endParaRPr lang="en-US" sz="900" dirty="0" smtClean="0">
              <a:latin typeface="Arial" panose="020B0604020202020204" pitchFamily="34" charset="0"/>
              <a:cs typeface="Arial" panose="020B0604020202020204" pitchFamily="34" charset="0"/>
            </a:endParaRPr>
          </a:p>
          <a:p>
            <a:pPr marL="0" indent="0" algn="just" eaLnBrk="1" hangingPunct="1">
              <a:lnSpc>
                <a:spcPct val="80000"/>
              </a:lnSpc>
              <a:buFontTx/>
              <a:buNone/>
            </a:pPr>
            <a:r>
              <a:rPr lang="en-US" sz="2400" dirty="0" smtClean="0">
                <a:latin typeface="Arial" panose="020B0604020202020204" pitchFamily="34" charset="0"/>
                <a:cs typeface="Arial" panose="020B0604020202020204" pitchFamily="34" charset="0"/>
              </a:rPr>
              <a:t>High liquidity and no queuing means client is able to trade</a:t>
            </a:r>
          </a:p>
          <a:p>
            <a:pPr marL="0" indent="0" algn="just" eaLnBrk="1" hangingPunct="1">
              <a:lnSpc>
                <a:spcPct val="80000"/>
              </a:lnSpc>
              <a:buFontTx/>
              <a:buNone/>
            </a:pPr>
            <a:r>
              <a:rPr lang="en-US" sz="2400" dirty="0" smtClean="0">
                <a:latin typeface="Arial" panose="020B0604020202020204" pitchFamily="34" charset="0"/>
                <a:cs typeface="Arial" panose="020B0604020202020204" pitchFamily="34" charset="0"/>
              </a:rPr>
              <a:t>Loco is recognized as a safe haven commodities</a:t>
            </a:r>
          </a:p>
        </p:txBody>
      </p:sp>
      <p:pic>
        <p:nvPicPr>
          <p:cNvPr id="5" name="Picture 2" descr="C:\Users\Sagitha\Documents\Sagita\My Documents\logo-valbury-pt-VAF-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77416" y="838200"/>
            <a:ext cx="8229600" cy="865187"/>
          </a:xfrm>
        </p:spPr>
        <p:txBody>
          <a:bodyPr>
            <a:normAutofit/>
          </a:bodyPr>
          <a:lstStyle/>
          <a:p>
            <a:pPr eaLnBrk="1" hangingPunct="1"/>
            <a:r>
              <a:rPr lang="en-US" sz="4000" b="1" dirty="0" smtClean="0">
                <a:latin typeface="Leitura News Roman 4" pitchFamily="50" charset="0"/>
              </a:rPr>
              <a:t>Trading Rules</a:t>
            </a:r>
            <a:endParaRPr lang="en-US" sz="4000" b="1" dirty="0" smtClean="0">
              <a:latin typeface="Leitura News Roman 4" pitchFamily="50" charset="0"/>
            </a:endParaRPr>
          </a:p>
        </p:txBody>
      </p:sp>
      <p:graphicFrame>
        <p:nvGraphicFramePr>
          <p:cNvPr id="7239" name="Group 71"/>
          <p:cNvGraphicFramePr>
            <a:graphicFrameLocks noGrp="1"/>
          </p:cNvGraphicFramePr>
          <p:nvPr>
            <p:extLst>
              <p:ext uri="{D42A27DB-BD31-4B8C-83A1-F6EECF244321}">
                <p14:modId xmlns:p14="http://schemas.microsoft.com/office/powerpoint/2010/main" val="2902831995"/>
              </p:ext>
            </p:extLst>
          </p:nvPr>
        </p:nvGraphicFramePr>
        <p:xfrm>
          <a:off x="1032872" y="2057400"/>
          <a:ext cx="6905532" cy="1884045"/>
        </p:xfrm>
        <a:graphic>
          <a:graphicData uri="http://schemas.openxmlformats.org/drawingml/2006/table">
            <a:tbl>
              <a:tblPr/>
              <a:tblGrid>
                <a:gridCol w="1614371"/>
                <a:gridCol w="2051528"/>
                <a:gridCol w="1619816"/>
                <a:gridCol w="1619817"/>
              </a:tblGrid>
              <a:tr h="52387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Commodity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Contract Size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Margin Requirement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Rate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49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Loco London Gold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100 Troy ounce</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 Troy ounce=31.1 gram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$ 1000/lot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Floating Rate</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Fix Rate </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2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Rp</a:t>
                      </a: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12.000/USD</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2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Rp</a:t>
                      </a: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14.000/USD</a:t>
                      </a:r>
                      <a:endPar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 name="Picture 2" descr="C:\Users\Sagitha\Documents\Sagita\My Documents\logo-valbury-pt-VAF-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Loco"/>
          <p:cNvPicPr>
            <a:picLocks noChangeAspect="1" noChangeArrowheads="1"/>
          </p:cNvPicPr>
          <p:nvPr/>
        </p:nvPicPr>
        <p:blipFill>
          <a:blip r:embed="rId4"/>
          <a:srcRect/>
          <a:stretch>
            <a:fillRect/>
          </a:stretch>
        </p:blipFill>
        <p:spPr bwMode="auto">
          <a:xfrm flipH="1">
            <a:off x="381000" y="198422"/>
            <a:ext cx="1662123" cy="13422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a:xfrm>
            <a:off x="381000" y="685800"/>
            <a:ext cx="8229600" cy="1143000"/>
          </a:xfrm>
        </p:spPr>
        <p:txBody>
          <a:bodyPr>
            <a:normAutofit/>
          </a:bodyPr>
          <a:lstStyle/>
          <a:p>
            <a:pPr eaLnBrk="1" hangingPunct="1"/>
            <a:r>
              <a:rPr lang="en-US" sz="4000" dirty="0" smtClean="0">
                <a:latin typeface="Leitura News Roman 4" pitchFamily="50" charset="0"/>
              </a:rPr>
              <a:t>LOCO GROSS P/L</a:t>
            </a:r>
          </a:p>
        </p:txBody>
      </p:sp>
      <p:sp>
        <p:nvSpPr>
          <p:cNvPr id="9219" name="Content Placeholder 7"/>
          <p:cNvSpPr>
            <a:spLocks noGrp="1"/>
          </p:cNvSpPr>
          <p:nvPr>
            <p:ph idx="1"/>
          </p:nvPr>
        </p:nvSpPr>
        <p:spPr>
          <a:xfrm>
            <a:off x="304800" y="1600200"/>
            <a:ext cx="8382000" cy="4800600"/>
          </a:xfrm>
        </p:spPr>
        <p:txBody>
          <a:bodyPr>
            <a:normAutofit/>
          </a:bodyPr>
          <a:lstStyle/>
          <a:p>
            <a:pPr marL="0" indent="0" eaLnBrk="1" hangingPunct="1">
              <a:buNone/>
            </a:pPr>
            <a:r>
              <a:rPr lang="en-US" sz="2000" b="1" dirty="0" smtClean="0">
                <a:latin typeface="Arial" panose="020B0604020202020204" pitchFamily="34" charset="0"/>
                <a:cs typeface="Arial" panose="020B0604020202020204" pitchFamily="34" charset="0"/>
              </a:rPr>
              <a:t>Gross P/L Calculation </a:t>
            </a:r>
          </a:p>
          <a:p>
            <a:pPr eaLnBrk="1" hangingPunct="1">
              <a:buFont typeface="Wingdings" pitchFamily="2" charset="2"/>
              <a:buNone/>
            </a:pPr>
            <a:r>
              <a:rPr lang="en-US" sz="2000" b="1" dirty="0" smtClean="0">
                <a:solidFill>
                  <a:srgbClr val="FF0000"/>
                </a:solidFill>
                <a:latin typeface="Arial" panose="020B0604020202020204" pitchFamily="34" charset="0"/>
                <a:cs typeface="Arial" panose="020B0604020202020204" pitchFamily="34" charset="0"/>
              </a:rPr>
              <a:t>(SELL – BUY ) x Contract Size x Lot</a:t>
            </a:r>
          </a:p>
          <a:p>
            <a:pPr eaLnBrk="1" hangingPunct="1">
              <a:buFont typeface="Wingdings" pitchFamily="2" charset="2"/>
              <a:buNone/>
            </a:pPr>
            <a:r>
              <a:rPr lang="en-US" sz="2000" b="1" dirty="0" smtClean="0">
                <a:latin typeface="Arial" panose="020B0604020202020204" pitchFamily="34" charset="0"/>
                <a:cs typeface="Arial" panose="020B0604020202020204" pitchFamily="34" charset="0"/>
              </a:rPr>
              <a:t>Example:</a:t>
            </a:r>
          </a:p>
          <a:p>
            <a:pPr algn="just" eaLnBrk="1" hangingPunct="1">
              <a:lnSpc>
                <a:spcPct val="80000"/>
              </a:lnSpc>
              <a:buFont typeface="Wingdings" pitchFamily="2" charset="2"/>
              <a:buNone/>
            </a:pPr>
            <a:r>
              <a:rPr lang="en-US" sz="2000" dirty="0" smtClean="0">
                <a:latin typeface="Arial" panose="020B0604020202020204" pitchFamily="34" charset="0"/>
                <a:cs typeface="Arial" panose="020B0604020202020204" pitchFamily="34" charset="0"/>
              </a:rPr>
              <a:t>      Client A invests USD100,000 with </a:t>
            </a:r>
            <a:r>
              <a:rPr lang="en-US" sz="2000" dirty="0" err="1" smtClean="0">
                <a:latin typeface="Arial" panose="020B0604020202020204" pitchFamily="34" charset="0"/>
                <a:cs typeface="Arial" panose="020B0604020202020204" pitchFamily="34" charset="0"/>
              </a:rPr>
              <a:t>Valbury</a:t>
            </a:r>
            <a:r>
              <a:rPr lang="en-US" sz="2000" dirty="0" smtClean="0">
                <a:latin typeface="Arial" panose="020B0604020202020204" pitchFamily="34" charset="0"/>
                <a:cs typeface="Arial" panose="020B0604020202020204" pitchFamily="34" charset="0"/>
              </a:rPr>
              <a:t>. With the expectation that LOCO will go up, He buys 30 lots at 1,100.50 in the morning. Several hours later the client liquidates his positions at 1,120.50. What is his Gross P/L?</a:t>
            </a:r>
          </a:p>
          <a:p>
            <a:pPr eaLnBrk="1" hangingPunct="1">
              <a:lnSpc>
                <a:spcPct val="80000"/>
              </a:lnSpc>
              <a:buFont typeface="Wingdings" pitchFamily="2" charset="2"/>
              <a:buNone/>
            </a:pPr>
            <a:endParaRPr lang="en-US" sz="2000" dirty="0" smtClean="0">
              <a:latin typeface="Arial" panose="020B0604020202020204" pitchFamily="34" charset="0"/>
              <a:cs typeface="Arial" panose="020B0604020202020204" pitchFamily="34" charset="0"/>
            </a:endParaRPr>
          </a:p>
          <a:p>
            <a:pPr eaLnBrk="1" hangingPunct="1">
              <a:spcBef>
                <a:spcPts val="0"/>
              </a:spcBef>
              <a:buFont typeface="Wingdings" pitchFamily="2" charset="2"/>
              <a:buNone/>
            </a:pPr>
            <a:r>
              <a:rPr lang="en-US" sz="2000" b="1" dirty="0" smtClean="0">
                <a:latin typeface="Arial" panose="020B0604020202020204" pitchFamily="34" charset="0"/>
                <a:cs typeface="Arial" panose="020B0604020202020204" pitchFamily="34" charset="0"/>
              </a:rPr>
              <a:t>Gross P/L 	</a:t>
            </a:r>
            <a:r>
              <a:rPr lang="en-US" sz="2000" dirty="0" smtClean="0">
                <a:latin typeface="Arial" panose="020B0604020202020204" pitchFamily="34" charset="0"/>
                <a:cs typeface="Arial" panose="020B0604020202020204" pitchFamily="34" charset="0"/>
              </a:rPr>
              <a:t>= (1,120.50 - 1,100.50) x 100 x 30		</a:t>
            </a:r>
          </a:p>
          <a:p>
            <a:pPr eaLnBrk="1" hangingPunct="1">
              <a:spcBef>
                <a:spcPts val="0"/>
              </a:spcBef>
              <a:buFont typeface="Wingdings" pitchFamily="2" charset="2"/>
              <a:buNone/>
            </a:pPr>
            <a:r>
              <a:rPr lang="en-US" sz="2000" dirty="0" smtClean="0">
                <a:latin typeface="Arial" panose="020B0604020202020204" pitchFamily="34" charset="0"/>
                <a:cs typeface="Arial" panose="020B0604020202020204" pitchFamily="34" charset="0"/>
              </a:rPr>
              <a:t>		     	 = </a:t>
            </a:r>
            <a:r>
              <a:rPr lang="en-US" sz="2000" i="1" u="sng" dirty="0" smtClean="0">
                <a:latin typeface="Arial" panose="020B0604020202020204" pitchFamily="34" charset="0"/>
                <a:cs typeface="Arial" panose="020B0604020202020204" pitchFamily="34" charset="0"/>
              </a:rPr>
              <a:t>USD 60,000</a:t>
            </a:r>
          </a:p>
          <a:p>
            <a:pPr eaLnBrk="1" hangingPunct="1">
              <a:lnSpc>
                <a:spcPct val="80000"/>
              </a:lnSpc>
              <a:buFont typeface="Wingdings" pitchFamily="2" charset="2"/>
              <a:buNone/>
            </a:pPr>
            <a:endParaRPr lang="en-US" sz="2000" dirty="0" smtClean="0">
              <a:latin typeface="Arial" panose="020B0604020202020204" pitchFamily="34" charset="0"/>
              <a:cs typeface="Arial" panose="020B0604020202020204" pitchFamily="34" charset="0"/>
            </a:endParaRPr>
          </a:p>
          <a:p>
            <a:pPr eaLnBrk="1" hangingPunct="1">
              <a:lnSpc>
                <a:spcPct val="80000"/>
              </a:lnSpc>
              <a:buFont typeface="Wingdings" pitchFamily="2" charset="2"/>
              <a:buNone/>
            </a:pPr>
            <a:r>
              <a:rPr lang="en-US" sz="2000"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Net P/L	</a:t>
            </a:r>
            <a:r>
              <a:rPr lang="en-US" sz="2000" dirty="0" smtClean="0">
                <a:latin typeface="Arial" panose="020B0604020202020204" pitchFamily="34" charset="0"/>
                <a:cs typeface="Arial" panose="020B0604020202020204" pitchFamily="34" charset="0"/>
              </a:rPr>
              <a:t>= 60,000 - (30 x $15 x 2)		</a:t>
            </a:r>
          </a:p>
          <a:p>
            <a:pPr eaLnBrk="1" hangingPunct="1">
              <a:lnSpc>
                <a:spcPct val="80000"/>
              </a:lnSpc>
              <a:buFont typeface="Wingdings" pitchFamily="2" charset="2"/>
              <a:buNone/>
            </a:pPr>
            <a:r>
              <a:rPr lang="en-US" sz="2000" dirty="0" smtClean="0">
                <a:latin typeface="Arial" panose="020B0604020202020204" pitchFamily="34" charset="0"/>
                <a:cs typeface="Arial" panose="020B0604020202020204" pitchFamily="34" charset="0"/>
              </a:rPr>
              <a:t>		   	= </a:t>
            </a:r>
            <a:r>
              <a:rPr lang="en-US" sz="2000" i="1" u="sng" dirty="0" smtClean="0">
                <a:latin typeface="Arial" panose="020B0604020202020204" pitchFamily="34" charset="0"/>
                <a:cs typeface="Arial" panose="020B0604020202020204" pitchFamily="34" charset="0"/>
              </a:rPr>
              <a:t>USD 59,100</a:t>
            </a:r>
          </a:p>
          <a:p>
            <a:pPr eaLnBrk="1" hangingPunct="1">
              <a:buFont typeface="Wingdings" pitchFamily="2" charset="2"/>
              <a:buNone/>
            </a:pPr>
            <a:endParaRPr lang="en-US" sz="2000" b="1" dirty="0" smtClean="0">
              <a:solidFill>
                <a:srgbClr val="FF0000"/>
              </a:solidFill>
              <a:latin typeface="Arial" panose="020B0604020202020204" pitchFamily="34" charset="0"/>
              <a:cs typeface="Arial" panose="020B0604020202020204" pitchFamily="34" charset="0"/>
            </a:endParaRPr>
          </a:p>
        </p:txBody>
      </p:sp>
      <p:pic>
        <p:nvPicPr>
          <p:cNvPr id="6" name="Picture 2" descr="C:\Users\Sagitha\Documents\Sagita\My Documents\logo-valbury-pt-VAF-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4454305"/>
            <a:ext cx="3124200" cy="148929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954049"/>
            <a:ext cx="8229600" cy="865187"/>
          </a:xfrm>
        </p:spPr>
        <p:txBody>
          <a:bodyPr>
            <a:normAutofit/>
          </a:bodyPr>
          <a:lstStyle/>
          <a:p>
            <a:r>
              <a:rPr lang="en-US" sz="4000" dirty="0" smtClean="0">
                <a:latin typeface="Leitura News Roman 4" pitchFamily="50" charset="0"/>
              </a:rPr>
              <a:t>SWAP / Interest</a:t>
            </a:r>
          </a:p>
        </p:txBody>
      </p:sp>
      <p:sp>
        <p:nvSpPr>
          <p:cNvPr id="13315" name="Content Placeholder 2"/>
          <p:cNvSpPr>
            <a:spLocks noGrp="1"/>
          </p:cNvSpPr>
          <p:nvPr>
            <p:ph idx="1"/>
          </p:nvPr>
        </p:nvSpPr>
        <p:spPr>
          <a:xfrm>
            <a:off x="457200" y="1894972"/>
            <a:ext cx="8229600" cy="4987925"/>
          </a:xfrm>
        </p:spPr>
        <p:txBody>
          <a:bodyPr>
            <a:normAutofit/>
          </a:bodyPr>
          <a:lstStyle/>
          <a:p>
            <a:pPr eaLnBrk="1" hangingPunct="1">
              <a:lnSpc>
                <a:spcPct val="80000"/>
              </a:lnSpc>
              <a:buFont typeface="Wingdings" pitchFamily="2" charset="2"/>
              <a:buNone/>
            </a:pPr>
            <a:r>
              <a:rPr lang="en-US" sz="2000" dirty="0" smtClean="0">
                <a:latin typeface="Arial" panose="020B0604020202020204" pitchFamily="34" charset="0"/>
                <a:cs typeface="Arial" panose="020B0604020202020204" pitchFamily="34" charset="0"/>
              </a:rPr>
              <a:t>    All daily swap points amount will be debited or credited</a:t>
            </a:r>
          </a:p>
          <a:p>
            <a:pPr eaLnBrk="1" hangingPunct="1">
              <a:lnSpc>
                <a:spcPct val="80000"/>
              </a:lnSpc>
              <a:buFont typeface="Wingdings" pitchFamily="2" charset="2"/>
              <a:buNone/>
            </a:pPr>
            <a:r>
              <a:rPr lang="en-US" sz="2000" dirty="0" smtClean="0">
                <a:latin typeface="Arial" panose="020B0604020202020204" pitchFamily="34" charset="0"/>
                <a:cs typeface="Arial" panose="020B0604020202020204" pitchFamily="34" charset="0"/>
              </a:rPr>
              <a:t>    to customer’s account as cash entry</a:t>
            </a:r>
          </a:p>
          <a:p>
            <a:pPr eaLnBrk="1" hangingPunct="1">
              <a:lnSpc>
                <a:spcPct val="80000"/>
              </a:lnSpc>
            </a:pPr>
            <a:endParaRPr lang="en-US" sz="2000" dirty="0" smtClean="0">
              <a:latin typeface="Arial" panose="020B0604020202020204" pitchFamily="34" charset="0"/>
              <a:cs typeface="Arial" panose="020B0604020202020204" pitchFamily="34" charset="0"/>
            </a:endParaRPr>
          </a:p>
          <a:p>
            <a:pPr eaLnBrk="1" hangingPunct="1">
              <a:lnSpc>
                <a:spcPct val="80000"/>
              </a:lnSpc>
              <a:buFont typeface="Wingdings" pitchFamily="2" charset="2"/>
              <a:buNone/>
            </a:pPr>
            <a:r>
              <a:rPr lang="en-US" sz="2000" b="1" dirty="0" smtClean="0">
                <a:latin typeface="Arial" panose="020B0604020202020204" pitchFamily="34" charset="0"/>
                <a:cs typeface="Arial" panose="020B0604020202020204" pitchFamily="34" charset="0"/>
              </a:rPr>
              <a:t>    SWAP = (OP x CS x SWAP x Lot x Day) / 360</a:t>
            </a:r>
          </a:p>
          <a:p>
            <a:pPr eaLnBrk="1" hangingPunct="1">
              <a:lnSpc>
                <a:spcPct val="80000"/>
              </a:lnSpc>
              <a:buFont typeface="Wingdings" pitchFamily="2" charset="2"/>
              <a:buNone/>
            </a:pPr>
            <a:endParaRPr lang="en-US" sz="800" b="1" dirty="0" smtClean="0">
              <a:latin typeface="Arial" panose="020B0604020202020204" pitchFamily="34" charset="0"/>
              <a:cs typeface="Arial" panose="020B0604020202020204" pitchFamily="34" charset="0"/>
            </a:endParaRPr>
          </a:p>
          <a:p>
            <a:pPr eaLnBrk="1" hangingPunct="1">
              <a:lnSpc>
                <a:spcPct val="80000"/>
              </a:lnSpc>
              <a:buFont typeface="Wingdings" pitchFamily="2" charset="2"/>
              <a:buNone/>
            </a:pPr>
            <a:r>
              <a:rPr lang="en-US" sz="2000" dirty="0" smtClean="0">
                <a:latin typeface="Arial" panose="020B0604020202020204" pitchFamily="34" charset="0"/>
                <a:cs typeface="Arial" panose="020B0604020202020204" pitchFamily="34" charset="0"/>
              </a:rPr>
              <a:t>    </a:t>
            </a:r>
            <a:r>
              <a:rPr lang="en-US" sz="2000" i="1" dirty="0" smtClean="0">
                <a:latin typeface="Arial" panose="020B0604020202020204" pitchFamily="34" charset="0"/>
                <a:cs typeface="Arial" panose="020B0604020202020204" pitchFamily="34" charset="0"/>
              </a:rPr>
              <a:t>Example :</a:t>
            </a:r>
          </a:p>
          <a:p>
            <a:pPr>
              <a:lnSpc>
                <a:spcPct val="80000"/>
              </a:lnSpc>
            </a:pPr>
            <a:r>
              <a:rPr lang="en-US" sz="2000" dirty="0" smtClean="0">
                <a:latin typeface="Arial" panose="020B0604020202020204" pitchFamily="34" charset="0"/>
                <a:cs typeface="Arial" panose="020B0604020202020204" pitchFamily="34" charset="0"/>
              </a:rPr>
              <a:t>OP Buy = 1,100</a:t>
            </a:r>
          </a:p>
          <a:p>
            <a:pPr eaLnBrk="1" hangingPunct="1">
              <a:lnSpc>
                <a:spcPct val="80000"/>
              </a:lnSpc>
            </a:pPr>
            <a:r>
              <a:rPr lang="en-US" sz="2000" dirty="0" smtClean="0">
                <a:latin typeface="Arial" panose="020B0604020202020204" pitchFamily="34" charset="0"/>
                <a:cs typeface="Arial" panose="020B0604020202020204" pitchFamily="34" charset="0"/>
              </a:rPr>
              <a:t>CS = 100 Troy Ounce</a:t>
            </a:r>
          </a:p>
          <a:p>
            <a:pPr eaLnBrk="1" hangingPunct="1">
              <a:lnSpc>
                <a:spcPct val="80000"/>
              </a:lnSpc>
            </a:pPr>
            <a:r>
              <a:rPr lang="en-US" sz="2000" dirty="0" smtClean="0">
                <a:latin typeface="Arial" panose="020B0604020202020204" pitchFamily="34" charset="0"/>
                <a:cs typeface="Arial" panose="020B0604020202020204" pitchFamily="34" charset="0"/>
              </a:rPr>
              <a:t>Swap point Buy = - 1.75 % &amp; sell = -1.25%</a:t>
            </a:r>
          </a:p>
          <a:p>
            <a:pPr eaLnBrk="1" hangingPunct="1">
              <a:lnSpc>
                <a:spcPct val="80000"/>
              </a:lnSpc>
            </a:pPr>
            <a:r>
              <a:rPr lang="en-US" sz="2000" dirty="0" smtClean="0">
                <a:latin typeface="Arial" panose="020B0604020202020204" pitchFamily="34" charset="0"/>
                <a:cs typeface="Arial" panose="020B0604020202020204" pitchFamily="34" charset="0"/>
              </a:rPr>
              <a:t>Lot	= 2</a:t>
            </a:r>
          </a:p>
          <a:p>
            <a:pPr eaLnBrk="1" hangingPunct="1">
              <a:lnSpc>
                <a:spcPct val="80000"/>
              </a:lnSpc>
            </a:pPr>
            <a:r>
              <a:rPr lang="en-US" sz="2000" dirty="0" smtClean="0">
                <a:latin typeface="Arial" panose="020B0604020202020204" pitchFamily="34" charset="0"/>
                <a:cs typeface="Arial" panose="020B0604020202020204" pitchFamily="34" charset="0"/>
              </a:rPr>
              <a:t>Open position on Monday and Liquidation on Tuesday</a:t>
            </a:r>
          </a:p>
          <a:p>
            <a:r>
              <a:rPr lang="en-US" sz="2000" dirty="0" smtClean="0">
                <a:latin typeface="Arial" panose="020B0604020202020204" pitchFamily="34" charset="0"/>
                <a:cs typeface="Arial" panose="020B0604020202020204" pitchFamily="34" charset="0"/>
              </a:rPr>
              <a:t>Swap  = (1,100.00 x 100x-1.75% x 2 x1) / 360</a:t>
            </a:r>
          </a:p>
          <a:p>
            <a:pPr>
              <a:buFont typeface="Wingdings" pitchFamily="2" charset="2"/>
              <a:buNone/>
            </a:pPr>
            <a:r>
              <a:rPr lang="en-US" sz="2000" dirty="0" smtClean="0">
                <a:latin typeface="Arial" panose="020B0604020202020204" pitchFamily="34" charset="0"/>
                <a:cs typeface="Arial" panose="020B0604020202020204" pitchFamily="34" charset="0"/>
              </a:rPr>
              <a:t>      	   =  </a:t>
            </a:r>
            <a:r>
              <a:rPr lang="en-US" sz="2000" b="1" dirty="0" smtClean="0">
                <a:latin typeface="Arial" panose="020B0604020202020204" pitchFamily="34" charset="0"/>
                <a:cs typeface="Arial" panose="020B0604020202020204" pitchFamily="34" charset="0"/>
              </a:rPr>
              <a:t>- USD 10.69</a:t>
            </a:r>
          </a:p>
        </p:txBody>
      </p:sp>
      <p:pic>
        <p:nvPicPr>
          <p:cNvPr id="6" name="Picture 2" descr="C:\Users\Sagitha\Documents\Sagita\My Documents\logo-valbury-pt-VAF-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4315" b="18359"/>
          <a:stretch/>
        </p:blipFill>
        <p:spPr>
          <a:xfrm rot="21179593">
            <a:off x="6835366" y="5029200"/>
            <a:ext cx="1828800" cy="123127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24000"/>
            <a:ext cx="7772400" cy="1371600"/>
          </a:xfrm>
        </p:spPr>
        <p:txBody>
          <a:bodyPr/>
          <a:lstStyle/>
          <a:p>
            <a:pPr eaLnBrk="1" hangingPunct="1"/>
            <a:r>
              <a:rPr lang="en-US" sz="6000" dirty="0" smtClean="0">
                <a:latin typeface="Leitura News Roman 4" pitchFamily="50" charset="0"/>
              </a:rPr>
              <a:t>  Crude Oil</a:t>
            </a:r>
          </a:p>
        </p:txBody>
      </p:sp>
      <p:sp>
        <p:nvSpPr>
          <p:cNvPr id="3075" name="Rectangle 3"/>
          <p:cNvSpPr>
            <a:spLocks noGrp="1" noChangeArrowheads="1"/>
          </p:cNvSpPr>
          <p:nvPr>
            <p:ph type="subTitle" idx="1"/>
          </p:nvPr>
        </p:nvSpPr>
        <p:spPr>
          <a:xfrm>
            <a:off x="1371600" y="4114800"/>
            <a:ext cx="6400800" cy="2362200"/>
          </a:xfrm>
        </p:spPr>
        <p:txBody>
          <a:bodyPr>
            <a:normAutofit/>
          </a:bodyPr>
          <a:lstStyle/>
          <a:p>
            <a:r>
              <a:rPr lang="en-US" sz="2000" dirty="0">
                <a:solidFill>
                  <a:schemeClr val="tx1">
                    <a:lumMod val="75000"/>
                    <a:lumOff val="25000"/>
                  </a:schemeClr>
                </a:solidFill>
                <a:latin typeface="Arial" panose="020B0604020202020204" pitchFamily="34" charset="0"/>
                <a:cs typeface="Arial" panose="020B0604020202020204" pitchFamily="34" charset="0"/>
              </a:rPr>
              <a:t>Crude Oil is a fossil fuel that is used to form various important products: such as petroleum</a:t>
            </a:r>
          </a:p>
          <a:p>
            <a:r>
              <a:rPr lang="en-US" sz="2000" dirty="0">
                <a:solidFill>
                  <a:schemeClr val="tx1">
                    <a:lumMod val="75000"/>
                    <a:lumOff val="25000"/>
                  </a:schemeClr>
                </a:solidFill>
                <a:latin typeface="Arial" panose="020B0604020202020204" pitchFamily="34" charset="0"/>
                <a:cs typeface="Arial" panose="020B0604020202020204" pitchFamily="34" charset="0"/>
              </a:rPr>
              <a:t>Crude Oil symbol (LSE) that means </a:t>
            </a:r>
            <a:r>
              <a:rPr lang="en-US" sz="2000" dirty="0" smtClean="0">
                <a:solidFill>
                  <a:schemeClr val="tx1">
                    <a:lumMod val="75000"/>
                    <a:lumOff val="25000"/>
                  </a:schemeClr>
                </a:solidFill>
                <a:latin typeface="Arial" panose="020B0604020202020204" pitchFamily="34" charset="0"/>
                <a:cs typeface="Arial" panose="020B0604020202020204" pitchFamily="34" charset="0"/>
              </a:rPr>
              <a:t>:</a:t>
            </a:r>
          </a:p>
          <a:p>
            <a:pPr algn="l"/>
            <a:r>
              <a:rPr lang="en-US" sz="2000" dirty="0">
                <a:solidFill>
                  <a:schemeClr val="tx1">
                    <a:lumMod val="75000"/>
                    <a:lumOff val="25000"/>
                  </a:schemeClr>
                </a:solidFill>
                <a:latin typeface="Arial" panose="020B0604020202020204" pitchFamily="34" charset="0"/>
                <a:cs typeface="Arial" panose="020B0604020202020204" pitchFamily="34" charset="0"/>
              </a:rPr>
              <a:t>	 </a:t>
            </a:r>
            <a:r>
              <a:rPr lang="en-US" sz="2000" dirty="0" smtClean="0">
                <a:solidFill>
                  <a:schemeClr val="tx1">
                    <a:lumMod val="75000"/>
                    <a:lumOff val="25000"/>
                  </a:schemeClr>
                </a:solidFill>
                <a:latin typeface="Arial" panose="020B0604020202020204" pitchFamily="34" charset="0"/>
                <a:cs typeface="Arial" panose="020B0604020202020204" pitchFamily="34" charset="0"/>
              </a:rPr>
              <a:t>           E   = Symbol </a:t>
            </a:r>
            <a:r>
              <a:rPr lang="en-US" sz="2000" dirty="0">
                <a:solidFill>
                  <a:schemeClr val="tx1">
                    <a:lumMod val="75000"/>
                    <a:lumOff val="25000"/>
                  </a:schemeClr>
                </a:solidFill>
                <a:latin typeface="Arial" panose="020B0604020202020204" pitchFamily="34" charset="0"/>
                <a:cs typeface="Arial" panose="020B0604020202020204" pitchFamily="34" charset="0"/>
              </a:rPr>
              <a:t>for Energy</a:t>
            </a:r>
          </a:p>
          <a:p>
            <a:pPr algn="just">
              <a:lnSpc>
                <a:spcPct val="80000"/>
              </a:lnSpc>
            </a:pPr>
            <a:r>
              <a:rPr lang="en-US" sz="2000" dirty="0" smtClean="0">
                <a:solidFill>
                  <a:schemeClr val="tx1">
                    <a:lumMod val="75000"/>
                    <a:lumOff val="25000"/>
                  </a:schemeClr>
                </a:solidFill>
                <a:latin typeface="Arial" panose="020B0604020202020204" pitchFamily="34" charset="0"/>
                <a:cs typeface="Arial" panose="020B0604020202020204" pitchFamily="34" charset="0"/>
              </a:rPr>
              <a:t>	            LS </a:t>
            </a:r>
            <a:r>
              <a:rPr lang="en-US" sz="2000" dirty="0">
                <a:solidFill>
                  <a:schemeClr val="tx1">
                    <a:lumMod val="75000"/>
                    <a:lumOff val="25000"/>
                  </a:schemeClr>
                </a:solidFill>
                <a:latin typeface="Arial" panose="020B0604020202020204" pitchFamily="34" charset="0"/>
                <a:cs typeface="Arial" panose="020B0604020202020204" pitchFamily="34" charset="0"/>
              </a:rPr>
              <a:t>= Light Sweet Crude Oil</a:t>
            </a:r>
          </a:p>
          <a:p>
            <a:pPr algn="just" eaLnBrk="1" hangingPunct="1">
              <a:lnSpc>
                <a:spcPct val="80000"/>
              </a:lnSpc>
            </a:pPr>
            <a:endParaRPr lang="en-US" sz="2000" dirty="0" smtClean="0">
              <a:solidFill>
                <a:schemeClr val="tx1">
                  <a:lumMod val="75000"/>
                  <a:lumOff val="25000"/>
                </a:schemeClr>
              </a:solidFill>
              <a:latin typeface="Arial" panose="020B0604020202020204" pitchFamily="34" charset="0"/>
              <a:cs typeface="Arial" panose="020B0604020202020204" pitchFamily="34" charset="0"/>
            </a:endParaRPr>
          </a:p>
        </p:txBody>
      </p:sp>
      <p:pic>
        <p:nvPicPr>
          <p:cNvPr id="7" name="Picture 2" descr="C:\Users\Sagitha\Documents\Sagita\My Documents\logo-valbury-pt-VAF-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954049"/>
            <a:ext cx="1981200" cy="2055079"/>
          </a:xfrm>
          <a:prstGeom prst="rect">
            <a:avLst/>
          </a:prstGeom>
        </p:spPr>
      </p:pic>
    </p:spTree>
    <p:extLst>
      <p:ext uri="{BB962C8B-B14F-4D97-AF65-F5344CB8AC3E}">
        <p14:creationId xmlns:p14="http://schemas.microsoft.com/office/powerpoint/2010/main" val="3386546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457200" y="990600"/>
            <a:ext cx="8229600" cy="666750"/>
          </a:xfrm>
        </p:spPr>
        <p:txBody>
          <a:bodyPr lIns="91440" rIns="91440" bIns="45720" anchor="t">
            <a:noAutofit/>
          </a:bodyPr>
          <a:lstStyle/>
          <a:p>
            <a:pPr algn="ctr"/>
            <a:r>
              <a:rPr lang="en-US" sz="4000" dirty="0" smtClean="0">
                <a:latin typeface="Leitura News Roman 4" pitchFamily="50" charset="0"/>
              </a:rPr>
              <a:t>Crude Oil</a:t>
            </a:r>
          </a:p>
        </p:txBody>
      </p:sp>
      <p:sp>
        <p:nvSpPr>
          <p:cNvPr id="6147" name="Content Placeholder 2"/>
          <p:cNvSpPr>
            <a:spLocks noGrp="1"/>
          </p:cNvSpPr>
          <p:nvPr>
            <p:ph idx="4294967295"/>
          </p:nvPr>
        </p:nvSpPr>
        <p:spPr>
          <a:xfrm>
            <a:off x="304800" y="1828800"/>
            <a:ext cx="8229600" cy="4389438"/>
          </a:xfrm>
        </p:spPr>
        <p:txBody>
          <a:bodyPr>
            <a:normAutofit fontScale="85000" lnSpcReduction="10000"/>
          </a:bodyPr>
          <a:lstStyle/>
          <a:p>
            <a:pPr algn="just" eaLnBrk="1" hangingPunct="1">
              <a:lnSpc>
                <a:spcPct val="150000"/>
              </a:lnSpc>
              <a:buFont typeface="Wingdings" panose="05000000000000000000" pitchFamily="2" charset="2"/>
              <a:buChar char="v"/>
            </a:pPr>
            <a:r>
              <a:rPr lang="en-US" dirty="0" smtClean="0">
                <a:latin typeface="Arial" panose="020B0604020202020204" pitchFamily="34" charset="0"/>
                <a:cs typeface="Arial" panose="020B0604020202020204" pitchFamily="34" charset="0"/>
              </a:rPr>
              <a:t>Crude oil is directly and indirectly used by everyone</a:t>
            </a:r>
          </a:p>
          <a:p>
            <a:pPr algn="just" eaLnBrk="1" hangingPunct="1">
              <a:lnSpc>
                <a:spcPct val="150000"/>
              </a:lnSpc>
              <a:buFont typeface="Wingdings" panose="05000000000000000000" pitchFamily="2" charset="2"/>
              <a:buChar char="v"/>
            </a:pPr>
            <a:r>
              <a:rPr lang="en-US" dirty="0" smtClean="0">
                <a:latin typeface="Arial" panose="020B0604020202020204" pitchFamily="34" charset="0"/>
                <a:cs typeface="Arial" panose="020B0604020202020204" pitchFamily="34" charset="0"/>
              </a:rPr>
              <a:t>Can be processed into petroleum, ethanol and various by products such as kerosene and asphalt</a:t>
            </a:r>
          </a:p>
          <a:p>
            <a:pPr algn="just" eaLnBrk="1" hangingPunct="1">
              <a:lnSpc>
                <a:spcPct val="150000"/>
              </a:lnSpc>
              <a:buFont typeface="Wingdings" panose="05000000000000000000" pitchFamily="2" charset="2"/>
              <a:buChar char="v"/>
            </a:pPr>
            <a:r>
              <a:rPr lang="en-US" dirty="0" smtClean="0">
                <a:latin typeface="Arial" panose="020B0604020202020204" pitchFamily="34" charset="0"/>
                <a:cs typeface="Arial" panose="020B0604020202020204" pitchFamily="34" charset="0"/>
              </a:rPr>
              <a:t>Reserve is limited but subjected to technology advancement</a:t>
            </a:r>
          </a:p>
          <a:p>
            <a:pPr algn="just" eaLnBrk="1" hangingPunct="1">
              <a:lnSpc>
                <a:spcPct val="150000"/>
              </a:lnSpc>
              <a:buFont typeface="Wingdings" panose="05000000000000000000" pitchFamily="2" charset="2"/>
              <a:buChar char="v"/>
            </a:pPr>
            <a:r>
              <a:rPr lang="en-US" dirty="0" smtClean="0">
                <a:latin typeface="Arial" panose="020B0604020202020204" pitchFamily="34" charset="0"/>
                <a:cs typeface="Arial" panose="020B0604020202020204" pitchFamily="34" charset="0"/>
              </a:rPr>
              <a:t>Benchmark for inflation</a:t>
            </a:r>
          </a:p>
          <a:p>
            <a:pPr marL="0" indent="0" algn="just" eaLnBrk="1" hangingPunct="1">
              <a:lnSpc>
                <a:spcPct val="80000"/>
              </a:lnSpc>
              <a:buFontTx/>
              <a:buNone/>
            </a:pPr>
            <a:endParaRPr lang="en-US" dirty="0" smtClean="0">
              <a:latin typeface="Arial" panose="020B0604020202020204" pitchFamily="34" charset="0"/>
              <a:cs typeface="Arial" panose="020B0604020202020204" pitchFamily="34" charset="0"/>
            </a:endParaRPr>
          </a:p>
          <a:p>
            <a:pPr marL="0" indent="0" algn="just" eaLnBrk="1" hangingPunct="1">
              <a:lnSpc>
                <a:spcPct val="80000"/>
              </a:lnSpc>
              <a:buFontTx/>
              <a:buNone/>
            </a:pPr>
            <a:endParaRPr lang="en-US" sz="2000" dirty="0" smtClean="0">
              <a:latin typeface="Arial" panose="020B0604020202020204" pitchFamily="34" charset="0"/>
              <a:cs typeface="Arial" panose="020B0604020202020204" pitchFamily="34" charset="0"/>
            </a:endParaRPr>
          </a:p>
        </p:txBody>
      </p:sp>
      <p:pic>
        <p:nvPicPr>
          <p:cNvPr id="6" name="Picture 2" descr="C:\Users\Sagitha\Documents\Sagita\My Documents\logo-valbury-pt-VAF-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4933950"/>
            <a:ext cx="3082457" cy="19240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457200" y="1143000"/>
            <a:ext cx="8229600" cy="722351"/>
          </a:xfrm>
        </p:spPr>
        <p:txBody>
          <a:bodyPr>
            <a:normAutofit fontScale="90000"/>
          </a:bodyPr>
          <a:lstStyle/>
          <a:p>
            <a:pPr algn="ctr"/>
            <a:r>
              <a:rPr lang="en-US" b="1" dirty="0" smtClean="0">
                <a:latin typeface="Leitura News Roman 4" pitchFamily="50" charset="0"/>
              </a:rPr>
              <a:t>OUR PRODUCTS</a:t>
            </a:r>
            <a:endParaRPr lang="en-GB" b="1" dirty="0" smtClean="0">
              <a:latin typeface="Leitura News Roman 4" pitchFamily="50" charset="0"/>
            </a:endParaRPr>
          </a:p>
        </p:txBody>
      </p:sp>
      <p:sp>
        <p:nvSpPr>
          <p:cNvPr id="5123" name="Rectangle 3"/>
          <p:cNvSpPr>
            <a:spLocks noGrp="1"/>
          </p:cNvSpPr>
          <p:nvPr>
            <p:ph type="body" idx="1"/>
          </p:nvPr>
        </p:nvSpPr>
        <p:spPr>
          <a:xfrm>
            <a:off x="457200" y="2057400"/>
            <a:ext cx="8229600" cy="4525963"/>
          </a:xfrm>
        </p:spPr>
        <p:txBody>
          <a:bodyPr>
            <a:normAutofit/>
          </a:bodyPr>
          <a:lstStyle/>
          <a:p>
            <a:r>
              <a:rPr lang="en-US" sz="3600" dirty="0" smtClean="0">
                <a:latin typeface="Arial" panose="020B0604020202020204" pitchFamily="34" charset="0"/>
                <a:cs typeface="Arial" panose="020B0604020202020204" pitchFamily="34" charset="0"/>
              </a:rPr>
              <a:t>Foreign Exchange</a:t>
            </a:r>
          </a:p>
          <a:p>
            <a:r>
              <a:rPr lang="en-US" sz="3600" dirty="0" smtClean="0">
                <a:latin typeface="Arial" panose="020B0604020202020204" pitchFamily="34" charset="0"/>
                <a:cs typeface="Arial" panose="020B0604020202020204" pitchFamily="34" charset="0"/>
              </a:rPr>
              <a:t>Loco London Gold (Commodities)</a:t>
            </a:r>
          </a:p>
          <a:p>
            <a:r>
              <a:rPr lang="en-US" sz="3600" dirty="0" smtClean="0">
                <a:latin typeface="Arial" panose="020B0604020202020204" pitchFamily="34" charset="0"/>
                <a:cs typeface="Arial" panose="020B0604020202020204" pitchFamily="34" charset="0"/>
              </a:rPr>
              <a:t>Indices </a:t>
            </a:r>
          </a:p>
          <a:p>
            <a:r>
              <a:rPr lang="en-US" sz="3600" dirty="0" smtClean="0">
                <a:latin typeface="Arial" panose="020B0604020202020204" pitchFamily="34" charset="0"/>
                <a:cs typeface="Arial" panose="020B0604020202020204" pitchFamily="34" charset="0"/>
              </a:rPr>
              <a:t>Crude Oil (Commodities)</a:t>
            </a:r>
          </a:p>
          <a:p>
            <a:r>
              <a:rPr lang="en-US" sz="3600" dirty="0" smtClean="0">
                <a:latin typeface="Arial" panose="020B0604020202020204" pitchFamily="34" charset="0"/>
                <a:cs typeface="Arial" panose="020B0604020202020204" pitchFamily="34" charset="0"/>
              </a:rPr>
              <a:t>Silver (Commodities)</a:t>
            </a:r>
          </a:p>
          <a:p>
            <a:r>
              <a:rPr lang="en-US" sz="3600" dirty="0" smtClean="0">
                <a:latin typeface="Arial" panose="020B0604020202020204" pitchFamily="34" charset="0"/>
                <a:cs typeface="Arial" panose="020B0604020202020204" pitchFamily="34" charset="0"/>
              </a:rPr>
              <a:t>CFD</a:t>
            </a:r>
          </a:p>
          <a:p>
            <a:pPr>
              <a:buFont typeface="Wingdings 2" pitchFamily="18" charset="2"/>
              <a:buNone/>
            </a:pPr>
            <a:endParaRPr lang="en-US" sz="3600" dirty="0" smtClean="0">
              <a:latin typeface="Arial" panose="020B0604020202020204" pitchFamily="34" charset="0"/>
              <a:cs typeface="Arial" panose="020B0604020202020204" pitchFamily="34" charset="0"/>
            </a:endParaRPr>
          </a:p>
        </p:txBody>
      </p:sp>
      <p:pic>
        <p:nvPicPr>
          <p:cNvPr id="9" name="Picture 2" descr="C:\Users\Sagitha\Documents\Sagita\My Documents\logo-valbury-pt-VAF-bla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933679"/>
            <a:ext cx="8229600" cy="742950"/>
          </a:xfrm>
        </p:spPr>
        <p:txBody>
          <a:bodyPr lIns="91440" rIns="91440" bIns="45720" anchor="t"/>
          <a:lstStyle/>
          <a:p>
            <a:pPr algn="ctr" eaLnBrk="1" hangingPunct="1"/>
            <a:r>
              <a:rPr lang="en-US" sz="4000" dirty="0" smtClean="0">
                <a:latin typeface="Leitura News Roman 4" pitchFamily="50" charset="0"/>
              </a:rPr>
              <a:t>Crude Oil Conversion</a:t>
            </a:r>
          </a:p>
        </p:txBody>
      </p:sp>
      <p:sp>
        <p:nvSpPr>
          <p:cNvPr id="8195" name="Content Placeholder 5"/>
          <p:cNvSpPr>
            <a:spLocks noGrp="1"/>
          </p:cNvSpPr>
          <p:nvPr>
            <p:ph idx="4294967295"/>
          </p:nvPr>
        </p:nvSpPr>
        <p:spPr>
          <a:xfrm>
            <a:off x="457200" y="1828800"/>
            <a:ext cx="8229600" cy="4160838"/>
          </a:xfrm>
        </p:spPr>
        <p:txBody>
          <a:bodyPr>
            <a:normAutofit fontScale="92500" lnSpcReduction="10000"/>
          </a:bodyPr>
          <a:lstStyle/>
          <a:p>
            <a:pPr marL="342900" indent="-342900" eaLnBrk="1" hangingPunct="1">
              <a:lnSpc>
                <a:spcPct val="90000"/>
              </a:lnSpc>
              <a:spcBef>
                <a:spcPts val="0"/>
              </a:spcBef>
            </a:pPr>
            <a:r>
              <a:rPr lang="en-US" dirty="0" smtClean="0">
                <a:latin typeface="Arial" panose="020B0604020202020204" pitchFamily="34" charset="0"/>
                <a:cs typeface="Arial" panose="020B0604020202020204" pitchFamily="34" charset="0"/>
              </a:rPr>
              <a:t>Barrel</a:t>
            </a:r>
          </a:p>
          <a:p>
            <a:pPr marL="342900" indent="-342900" eaLnBrk="1" hangingPunct="1">
              <a:lnSpc>
                <a:spcPct val="90000"/>
              </a:lnSpc>
              <a:spcBef>
                <a:spcPts val="0"/>
              </a:spcBef>
              <a:buFont typeface="Wingdings 2" pitchFamily="18" charset="2"/>
              <a:buNone/>
            </a:pPr>
            <a:endParaRPr lang="en-US" dirty="0" smtClean="0">
              <a:latin typeface="Arial" panose="020B0604020202020204" pitchFamily="34" charset="0"/>
              <a:cs typeface="Arial" panose="020B0604020202020204" pitchFamily="34" charset="0"/>
            </a:endParaRPr>
          </a:p>
          <a:p>
            <a:pPr marL="342900" indent="-342900" eaLnBrk="1" hangingPunct="1">
              <a:lnSpc>
                <a:spcPct val="90000"/>
              </a:lnSpc>
              <a:spcBef>
                <a:spcPts val="0"/>
              </a:spcBef>
            </a:pPr>
            <a:r>
              <a:rPr lang="en-US" dirty="0" smtClean="0">
                <a:latin typeface="Arial" panose="020B0604020202020204" pitchFamily="34" charset="0"/>
                <a:cs typeface="Arial" panose="020B0604020202020204" pitchFamily="34" charset="0"/>
              </a:rPr>
              <a:t>1 Barrel = 158.9872 Liter</a:t>
            </a:r>
          </a:p>
          <a:p>
            <a:pPr marL="342900" indent="-342900" eaLnBrk="1" hangingPunct="1">
              <a:lnSpc>
                <a:spcPct val="90000"/>
              </a:lnSpc>
              <a:spcBef>
                <a:spcPts val="0"/>
              </a:spcBef>
            </a:pPr>
            <a:endParaRPr lang="en-US" dirty="0" smtClean="0">
              <a:latin typeface="Arial" panose="020B0604020202020204" pitchFamily="34" charset="0"/>
              <a:cs typeface="Arial" panose="020B0604020202020204" pitchFamily="34" charset="0"/>
            </a:endParaRPr>
          </a:p>
          <a:p>
            <a:pPr marL="342900" indent="-342900" eaLnBrk="1" hangingPunct="1">
              <a:lnSpc>
                <a:spcPct val="90000"/>
              </a:lnSpc>
              <a:spcBef>
                <a:spcPts val="0"/>
              </a:spcBef>
            </a:pPr>
            <a:r>
              <a:rPr lang="en-US" dirty="0" smtClean="0">
                <a:latin typeface="Arial" panose="020B0604020202020204" pitchFamily="34" charset="0"/>
                <a:cs typeface="Arial" panose="020B0604020202020204" pitchFamily="34" charset="0"/>
              </a:rPr>
              <a:t>Price in IDR = (price x IDR) / 158.9872</a:t>
            </a:r>
          </a:p>
          <a:p>
            <a:pPr marL="342900" indent="-342900" eaLnBrk="1" hangingPunct="1">
              <a:lnSpc>
                <a:spcPct val="90000"/>
              </a:lnSpc>
              <a:spcBef>
                <a:spcPts val="0"/>
              </a:spcBef>
            </a:pPr>
            <a:endParaRPr lang="en-US" dirty="0" smtClean="0">
              <a:latin typeface="Arial" panose="020B0604020202020204" pitchFamily="34" charset="0"/>
              <a:cs typeface="Arial" panose="020B0604020202020204" pitchFamily="34" charset="0"/>
            </a:endParaRPr>
          </a:p>
          <a:p>
            <a:pPr marL="342900" indent="-342900" eaLnBrk="1" hangingPunct="1">
              <a:lnSpc>
                <a:spcPct val="90000"/>
              </a:lnSpc>
              <a:spcBef>
                <a:spcPts val="0"/>
              </a:spcBef>
            </a:pPr>
            <a:r>
              <a:rPr lang="en-US" dirty="0" smtClean="0">
                <a:latin typeface="Arial" panose="020B0604020202020204" pitchFamily="34" charset="0"/>
                <a:cs typeface="Arial" panose="020B0604020202020204" pitchFamily="34" charset="0"/>
              </a:rPr>
              <a:t>Example :</a:t>
            </a:r>
            <a:endParaRPr lang="en-US" sz="1500" dirty="0" smtClean="0">
              <a:latin typeface="Arial" panose="020B0604020202020204" pitchFamily="34" charset="0"/>
              <a:cs typeface="Arial" panose="020B0604020202020204" pitchFamily="34" charset="0"/>
            </a:endParaRPr>
          </a:p>
          <a:p>
            <a:pPr marL="0" indent="0" eaLnBrk="1" hangingPunct="1">
              <a:lnSpc>
                <a:spcPct val="90000"/>
              </a:lnSpc>
              <a:spcBef>
                <a:spcPts val="0"/>
              </a:spcBef>
              <a:buNone/>
            </a:pPr>
            <a:r>
              <a:rPr lang="en-US"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Price in IDR / Liter = (36.07 x 13800) / 158.9872</a:t>
            </a:r>
          </a:p>
          <a:p>
            <a:pPr marL="342900" indent="-342900" eaLnBrk="1" hangingPunct="1">
              <a:lnSpc>
                <a:spcPct val="90000"/>
              </a:lnSpc>
              <a:spcBef>
                <a:spcPts val="0"/>
              </a:spcBef>
            </a:pPr>
            <a:endParaRPr lang="en-US" dirty="0" smtClean="0">
              <a:latin typeface="Arial" panose="020B0604020202020204" pitchFamily="34" charset="0"/>
              <a:cs typeface="Arial" panose="020B0604020202020204" pitchFamily="34" charset="0"/>
            </a:endParaRPr>
          </a:p>
          <a:p>
            <a:pPr marL="342900" indent="-342900" eaLnBrk="1" hangingPunct="1">
              <a:lnSpc>
                <a:spcPct val="90000"/>
              </a:lnSpc>
              <a:spcBef>
                <a:spcPts val="0"/>
              </a:spcBef>
            </a:pPr>
            <a:r>
              <a:rPr lang="en-US" dirty="0" smtClean="0">
                <a:latin typeface="Arial" panose="020B0604020202020204" pitchFamily="34" charset="0"/>
                <a:cs typeface="Arial" panose="020B0604020202020204" pitchFamily="34" charset="0"/>
              </a:rPr>
              <a:t>Price in IDR / Liter = </a:t>
            </a:r>
            <a:r>
              <a:rPr lang="en-US" dirty="0" err="1" smtClean="0">
                <a:latin typeface="Arial" panose="020B0604020202020204" pitchFamily="34" charset="0"/>
                <a:cs typeface="Arial" panose="020B0604020202020204" pitchFamily="34" charset="0"/>
              </a:rPr>
              <a:t>Rp</a:t>
            </a:r>
            <a:r>
              <a:rPr lang="en-US" dirty="0" smtClean="0">
                <a:latin typeface="Arial" panose="020B0604020202020204" pitchFamily="34" charset="0"/>
                <a:cs typeface="Arial" panose="020B0604020202020204" pitchFamily="34" charset="0"/>
              </a:rPr>
              <a:t> 3,130. 85/ Liter</a:t>
            </a:r>
          </a:p>
          <a:p>
            <a:pPr marL="342900" indent="-342900" eaLnBrk="1" hangingPunct="1"/>
            <a:endParaRPr lang="en-US" dirty="0" smtClean="0">
              <a:latin typeface="Arial" panose="020B0604020202020204" pitchFamily="34" charset="0"/>
              <a:cs typeface="Arial" panose="020B0604020202020204" pitchFamily="34" charset="0"/>
            </a:endParaRPr>
          </a:p>
        </p:txBody>
      </p:sp>
      <p:pic>
        <p:nvPicPr>
          <p:cNvPr id="6" name="Picture 2" descr="C:\Users\Sagitha\Documents\Sagita\My Documents\logo-valbury-pt-VAF-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7123" name="Group 51"/>
          <p:cNvGraphicFramePr>
            <a:graphicFrameLocks noGrp="1"/>
          </p:cNvGraphicFramePr>
          <p:nvPr>
            <p:extLst>
              <p:ext uri="{D42A27DB-BD31-4B8C-83A1-F6EECF244321}">
                <p14:modId xmlns:p14="http://schemas.microsoft.com/office/powerpoint/2010/main" val="2078300632"/>
              </p:ext>
            </p:extLst>
          </p:nvPr>
        </p:nvGraphicFramePr>
        <p:xfrm>
          <a:off x="1041782" y="3124200"/>
          <a:ext cx="6858000" cy="1828800"/>
        </p:xfrm>
        <a:graphic>
          <a:graphicData uri="http://schemas.openxmlformats.org/drawingml/2006/table">
            <a:tbl>
              <a:tblPr/>
              <a:tblGrid>
                <a:gridCol w="1066800"/>
                <a:gridCol w="1524000"/>
                <a:gridCol w="1600200"/>
                <a:gridCol w="1066800"/>
                <a:gridCol w="1600200"/>
              </a:tblGrid>
              <a:tr h="523875">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pitchFamily="2" charset="2"/>
                        <a:buNone/>
                        <a:tabLst/>
                      </a:pPr>
                      <a:r>
                        <a:rPr kumimoji="0" 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Commodity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pitchFamily="2" charset="2"/>
                        <a:buNone/>
                        <a:tabLst/>
                      </a:pPr>
                      <a:r>
                        <a:rPr kumimoji="0" 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Contract Size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pitchFamily="2" charset="2"/>
                        <a:buNone/>
                        <a:tabLst/>
                      </a:pPr>
                      <a:r>
                        <a:rPr kumimoji="0" 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Margin Requirement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pitchFamily="2" charset="2"/>
                        <a:buNone/>
                        <a:tabLst/>
                      </a:pPr>
                      <a:r>
                        <a:rPr kumimoji="0" 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Spread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pitchFamily="2" charset="2"/>
                        <a:buNone/>
                        <a:tabLst/>
                      </a:pPr>
                      <a:r>
                        <a:rPr kumimoji="0" 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Rate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4925">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pitchFamily="2" charset="2"/>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Crude Oil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pitchFamily="2" charset="2"/>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1,000 Barrel</a:t>
                      </a:r>
                    </a:p>
                    <a:p>
                      <a:pPr marL="0" marR="0" lvl="0" indent="0" algn="l" defTabSz="914400" rtl="0" eaLnBrk="1" fontAlgn="base" latinLnBrk="0" hangingPunct="1">
                        <a:lnSpc>
                          <a:spcPct val="100000"/>
                        </a:lnSpc>
                        <a:spcBef>
                          <a:spcPct val="20000"/>
                        </a:spcBef>
                        <a:spcAft>
                          <a:spcPct val="0"/>
                        </a:spcAft>
                        <a:buClr>
                          <a:srgbClr val="0BD0D9"/>
                        </a:buClr>
                        <a:buSzPct val="95000"/>
                        <a:buFont typeface="Wingdings" pitchFamily="2" charset="2"/>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 Barrel =159 Litter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pitchFamily="2" charset="2"/>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$ 2,000/lot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pitchFamily="2" charset="2"/>
                        <a:buNone/>
                        <a:tabLst/>
                      </a:pPr>
                      <a:r>
                        <a:rPr kumimoji="0" 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0.05 </a:t>
                      </a:r>
                      <a:endPar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pitchFamily="2" charset="2"/>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Floating Rate</a:t>
                      </a:r>
                    </a:p>
                    <a:p>
                      <a:pPr marL="0" marR="0" lvl="0" indent="0" algn="l" defTabSz="914400" rtl="0" eaLnBrk="1" fontAlgn="base" latinLnBrk="0" hangingPunct="1">
                        <a:lnSpc>
                          <a:spcPct val="100000"/>
                        </a:lnSpc>
                        <a:spcBef>
                          <a:spcPct val="20000"/>
                        </a:spcBef>
                        <a:spcAft>
                          <a:spcPct val="0"/>
                        </a:spcAft>
                        <a:buClr>
                          <a:srgbClr val="0BD0D9"/>
                        </a:buClr>
                        <a:buSzPct val="95000"/>
                        <a:buFont typeface="Wingdings" pitchFamily="2" charset="2"/>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Fix Rate </a:t>
                      </a:r>
                    </a:p>
                    <a:p>
                      <a:pPr marL="0" marR="0" lvl="0" indent="0" algn="l" defTabSz="914400" rtl="0" eaLnBrk="1" fontAlgn="base" latinLnBrk="0" hangingPunct="1">
                        <a:lnSpc>
                          <a:spcPct val="100000"/>
                        </a:lnSpc>
                        <a:spcBef>
                          <a:spcPct val="20000"/>
                        </a:spcBef>
                        <a:spcAft>
                          <a:spcPct val="0"/>
                        </a:spcAft>
                        <a:buClr>
                          <a:srgbClr val="0BD0D9"/>
                        </a:buClr>
                        <a:buSzPct val="95000"/>
                        <a:buFont typeface="Wingdings" pitchFamily="2" charset="2"/>
                        <a:buNone/>
                        <a:tabLst/>
                      </a:pPr>
                      <a:r>
                        <a:rPr kumimoji="0" lang="en-US" sz="12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Rp</a:t>
                      </a: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12.000/USD</a:t>
                      </a:r>
                    </a:p>
                    <a:p>
                      <a:pPr marL="0" marR="0" lvl="0" indent="0" algn="l" defTabSz="914400" rtl="0" eaLnBrk="1" fontAlgn="base" latinLnBrk="0" hangingPunct="1">
                        <a:lnSpc>
                          <a:spcPct val="100000"/>
                        </a:lnSpc>
                        <a:spcBef>
                          <a:spcPct val="20000"/>
                        </a:spcBef>
                        <a:spcAft>
                          <a:spcPct val="0"/>
                        </a:spcAft>
                        <a:buClr>
                          <a:srgbClr val="0BD0D9"/>
                        </a:buClr>
                        <a:buSzPct val="95000"/>
                        <a:buFont typeface="Wingdings" pitchFamily="2" charset="2"/>
                        <a:buNone/>
                        <a:tabLst/>
                      </a:pPr>
                      <a:r>
                        <a:rPr kumimoji="0" lang="en-US" sz="12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Rp</a:t>
                      </a: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14.000/USD</a:t>
                      </a:r>
                      <a:endPar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290" name="Rectangle 26"/>
          <p:cNvSpPr>
            <a:spLocks noChangeArrowheads="1"/>
          </p:cNvSpPr>
          <p:nvPr/>
        </p:nvSpPr>
        <p:spPr bwMode="auto">
          <a:xfrm>
            <a:off x="1905000" y="1600200"/>
            <a:ext cx="5257800" cy="701675"/>
          </a:xfrm>
          <a:prstGeom prst="rect">
            <a:avLst/>
          </a:prstGeom>
          <a:noFill/>
          <a:ln w="9525">
            <a:noFill/>
            <a:miter lim="800000"/>
            <a:headEnd/>
            <a:tailEnd/>
          </a:ln>
        </p:spPr>
        <p:txBody>
          <a:bodyPr>
            <a:spAutoFit/>
          </a:bodyPr>
          <a:lstStyle/>
          <a:p>
            <a:pPr algn="ctr" eaLnBrk="1" hangingPunct="1"/>
            <a:r>
              <a:rPr lang="en-US" sz="4000" dirty="0">
                <a:latin typeface="Leitura News Roman 4" pitchFamily="50" charset="0"/>
                <a:cs typeface="Arial" charset="0"/>
              </a:rPr>
              <a:t>ON-LINE CRUDE OIL</a:t>
            </a:r>
          </a:p>
        </p:txBody>
      </p:sp>
      <p:pic>
        <p:nvPicPr>
          <p:cNvPr id="8" name="Picture 2" descr="C:\Users\Sagitha\Documents\Sagita\My Documents\logo-valbury-pt-VAF-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81000" y="228600"/>
            <a:ext cx="2191802" cy="13716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6"/>
          <p:cNvSpPr>
            <a:spLocks noGrp="1"/>
          </p:cNvSpPr>
          <p:nvPr>
            <p:ph type="title" idx="4294967295"/>
          </p:nvPr>
        </p:nvSpPr>
        <p:spPr>
          <a:xfrm>
            <a:off x="381000" y="993698"/>
            <a:ext cx="8229600" cy="742950"/>
          </a:xfrm>
        </p:spPr>
        <p:txBody>
          <a:bodyPr lIns="91440" rIns="91440" bIns="45720" anchor="t"/>
          <a:lstStyle/>
          <a:p>
            <a:pPr algn="ctr" eaLnBrk="1" hangingPunct="1"/>
            <a:r>
              <a:rPr lang="en-US" sz="4000" dirty="0" smtClean="0">
                <a:latin typeface="Leitura News Roman 4" pitchFamily="50" charset="0"/>
              </a:rPr>
              <a:t>CRUDE OIL GROSS P/L</a:t>
            </a:r>
          </a:p>
        </p:txBody>
      </p:sp>
      <p:sp>
        <p:nvSpPr>
          <p:cNvPr id="12291" name="Content Placeholder 7"/>
          <p:cNvSpPr>
            <a:spLocks noGrp="1"/>
          </p:cNvSpPr>
          <p:nvPr>
            <p:ph idx="4294967295"/>
          </p:nvPr>
        </p:nvSpPr>
        <p:spPr>
          <a:xfrm>
            <a:off x="457200" y="1752600"/>
            <a:ext cx="8229600" cy="4530725"/>
          </a:xfrm>
        </p:spPr>
        <p:txBody>
          <a:bodyPr>
            <a:normAutofit/>
          </a:bodyPr>
          <a:lstStyle/>
          <a:p>
            <a:pPr marL="0" indent="0" eaLnBrk="1" hangingPunct="1">
              <a:buNone/>
            </a:pPr>
            <a:r>
              <a:rPr lang="en-US" sz="2000" b="1" dirty="0" smtClean="0">
                <a:latin typeface="Arial" panose="020B0604020202020204" pitchFamily="34" charset="0"/>
                <a:cs typeface="Arial" panose="020B0604020202020204" pitchFamily="34" charset="0"/>
              </a:rPr>
              <a:t>Gross P/L Calculation </a:t>
            </a:r>
          </a:p>
          <a:p>
            <a:pPr marL="342900" indent="-342900" eaLnBrk="1" hangingPunct="1">
              <a:buFont typeface="Wingdings 2" pitchFamily="18" charset="2"/>
              <a:buNone/>
            </a:pPr>
            <a:r>
              <a:rPr lang="en-US" sz="2000" b="1" dirty="0" smtClean="0">
                <a:solidFill>
                  <a:srgbClr val="FF0000"/>
                </a:solidFill>
                <a:latin typeface="Arial" panose="020B0604020202020204" pitchFamily="34" charset="0"/>
                <a:cs typeface="Arial" panose="020B0604020202020204" pitchFamily="34" charset="0"/>
              </a:rPr>
              <a:t>(Liquidation Price – Opening Price) x Contract Size x Lot</a:t>
            </a:r>
          </a:p>
          <a:p>
            <a:pPr marL="342900" indent="-342900" eaLnBrk="1" hangingPunct="1">
              <a:buFont typeface="Wingdings 2" pitchFamily="18" charset="2"/>
              <a:buNone/>
            </a:pPr>
            <a:endParaRPr lang="en-US" sz="2000" dirty="0" smtClean="0">
              <a:latin typeface="Arial" panose="020B0604020202020204" pitchFamily="34" charset="0"/>
              <a:cs typeface="Arial" panose="020B0604020202020204" pitchFamily="34" charset="0"/>
            </a:endParaRPr>
          </a:p>
          <a:p>
            <a:pPr marL="342900" indent="-342900" eaLnBrk="1" hangingPunct="1">
              <a:buFont typeface="Wingdings 2" pitchFamily="18" charset="2"/>
              <a:buNone/>
            </a:pPr>
            <a:r>
              <a:rPr lang="en-US" sz="2000" b="1" dirty="0" smtClean="0">
                <a:latin typeface="Arial" panose="020B0604020202020204" pitchFamily="34" charset="0"/>
                <a:cs typeface="Arial" panose="020B0604020202020204" pitchFamily="34" charset="0"/>
              </a:rPr>
              <a:t>Example:</a:t>
            </a:r>
          </a:p>
          <a:p>
            <a:pPr marL="342900" indent="-342900" algn="just" eaLnBrk="1" hangingPunct="1">
              <a:lnSpc>
                <a:spcPct val="80000"/>
              </a:lnSpc>
              <a:buFont typeface="Wingdings 2" pitchFamily="18" charset="2"/>
              <a:buNone/>
            </a:pPr>
            <a:r>
              <a:rPr lang="en-US" sz="2000" dirty="0" smtClean="0">
                <a:latin typeface="Arial" panose="020B0604020202020204" pitchFamily="34" charset="0"/>
                <a:cs typeface="Arial" panose="020B0604020202020204" pitchFamily="34" charset="0"/>
              </a:rPr>
              <a:t>      Client A invests USD100,000 with </a:t>
            </a:r>
            <a:r>
              <a:rPr lang="en-US" sz="2000" dirty="0" err="1" smtClean="0">
                <a:latin typeface="Arial" panose="020B0604020202020204" pitchFamily="34" charset="0"/>
                <a:cs typeface="Arial" panose="020B0604020202020204" pitchFamily="34" charset="0"/>
              </a:rPr>
              <a:t>Valbury</a:t>
            </a:r>
            <a:r>
              <a:rPr lang="en-US" sz="2000" dirty="0" smtClean="0">
                <a:latin typeface="Arial" panose="020B0604020202020204" pitchFamily="34" charset="0"/>
                <a:cs typeface="Arial" panose="020B0604020202020204" pitchFamily="34" charset="0"/>
              </a:rPr>
              <a:t>. With the expectation that Crude Oil will go up, he buys 30 lots at 36.50 in the morning. Several hours later the client liquidates his positions at 47.50. What is his Gross P/L?</a:t>
            </a:r>
          </a:p>
          <a:p>
            <a:pPr marL="342900" indent="-342900" eaLnBrk="1" hangingPunct="1">
              <a:lnSpc>
                <a:spcPct val="80000"/>
              </a:lnSpc>
              <a:buFont typeface="Wingdings 2" pitchFamily="18" charset="2"/>
              <a:buNone/>
            </a:pPr>
            <a:endParaRPr lang="en-US" sz="2000" dirty="0" smtClean="0">
              <a:latin typeface="Arial" panose="020B0604020202020204" pitchFamily="34" charset="0"/>
              <a:cs typeface="Arial" panose="020B0604020202020204" pitchFamily="34" charset="0"/>
            </a:endParaRPr>
          </a:p>
          <a:p>
            <a:pPr marL="342900" indent="-342900" eaLnBrk="1" hangingPunct="1">
              <a:lnSpc>
                <a:spcPct val="80000"/>
              </a:lnSpc>
              <a:buFont typeface="Wingdings 2" pitchFamily="18" charset="2"/>
              <a:buNone/>
            </a:pPr>
            <a:r>
              <a:rPr lang="en-US" sz="2000" b="1" dirty="0" smtClean="0">
                <a:latin typeface="Arial" panose="020B0604020202020204" pitchFamily="34" charset="0"/>
                <a:cs typeface="Arial" panose="020B0604020202020204" pitchFamily="34" charset="0"/>
              </a:rPr>
              <a:t>Gross P/L </a:t>
            </a:r>
            <a:r>
              <a:rPr lang="en-US" sz="2000" dirty="0" smtClean="0">
                <a:latin typeface="Arial" panose="020B0604020202020204" pitchFamily="34" charset="0"/>
                <a:cs typeface="Arial" panose="020B0604020202020204" pitchFamily="34" charset="0"/>
              </a:rPr>
              <a:t>= (47.50 – 36.50) x 1000 x 30			</a:t>
            </a:r>
          </a:p>
          <a:p>
            <a:pPr marL="342900" indent="-342900" eaLnBrk="1" hangingPunct="1">
              <a:lnSpc>
                <a:spcPct val="80000"/>
              </a:lnSpc>
              <a:buFont typeface="Wingdings 2" pitchFamily="18" charset="2"/>
              <a:buNone/>
            </a:pPr>
            <a:r>
              <a:rPr lang="en-US" sz="2000" dirty="0" smtClean="0">
                <a:latin typeface="Arial" panose="020B0604020202020204" pitchFamily="34" charset="0"/>
                <a:cs typeface="Arial" panose="020B0604020202020204" pitchFamily="34" charset="0"/>
              </a:rPr>
              <a:t>		      = </a:t>
            </a:r>
            <a:r>
              <a:rPr lang="en-US" sz="2000" i="1" u="sng" dirty="0" smtClean="0">
                <a:latin typeface="Arial" panose="020B0604020202020204" pitchFamily="34" charset="0"/>
                <a:cs typeface="Arial" panose="020B0604020202020204" pitchFamily="34" charset="0"/>
              </a:rPr>
              <a:t>USD 330,000</a:t>
            </a:r>
          </a:p>
          <a:p>
            <a:pPr marL="342900" indent="-342900" eaLnBrk="1" hangingPunct="1">
              <a:lnSpc>
                <a:spcPct val="80000"/>
              </a:lnSpc>
              <a:buFont typeface="Wingdings 2" pitchFamily="18" charset="2"/>
              <a:buNone/>
            </a:pPr>
            <a:endParaRPr lang="en-US" sz="2000" dirty="0" smtClean="0">
              <a:latin typeface="Arial" panose="020B0604020202020204" pitchFamily="34" charset="0"/>
              <a:cs typeface="Arial" panose="020B0604020202020204" pitchFamily="34" charset="0"/>
            </a:endParaRPr>
          </a:p>
          <a:p>
            <a:pPr marL="342900" indent="-342900" eaLnBrk="1" hangingPunct="1">
              <a:lnSpc>
                <a:spcPct val="80000"/>
              </a:lnSpc>
              <a:buFont typeface="Wingdings 2" pitchFamily="18" charset="2"/>
              <a:buNone/>
            </a:pPr>
            <a:r>
              <a:rPr lang="en-US" sz="2000" b="1" dirty="0" smtClean="0">
                <a:latin typeface="Arial" panose="020B0604020202020204" pitchFamily="34" charset="0"/>
                <a:cs typeface="Arial" panose="020B0604020202020204" pitchFamily="34" charset="0"/>
              </a:rPr>
              <a:t> Net P/L </a:t>
            </a:r>
            <a:r>
              <a:rPr lang="en-US" sz="2000" dirty="0" smtClean="0">
                <a:latin typeface="Arial" panose="020B0604020202020204" pitchFamily="34" charset="0"/>
                <a:cs typeface="Arial" panose="020B0604020202020204" pitchFamily="34" charset="0"/>
              </a:rPr>
              <a:t>= 330,000 – (30 x $15 x 2)		</a:t>
            </a:r>
          </a:p>
          <a:p>
            <a:pPr marL="342900" indent="-342900" eaLnBrk="1" hangingPunct="1">
              <a:lnSpc>
                <a:spcPct val="80000"/>
              </a:lnSpc>
              <a:buFont typeface="Wingdings 2" pitchFamily="18" charset="2"/>
              <a:buNone/>
            </a:pPr>
            <a:r>
              <a:rPr lang="en-US" sz="2000" dirty="0" smtClean="0">
                <a:latin typeface="Arial" panose="020B0604020202020204" pitchFamily="34" charset="0"/>
                <a:cs typeface="Arial" panose="020B0604020202020204" pitchFamily="34" charset="0"/>
              </a:rPr>
              <a:t>		  = </a:t>
            </a:r>
            <a:r>
              <a:rPr lang="en-US" sz="2000" i="1" u="sng" dirty="0" smtClean="0">
                <a:latin typeface="Arial" panose="020B0604020202020204" pitchFamily="34" charset="0"/>
                <a:cs typeface="Arial" panose="020B0604020202020204" pitchFamily="34" charset="0"/>
              </a:rPr>
              <a:t>USD 329, 100</a:t>
            </a:r>
          </a:p>
          <a:p>
            <a:pPr marL="342900" indent="-342900" eaLnBrk="1" hangingPunct="1">
              <a:buFont typeface="Wingdings 2" pitchFamily="18" charset="2"/>
              <a:buNone/>
            </a:pPr>
            <a:endParaRPr lang="en-US" sz="2000" b="1" dirty="0" smtClean="0">
              <a:solidFill>
                <a:srgbClr val="FF0000"/>
              </a:solidFill>
              <a:latin typeface="Arial" panose="020B0604020202020204" pitchFamily="34" charset="0"/>
              <a:cs typeface="Arial" panose="020B0604020202020204" pitchFamily="34" charset="0"/>
            </a:endParaRPr>
          </a:p>
        </p:txBody>
      </p:sp>
      <p:pic>
        <p:nvPicPr>
          <p:cNvPr id="6" name="Picture 2" descr="C:\Users\Sagitha\Documents\Sagita\My Documents\logo-valbury-pt-VAF-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4114800"/>
            <a:ext cx="2910313" cy="232825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idx="4294967295"/>
          </p:nvPr>
        </p:nvSpPr>
        <p:spPr>
          <a:xfrm>
            <a:off x="685800" y="1447800"/>
            <a:ext cx="7772400" cy="838200"/>
          </a:xfrm>
        </p:spPr>
        <p:txBody>
          <a:bodyPr lIns="91440" rIns="91440" bIns="45720" anchor="t">
            <a:normAutofit/>
          </a:bodyPr>
          <a:lstStyle/>
          <a:p>
            <a:pPr eaLnBrk="1" hangingPunct="1"/>
            <a:r>
              <a:rPr lang="en-US" sz="4000" dirty="0" smtClean="0">
                <a:latin typeface="Leitura News Roman 4" pitchFamily="50" charset="0"/>
              </a:rPr>
              <a:t>CFD PRODUCTS (INDEX)</a:t>
            </a:r>
          </a:p>
        </p:txBody>
      </p:sp>
      <p:sp>
        <p:nvSpPr>
          <p:cNvPr id="6147" name="Rectangle 3"/>
          <p:cNvSpPr>
            <a:spLocks noGrp="1" noChangeArrowheads="1"/>
          </p:cNvSpPr>
          <p:nvPr>
            <p:ph type="subTitle" idx="4294967295"/>
          </p:nvPr>
        </p:nvSpPr>
        <p:spPr>
          <a:xfrm>
            <a:off x="533400" y="2590800"/>
            <a:ext cx="7467600" cy="3505200"/>
          </a:xfrm>
          <a:noFill/>
        </p:spPr>
        <p:txBody>
          <a:bodyPr>
            <a:normAutofit lnSpcReduction="10000"/>
          </a:bodyPr>
          <a:lstStyle/>
          <a:p>
            <a:pPr marL="0" indent="0" eaLnBrk="1" hangingPunct="1">
              <a:buFont typeface="Wingdings" pitchFamily="2" charset="2"/>
              <a:buChar char="Ø"/>
            </a:pPr>
            <a:r>
              <a:rPr lang="en-US" sz="2800" dirty="0" smtClean="0">
                <a:latin typeface="Arial" panose="020B0604020202020204" pitchFamily="34" charset="0"/>
                <a:cs typeface="Arial" panose="020B0604020202020204" pitchFamily="34" charset="0"/>
              </a:rPr>
              <a:t> NASDAQ</a:t>
            </a:r>
          </a:p>
          <a:p>
            <a:pPr marL="0" indent="0" eaLnBrk="1" hangingPunct="1">
              <a:buFont typeface="Wingdings" pitchFamily="2" charset="2"/>
              <a:buChar char="Ø"/>
            </a:pPr>
            <a:endParaRPr lang="en-US" sz="2800" dirty="0" smtClean="0">
              <a:latin typeface="Arial" panose="020B0604020202020204" pitchFamily="34" charset="0"/>
              <a:cs typeface="Arial" panose="020B0604020202020204" pitchFamily="34" charset="0"/>
            </a:endParaRPr>
          </a:p>
          <a:p>
            <a:pPr marL="0" indent="0" eaLnBrk="1" hangingPunct="1">
              <a:buFont typeface="Wingdings" pitchFamily="2" charset="2"/>
              <a:buChar char="Ø"/>
            </a:pPr>
            <a:endParaRPr lang="en-US" sz="2800" dirty="0" smtClean="0">
              <a:latin typeface="Arial" panose="020B0604020202020204" pitchFamily="34" charset="0"/>
              <a:cs typeface="Arial" panose="020B0604020202020204" pitchFamily="34" charset="0"/>
            </a:endParaRPr>
          </a:p>
          <a:p>
            <a:pPr marL="0" indent="0" eaLnBrk="1" hangingPunct="1">
              <a:buFont typeface="Wingdings" pitchFamily="2" charset="2"/>
              <a:buChar char="Ø"/>
            </a:pPr>
            <a:r>
              <a:rPr lang="en-US" sz="2800" dirty="0" smtClean="0">
                <a:latin typeface="Arial" panose="020B0604020202020204" pitchFamily="34" charset="0"/>
                <a:cs typeface="Arial" panose="020B0604020202020204" pitchFamily="34" charset="0"/>
              </a:rPr>
              <a:t> DOW JONES</a:t>
            </a:r>
          </a:p>
          <a:p>
            <a:pPr marL="0" indent="0" eaLnBrk="1" hangingPunct="1">
              <a:buFont typeface="Wingdings" pitchFamily="2" charset="2"/>
              <a:buChar char="Ø"/>
            </a:pPr>
            <a:endParaRPr lang="en-US" sz="2800" dirty="0" smtClean="0">
              <a:latin typeface="Arial" panose="020B0604020202020204" pitchFamily="34" charset="0"/>
              <a:cs typeface="Arial" panose="020B0604020202020204" pitchFamily="34" charset="0"/>
            </a:endParaRPr>
          </a:p>
          <a:p>
            <a:pPr marL="0" indent="0" eaLnBrk="1" hangingPunct="1">
              <a:buFont typeface="Wingdings" pitchFamily="2" charset="2"/>
              <a:buChar char="Ø"/>
            </a:pPr>
            <a:endParaRPr lang="en-US" sz="2800" dirty="0" smtClean="0">
              <a:latin typeface="Arial" panose="020B0604020202020204" pitchFamily="34" charset="0"/>
              <a:cs typeface="Arial" panose="020B0604020202020204" pitchFamily="34" charset="0"/>
            </a:endParaRPr>
          </a:p>
          <a:p>
            <a:pPr marL="0" indent="0" eaLnBrk="1" hangingPunct="1">
              <a:buFont typeface="Wingdings" pitchFamily="2" charset="2"/>
              <a:buChar char="Ø"/>
            </a:pPr>
            <a:r>
              <a:rPr lang="en-US" sz="2800" dirty="0" smtClean="0">
                <a:latin typeface="Arial" panose="020B0604020202020204" pitchFamily="34" charset="0"/>
                <a:cs typeface="Arial" panose="020B0604020202020204" pitchFamily="34" charset="0"/>
              </a:rPr>
              <a:t> S&amp;P 500</a:t>
            </a:r>
            <a:endParaRPr lang="en-GB" sz="2800" dirty="0" smtClean="0">
              <a:latin typeface="Arial" panose="020B0604020202020204" pitchFamily="34" charset="0"/>
              <a:cs typeface="Arial" panose="020B0604020202020204" pitchFamily="34" charset="0"/>
            </a:endParaRPr>
          </a:p>
        </p:txBody>
      </p:sp>
      <p:sp>
        <p:nvSpPr>
          <p:cNvPr id="6149"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6150" name="AutoShape 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6151" name="AutoShape 1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6152" name="AutoShape 13" descr="9k="/>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6154" name="AutoShape 1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6155" name="AutoShape 1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6156" name="AutoShape 2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6157" name="Picture 23" descr="325px-Dow_Jones_logo"/>
          <p:cNvPicPr>
            <a:picLocks noChangeAspect="1" noChangeArrowheads="1"/>
          </p:cNvPicPr>
          <p:nvPr/>
        </p:nvPicPr>
        <p:blipFill>
          <a:blip r:embed="rId3"/>
          <a:srcRect/>
          <a:stretch>
            <a:fillRect/>
          </a:stretch>
        </p:blipFill>
        <p:spPr bwMode="auto">
          <a:xfrm>
            <a:off x="4940174" y="4038600"/>
            <a:ext cx="3200400" cy="771525"/>
          </a:xfrm>
          <a:prstGeom prst="rect">
            <a:avLst/>
          </a:prstGeom>
          <a:noFill/>
          <a:ln w="9525">
            <a:noFill/>
            <a:miter lim="800000"/>
            <a:headEnd/>
            <a:tailEnd/>
          </a:ln>
        </p:spPr>
      </p:pic>
      <p:pic>
        <p:nvPicPr>
          <p:cNvPr id="6158" name="Picture 28" descr="ANd9GcSp-V7gDsQVkf84nNolsh5TT6vHFOTyD1sxUFe5Nz7N7Y2VysDABg"/>
          <p:cNvPicPr>
            <a:picLocks noChangeAspect="1" noChangeArrowheads="1"/>
          </p:cNvPicPr>
          <p:nvPr/>
        </p:nvPicPr>
        <p:blipFill>
          <a:blip r:embed="rId4"/>
          <a:srcRect/>
          <a:stretch>
            <a:fillRect/>
          </a:stretch>
        </p:blipFill>
        <p:spPr bwMode="auto">
          <a:xfrm>
            <a:off x="4953000" y="2590800"/>
            <a:ext cx="3200400" cy="781050"/>
          </a:xfrm>
          <a:prstGeom prst="rect">
            <a:avLst/>
          </a:prstGeom>
          <a:noFill/>
          <a:ln w="9525">
            <a:noFill/>
            <a:miter lim="800000"/>
            <a:headEnd/>
            <a:tailEnd/>
          </a:ln>
        </p:spPr>
      </p:pic>
      <p:pic>
        <p:nvPicPr>
          <p:cNvPr id="16" name="Picture 2" descr="C:\Users\Sagitha\Documents\Sagita\My Documents\logo-valbury-pt-VAF-bla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t="29245" b="23492"/>
          <a:stretch/>
        </p:blipFill>
        <p:spPr>
          <a:xfrm>
            <a:off x="4724400" y="5181600"/>
            <a:ext cx="3501428" cy="92893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609600" y="954049"/>
            <a:ext cx="7447801" cy="655638"/>
          </a:xfrm>
        </p:spPr>
        <p:txBody>
          <a:bodyPr lIns="91440" rIns="91440" bIns="45720" anchor="ctr">
            <a:noAutofit/>
          </a:bodyPr>
          <a:lstStyle/>
          <a:p>
            <a:pPr algn="ctr" eaLnBrk="1" hangingPunct="1">
              <a:defRPr/>
            </a:pPr>
            <a:r>
              <a:rPr lang="en-US" sz="4000" dirty="0" smtClean="0">
                <a:latin typeface="Leitura News Roman 4" pitchFamily="50" charset="0"/>
              </a:rPr>
              <a:t>NASDAQ - 100</a:t>
            </a:r>
          </a:p>
        </p:txBody>
      </p:sp>
      <p:sp>
        <p:nvSpPr>
          <p:cNvPr id="33795" name="Rectangle 3"/>
          <p:cNvSpPr>
            <a:spLocks noGrp="1" noChangeArrowheads="1"/>
          </p:cNvSpPr>
          <p:nvPr>
            <p:ph type="body" idx="4294967295"/>
          </p:nvPr>
        </p:nvSpPr>
        <p:spPr>
          <a:xfrm>
            <a:off x="457200" y="1827212"/>
            <a:ext cx="8229600" cy="4525963"/>
          </a:xfrm>
        </p:spPr>
        <p:txBody>
          <a:bodyPr/>
          <a:lstStyle/>
          <a:p>
            <a:pPr eaLnBrk="1" hangingPunct="1">
              <a:lnSpc>
                <a:spcPct val="140000"/>
              </a:lnSpc>
              <a:defRPr/>
            </a:pPr>
            <a:r>
              <a:rPr lang="en-US" sz="1700" dirty="0" smtClean="0">
                <a:latin typeface="Arial" panose="020B0604020202020204" pitchFamily="34" charset="0"/>
                <a:cs typeface="Arial" panose="020B0604020202020204" pitchFamily="34" charset="0"/>
              </a:rPr>
              <a:t>Began on 31</a:t>
            </a:r>
            <a:r>
              <a:rPr lang="en-US" sz="1700" baseline="30000" dirty="0" smtClean="0">
                <a:latin typeface="Arial" panose="020B0604020202020204" pitchFamily="34" charset="0"/>
                <a:cs typeface="Arial" panose="020B0604020202020204" pitchFamily="34" charset="0"/>
              </a:rPr>
              <a:t>st</a:t>
            </a:r>
            <a:r>
              <a:rPr lang="en-US" sz="1700" dirty="0" smtClean="0">
                <a:latin typeface="Arial" panose="020B0604020202020204" pitchFamily="34" charset="0"/>
                <a:cs typeface="Arial" panose="020B0604020202020204" pitchFamily="34" charset="0"/>
              </a:rPr>
              <a:t> January 1985 in NASDAQ (National Association of Securities Dealers Automated Quotations) Stock Market.</a:t>
            </a:r>
          </a:p>
          <a:p>
            <a:pPr eaLnBrk="1" hangingPunct="1">
              <a:lnSpc>
                <a:spcPct val="140000"/>
              </a:lnSpc>
              <a:defRPr/>
            </a:pPr>
            <a:r>
              <a:rPr lang="en-US" sz="1700" dirty="0" smtClean="0">
                <a:latin typeface="Arial" panose="020B0604020202020204" pitchFamily="34" charset="0"/>
                <a:cs typeface="Arial" panose="020B0604020202020204" pitchFamily="34" charset="0"/>
              </a:rPr>
              <a:t>Traded in </a:t>
            </a:r>
            <a:r>
              <a:rPr lang="en-US" sz="1700" b="1" dirty="0" smtClean="0">
                <a:latin typeface="Arial" panose="020B0604020202020204" pitchFamily="34" charset="0"/>
                <a:cs typeface="Arial" panose="020B0604020202020204" pitchFamily="34" charset="0"/>
              </a:rPr>
              <a:t>Chicago Mercantile Exchange</a:t>
            </a:r>
          </a:p>
          <a:p>
            <a:pPr eaLnBrk="1" hangingPunct="1">
              <a:lnSpc>
                <a:spcPct val="140000"/>
              </a:lnSpc>
              <a:defRPr/>
            </a:pPr>
            <a:r>
              <a:rPr lang="en-US" sz="1700" dirty="0" smtClean="0">
                <a:latin typeface="Arial" panose="020B0604020202020204" pitchFamily="34" charset="0"/>
                <a:cs typeface="Arial" panose="020B0604020202020204" pitchFamily="34" charset="0"/>
              </a:rPr>
              <a:t>Debuted together with NASDAQ Financial - 100.</a:t>
            </a:r>
          </a:p>
          <a:p>
            <a:pPr eaLnBrk="1" hangingPunct="1">
              <a:lnSpc>
                <a:spcPct val="140000"/>
              </a:lnSpc>
              <a:defRPr/>
            </a:pPr>
            <a:r>
              <a:rPr lang="en-US" sz="1700" dirty="0" smtClean="0">
                <a:latin typeface="Arial" panose="020B0604020202020204" pitchFamily="34" charset="0"/>
                <a:cs typeface="Arial" panose="020B0604020202020204" pitchFamily="34" charset="0"/>
              </a:rPr>
              <a:t>Consist of </a:t>
            </a:r>
            <a:r>
              <a:rPr lang="en-US" sz="1700" b="1" dirty="0" smtClean="0">
                <a:latin typeface="Arial" panose="020B0604020202020204" pitchFamily="34" charset="0"/>
                <a:cs typeface="Arial" panose="020B0604020202020204" pitchFamily="34" charset="0"/>
              </a:rPr>
              <a:t>100 companies</a:t>
            </a:r>
            <a:r>
              <a:rPr lang="en-US" sz="1700" dirty="0" smtClean="0">
                <a:latin typeface="Arial" panose="020B0604020202020204" pitchFamily="34" charset="0"/>
                <a:cs typeface="Arial" panose="020B0604020202020204" pitchFamily="34" charset="0"/>
              </a:rPr>
              <a:t>.</a:t>
            </a:r>
          </a:p>
          <a:p>
            <a:pPr eaLnBrk="1" hangingPunct="1">
              <a:lnSpc>
                <a:spcPct val="140000"/>
              </a:lnSpc>
              <a:defRPr/>
            </a:pPr>
            <a:r>
              <a:rPr lang="en-US" sz="1700" dirty="0" smtClean="0">
                <a:latin typeface="Arial" panose="020B0604020202020204" pitchFamily="34" charset="0"/>
                <a:cs typeface="Arial" panose="020B0604020202020204" pitchFamily="34" charset="0"/>
              </a:rPr>
              <a:t>Consists of Industrial, Technology, Retail, Telecommunications, Biotechnology, Health Care, Transportation, Media and Service Companies.</a:t>
            </a:r>
          </a:p>
          <a:p>
            <a:pPr eaLnBrk="1" hangingPunct="1">
              <a:lnSpc>
                <a:spcPct val="140000"/>
              </a:lnSpc>
              <a:defRPr/>
            </a:pPr>
            <a:r>
              <a:rPr lang="en-US" sz="1700" dirty="0" smtClean="0">
                <a:latin typeface="Arial" panose="020B0604020202020204" pitchFamily="34" charset="0"/>
                <a:cs typeface="Arial" panose="020B0604020202020204" pitchFamily="34" charset="0"/>
              </a:rPr>
              <a:t>All time </a:t>
            </a:r>
            <a:r>
              <a:rPr lang="en-US" sz="1700" b="1" dirty="0" smtClean="0">
                <a:latin typeface="Arial" panose="020B0604020202020204" pitchFamily="34" charset="0"/>
                <a:cs typeface="Arial" panose="020B0604020202020204" pitchFamily="34" charset="0"/>
              </a:rPr>
              <a:t>high</a:t>
            </a:r>
            <a:r>
              <a:rPr lang="en-US" sz="1700" dirty="0" smtClean="0">
                <a:latin typeface="Arial" panose="020B0604020202020204" pitchFamily="34" charset="0"/>
                <a:cs typeface="Arial" panose="020B0604020202020204" pitchFamily="34" charset="0"/>
              </a:rPr>
              <a:t> was</a:t>
            </a:r>
            <a:r>
              <a:rPr lang="en-US" sz="1700" b="1" dirty="0" smtClean="0">
                <a:latin typeface="Arial" panose="020B0604020202020204" pitchFamily="34" charset="0"/>
                <a:cs typeface="Arial" panose="020B0604020202020204" pitchFamily="34" charset="0"/>
              </a:rPr>
              <a:t> 4,816.35</a:t>
            </a:r>
            <a:r>
              <a:rPr lang="en-US" sz="1700" dirty="0" smtClean="0">
                <a:latin typeface="Arial" panose="020B0604020202020204" pitchFamily="34" charset="0"/>
                <a:cs typeface="Arial" panose="020B0604020202020204" pitchFamily="34" charset="0"/>
              </a:rPr>
              <a:t> on December 31, 2000</a:t>
            </a:r>
          </a:p>
          <a:p>
            <a:pPr eaLnBrk="1" hangingPunct="1">
              <a:lnSpc>
                <a:spcPct val="140000"/>
              </a:lnSpc>
              <a:defRPr/>
            </a:pPr>
            <a:r>
              <a:rPr lang="en-US" sz="1700" dirty="0" smtClean="0">
                <a:latin typeface="Arial" panose="020B0604020202020204" pitchFamily="34" charset="0"/>
                <a:cs typeface="Arial" panose="020B0604020202020204" pitchFamily="34" charset="0"/>
              </a:rPr>
              <a:t>All time</a:t>
            </a:r>
            <a:r>
              <a:rPr lang="en-US" sz="1700" b="1" dirty="0" smtClean="0">
                <a:latin typeface="Arial" panose="020B0604020202020204" pitchFamily="34" charset="0"/>
                <a:cs typeface="Arial" panose="020B0604020202020204" pitchFamily="34" charset="0"/>
              </a:rPr>
              <a:t> low</a:t>
            </a:r>
            <a:r>
              <a:rPr lang="en-US" sz="1700" dirty="0" smtClean="0">
                <a:latin typeface="Arial" panose="020B0604020202020204" pitchFamily="34" charset="0"/>
                <a:cs typeface="Arial" panose="020B0604020202020204" pitchFamily="34" charset="0"/>
              </a:rPr>
              <a:t> was</a:t>
            </a:r>
            <a:r>
              <a:rPr lang="en-US" sz="1700" b="1" dirty="0" smtClean="0">
                <a:latin typeface="Arial" panose="020B0604020202020204" pitchFamily="34" charset="0"/>
                <a:cs typeface="Arial" panose="020B0604020202020204" pitchFamily="34" charset="0"/>
              </a:rPr>
              <a:t> 804.64 </a:t>
            </a:r>
            <a:r>
              <a:rPr lang="en-US" sz="1700" dirty="0" smtClean="0">
                <a:latin typeface="Arial" panose="020B0604020202020204" pitchFamily="34" charset="0"/>
                <a:cs typeface="Arial" panose="020B0604020202020204" pitchFamily="34" charset="0"/>
              </a:rPr>
              <a:t>on October 7, 2001</a:t>
            </a:r>
          </a:p>
        </p:txBody>
      </p:sp>
      <p:pic>
        <p:nvPicPr>
          <p:cNvPr id="7173" name="Picture 6" descr="ANd9GcSp-V7gDsQVkf84nNolsh5TT6vHFOTyD1sxUFe5Nz7N7Y2VysDABg"/>
          <p:cNvPicPr>
            <a:picLocks noChangeAspect="1" noChangeArrowheads="1"/>
          </p:cNvPicPr>
          <p:nvPr/>
        </p:nvPicPr>
        <p:blipFill>
          <a:blip r:embed="rId3"/>
          <a:srcRect/>
          <a:stretch>
            <a:fillRect/>
          </a:stretch>
        </p:blipFill>
        <p:spPr bwMode="auto">
          <a:xfrm>
            <a:off x="5334000" y="5572125"/>
            <a:ext cx="3200400" cy="781050"/>
          </a:xfrm>
          <a:prstGeom prst="rect">
            <a:avLst/>
          </a:prstGeom>
          <a:noFill/>
          <a:ln w="9525">
            <a:noFill/>
            <a:miter lim="800000"/>
            <a:headEnd/>
            <a:tailEnd/>
          </a:ln>
        </p:spPr>
      </p:pic>
      <p:pic>
        <p:nvPicPr>
          <p:cNvPr id="7" name="Picture 2" descr="C:\Users\Sagitha\Documents\Sagita\My Documents\logo-valbury-pt-VAF-bla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609600" y="1371600"/>
            <a:ext cx="8229600" cy="427038"/>
          </a:xfrm>
        </p:spPr>
        <p:txBody>
          <a:bodyPr lIns="91440" rIns="91440" bIns="45720" anchor="ctr">
            <a:normAutofit fontScale="90000"/>
          </a:bodyPr>
          <a:lstStyle/>
          <a:p>
            <a:pPr algn="ctr" eaLnBrk="1" hangingPunct="1">
              <a:defRPr/>
            </a:pPr>
            <a:r>
              <a:rPr lang="en-US" sz="4000" dirty="0" smtClean="0">
                <a:latin typeface="Leitura News Roman 4" pitchFamily="50" charset="0"/>
              </a:rPr>
              <a:t>DOW JONES INDUSTRIAL AVERAGE </a:t>
            </a:r>
          </a:p>
        </p:txBody>
      </p:sp>
      <p:sp>
        <p:nvSpPr>
          <p:cNvPr id="33795" name="Rectangle 3"/>
          <p:cNvSpPr>
            <a:spLocks noGrp="1" noChangeArrowheads="1"/>
          </p:cNvSpPr>
          <p:nvPr>
            <p:ph type="body" idx="4294967295"/>
          </p:nvPr>
        </p:nvSpPr>
        <p:spPr>
          <a:xfrm>
            <a:off x="458709" y="1902704"/>
            <a:ext cx="8229600" cy="4525963"/>
          </a:xfrm>
        </p:spPr>
        <p:txBody>
          <a:bodyPr/>
          <a:lstStyle/>
          <a:p>
            <a:pPr eaLnBrk="1" hangingPunct="1">
              <a:lnSpc>
                <a:spcPct val="140000"/>
              </a:lnSpc>
              <a:defRPr/>
            </a:pPr>
            <a:r>
              <a:rPr lang="en-US" sz="1700" dirty="0" smtClean="0">
                <a:latin typeface="Arial" panose="020B0604020202020204" pitchFamily="34" charset="0"/>
                <a:cs typeface="Arial" panose="020B0604020202020204" pitchFamily="34" charset="0"/>
              </a:rPr>
              <a:t>Founded on May 26, 1896.</a:t>
            </a:r>
          </a:p>
          <a:p>
            <a:pPr eaLnBrk="1" hangingPunct="1">
              <a:lnSpc>
                <a:spcPct val="140000"/>
              </a:lnSpc>
              <a:defRPr/>
            </a:pPr>
            <a:r>
              <a:rPr lang="en-US" sz="1700" dirty="0" smtClean="0">
                <a:latin typeface="Arial" panose="020B0604020202020204" pitchFamily="34" charset="0"/>
                <a:cs typeface="Arial" panose="020B0604020202020204" pitchFamily="34" charset="0"/>
              </a:rPr>
              <a:t>Licensed for the first time on 1997.</a:t>
            </a:r>
          </a:p>
          <a:p>
            <a:pPr eaLnBrk="1" hangingPunct="1">
              <a:lnSpc>
                <a:spcPct val="140000"/>
              </a:lnSpc>
              <a:defRPr/>
            </a:pPr>
            <a:r>
              <a:rPr lang="en-US" sz="1700" dirty="0" smtClean="0">
                <a:latin typeface="Arial" panose="020B0604020202020204" pitchFamily="34" charset="0"/>
                <a:cs typeface="Arial" panose="020B0604020202020204" pitchFamily="34" charset="0"/>
              </a:rPr>
              <a:t>The Index is traded in New York Stock Exchange Euronext and NASDAQ QMX</a:t>
            </a:r>
          </a:p>
          <a:p>
            <a:pPr eaLnBrk="1" hangingPunct="1">
              <a:lnSpc>
                <a:spcPct val="140000"/>
              </a:lnSpc>
              <a:defRPr/>
            </a:pPr>
            <a:r>
              <a:rPr lang="en-US" sz="1700" dirty="0" smtClean="0">
                <a:latin typeface="Arial" panose="020B0604020202020204" pitchFamily="34" charset="0"/>
                <a:cs typeface="Arial" panose="020B0604020202020204" pitchFamily="34" charset="0"/>
              </a:rPr>
              <a:t>The Futures is traded in </a:t>
            </a:r>
            <a:r>
              <a:rPr lang="en-US" sz="1700" b="1" dirty="0" smtClean="0">
                <a:latin typeface="Arial" panose="020B0604020202020204" pitchFamily="34" charset="0"/>
                <a:cs typeface="Arial" panose="020B0604020202020204" pitchFamily="34" charset="0"/>
              </a:rPr>
              <a:t>Chicago Mercantile Exchange</a:t>
            </a:r>
          </a:p>
          <a:p>
            <a:pPr eaLnBrk="1" hangingPunct="1">
              <a:lnSpc>
                <a:spcPct val="140000"/>
              </a:lnSpc>
              <a:defRPr/>
            </a:pPr>
            <a:r>
              <a:rPr lang="en-US" sz="1700" dirty="0" smtClean="0">
                <a:latin typeface="Arial" panose="020B0604020202020204" pitchFamily="34" charset="0"/>
                <a:cs typeface="Arial" panose="020B0604020202020204" pitchFamily="34" charset="0"/>
              </a:rPr>
              <a:t>Part of the Dow Jones Indexes.</a:t>
            </a:r>
          </a:p>
          <a:p>
            <a:pPr eaLnBrk="1" hangingPunct="1">
              <a:lnSpc>
                <a:spcPct val="140000"/>
              </a:lnSpc>
              <a:defRPr/>
            </a:pPr>
            <a:r>
              <a:rPr lang="en-US" sz="1700" dirty="0" smtClean="0">
                <a:latin typeface="Arial" panose="020B0604020202020204" pitchFamily="34" charset="0"/>
                <a:cs typeface="Arial" panose="020B0604020202020204" pitchFamily="34" charset="0"/>
              </a:rPr>
              <a:t>Consist of </a:t>
            </a:r>
            <a:r>
              <a:rPr lang="en-US" sz="1700" b="1" dirty="0" smtClean="0">
                <a:latin typeface="Arial" panose="020B0604020202020204" pitchFamily="34" charset="0"/>
                <a:cs typeface="Arial" panose="020B0604020202020204" pitchFamily="34" charset="0"/>
              </a:rPr>
              <a:t>30 companies</a:t>
            </a:r>
            <a:r>
              <a:rPr lang="en-US" sz="1700" dirty="0" smtClean="0">
                <a:latin typeface="Arial" panose="020B0604020202020204" pitchFamily="34" charset="0"/>
                <a:cs typeface="Arial" panose="020B0604020202020204" pitchFamily="34" charset="0"/>
              </a:rPr>
              <a:t>.</a:t>
            </a:r>
          </a:p>
          <a:p>
            <a:pPr eaLnBrk="1" hangingPunct="1">
              <a:lnSpc>
                <a:spcPct val="140000"/>
              </a:lnSpc>
              <a:defRPr/>
            </a:pPr>
            <a:r>
              <a:rPr lang="en-US" sz="1700" dirty="0" smtClean="0">
                <a:latin typeface="Arial" panose="020B0604020202020204" pitchFamily="34" charset="0"/>
                <a:cs typeface="Arial" panose="020B0604020202020204" pitchFamily="34" charset="0"/>
              </a:rPr>
              <a:t>Cover all industries </a:t>
            </a:r>
            <a:r>
              <a:rPr lang="en-US" sz="1700" b="1" dirty="0" smtClean="0">
                <a:latin typeface="Arial" panose="020B0604020202020204" pitchFamily="34" charset="0"/>
                <a:cs typeface="Arial" panose="020B0604020202020204" pitchFamily="34" charset="0"/>
              </a:rPr>
              <a:t>except</a:t>
            </a:r>
            <a:r>
              <a:rPr lang="en-US" sz="1700" dirty="0" smtClean="0">
                <a:latin typeface="Arial" panose="020B0604020202020204" pitchFamily="34" charset="0"/>
                <a:cs typeface="Arial" panose="020B0604020202020204" pitchFamily="34" charset="0"/>
              </a:rPr>
              <a:t> Transportation and Utilities</a:t>
            </a:r>
          </a:p>
          <a:p>
            <a:pPr eaLnBrk="1" hangingPunct="1">
              <a:lnSpc>
                <a:spcPct val="140000"/>
              </a:lnSpc>
              <a:defRPr/>
            </a:pPr>
            <a:r>
              <a:rPr lang="en-US" sz="1700" dirty="0" smtClean="0">
                <a:latin typeface="Arial" panose="020B0604020202020204" pitchFamily="34" charset="0"/>
                <a:cs typeface="Arial" panose="020B0604020202020204" pitchFamily="34" charset="0"/>
              </a:rPr>
              <a:t>Oldest and single most watched index in the world</a:t>
            </a:r>
          </a:p>
          <a:p>
            <a:pPr eaLnBrk="1" hangingPunct="1">
              <a:lnSpc>
                <a:spcPct val="140000"/>
              </a:lnSpc>
              <a:defRPr/>
            </a:pPr>
            <a:r>
              <a:rPr lang="en-US" sz="1700" dirty="0" smtClean="0">
                <a:latin typeface="Arial" panose="020B0604020202020204" pitchFamily="34" charset="0"/>
                <a:cs typeface="Arial" panose="020B0604020202020204" pitchFamily="34" charset="0"/>
              </a:rPr>
              <a:t>All time </a:t>
            </a:r>
            <a:r>
              <a:rPr lang="en-US" sz="1700" b="1" dirty="0" smtClean="0">
                <a:latin typeface="Arial" panose="020B0604020202020204" pitchFamily="34" charset="0"/>
                <a:cs typeface="Arial" panose="020B0604020202020204" pitchFamily="34" charset="0"/>
              </a:rPr>
              <a:t>high</a:t>
            </a:r>
            <a:r>
              <a:rPr lang="en-US" sz="1700" dirty="0" smtClean="0">
                <a:latin typeface="Arial" panose="020B0604020202020204" pitchFamily="34" charset="0"/>
                <a:cs typeface="Arial" panose="020B0604020202020204" pitchFamily="34" charset="0"/>
              </a:rPr>
              <a:t> was </a:t>
            </a:r>
            <a:r>
              <a:rPr lang="en-US" sz="1700" b="1" dirty="0" smtClean="0">
                <a:latin typeface="Arial" panose="020B0604020202020204" pitchFamily="34" charset="0"/>
                <a:cs typeface="Arial" panose="020B0604020202020204" pitchFamily="34" charset="0"/>
              </a:rPr>
              <a:t>18,351.36</a:t>
            </a:r>
            <a:r>
              <a:rPr lang="en-US" sz="1700" dirty="0" smtClean="0">
                <a:latin typeface="Arial" panose="020B0604020202020204" pitchFamily="34" charset="0"/>
                <a:cs typeface="Arial" panose="020B0604020202020204" pitchFamily="34" charset="0"/>
              </a:rPr>
              <a:t> on December 31, 2015</a:t>
            </a:r>
          </a:p>
          <a:p>
            <a:pPr eaLnBrk="1" hangingPunct="1">
              <a:lnSpc>
                <a:spcPct val="140000"/>
              </a:lnSpc>
              <a:defRPr/>
            </a:pPr>
            <a:r>
              <a:rPr lang="en-US" sz="1700" dirty="0" smtClean="0">
                <a:latin typeface="Arial" panose="020B0604020202020204" pitchFamily="34" charset="0"/>
                <a:cs typeface="Arial" panose="020B0604020202020204" pitchFamily="34" charset="0"/>
              </a:rPr>
              <a:t>All time </a:t>
            </a:r>
            <a:r>
              <a:rPr lang="en-US" sz="1700" b="1" dirty="0" smtClean="0">
                <a:latin typeface="Arial" panose="020B0604020202020204" pitchFamily="34" charset="0"/>
                <a:cs typeface="Arial" panose="020B0604020202020204" pitchFamily="34" charset="0"/>
              </a:rPr>
              <a:t>low</a:t>
            </a:r>
            <a:r>
              <a:rPr lang="en-US" sz="1700" dirty="0" smtClean="0">
                <a:latin typeface="Arial" panose="020B0604020202020204" pitchFamily="34" charset="0"/>
                <a:cs typeface="Arial" panose="020B0604020202020204" pitchFamily="34" charset="0"/>
              </a:rPr>
              <a:t> was </a:t>
            </a:r>
            <a:r>
              <a:rPr lang="en-US" sz="1700" b="1" dirty="0" smtClean="0">
                <a:latin typeface="Arial" panose="020B0604020202020204" pitchFamily="34" charset="0"/>
                <a:cs typeface="Arial" panose="020B0604020202020204" pitchFamily="34" charset="0"/>
              </a:rPr>
              <a:t>28.48</a:t>
            </a:r>
            <a:r>
              <a:rPr lang="en-US" sz="1700" dirty="0" smtClean="0">
                <a:latin typeface="Arial" panose="020B0604020202020204" pitchFamily="34" charset="0"/>
                <a:cs typeface="Arial" panose="020B0604020202020204" pitchFamily="34" charset="0"/>
              </a:rPr>
              <a:t> on August 8, 1896</a:t>
            </a:r>
          </a:p>
        </p:txBody>
      </p:sp>
      <p:pic>
        <p:nvPicPr>
          <p:cNvPr id="9221" name="Picture 6" descr="325px-Dow_Jones_logo"/>
          <p:cNvPicPr>
            <a:picLocks noChangeAspect="1" noChangeArrowheads="1"/>
          </p:cNvPicPr>
          <p:nvPr/>
        </p:nvPicPr>
        <p:blipFill>
          <a:blip r:embed="rId3"/>
          <a:srcRect/>
          <a:stretch>
            <a:fillRect/>
          </a:stretch>
        </p:blipFill>
        <p:spPr bwMode="auto">
          <a:xfrm>
            <a:off x="5456222" y="5669968"/>
            <a:ext cx="3200400" cy="771525"/>
          </a:xfrm>
          <a:prstGeom prst="rect">
            <a:avLst/>
          </a:prstGeom>
          <a:noFill/>
          <a:ln w="9525">
            <a:noFill/>
            <a:miter lim="800000"/>
            <a:headEnd/>
            <a:tailEnd/>
          </a:ln>
        </p:spPr>
      </p:pic>
      <p:pic>
        <p:nvPicPr>
          <p:cNvPr id="7" name="Picture 2" descr="C:\Users\Sagitha\Documents\Sagita\My Documents\logo-valbury-pt-VAF-bla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112802" y="1066800"/>
            <a:ext cx="8839200" cy="655638"/>
          </a:xfrm>
        </p:spPr>
        <p:txBody>
          <a:bodyPr lIns="91440" rIns="91440" bIns="45720" anchor="ctr">
            <a:noAutofit/>
          </a:bodyPr>
          <a:lstStyle/>
          <a:p>
            <a:pPr algn="ctr" eaLnBrk="1" hangingPunct="1">
              <a:defRPr/>
            </a:pPr>
            <a:r>
              <a:rPr lang="en-US" sz="4000" dirty="0" smtClean="0">
                <a:latin typeface="Leitura News Roman 4" pitchFamily="50" charset="0"/>
              </a:rPr>
              <a:t>S&amp;P (STANDARD AND POOR’S 500)</a:t>
            </a:r>
          </a:p>
        </p:txBody>
      </p:sp>
      <p:sp>
        <p:nvSpPr>
          <p:cNvPr id="33795" name="Rectangle 3"/>
          <p:cNvSpPr>
            <a:spLocks noGrp="1" noChangeArrowheads="1"/>
          </p:cNvSpPr>
          <p:nvPr>
            <p:ph type="body" idx="4294967295"/>
          </p:nvPr>
        </p:nvSpPr>
        <p:spPr>
          <a:xfrm>
            <a:off x="457200" y="1828800"/>
            <a:ext cx="8229600" cy="4525963"/>
          </a:xfrm>
        </p:spPr>
        <p:txBody>
          <a:bodyPr>
            <a:normAutofit/>
          </a:bodyPr>
          <a:lstStyle/>
          <a:p>
            <a:pPr eaLnBrk="1" hangingPunct="1">
              <a:lnSpc>
                <a:spcPct val="140000"/>
              </a:lnSpc>
              <a:defRPr/>
            </a:pPr>
            <a:r>
              <a:rPr lang="en-US" sz="1700" dirty="0" smtClean="0">
                <a:latin typeface="Arial" panose="020B0604020202020204" pitchFamily="34" charset="0"/>
                <a:cs typeface="Arial" panose="020B0604020202020204" pitchFamily="34" charset="0"/>
              </a:rPr>
              <a:t>First introduced on March 4, 1957.</a:t>
            </a:r>
          </a:p>
          <a:p>
            <a:pPr eaLnBrk="1" hangingPunct="1">
              <a:lnSpc>
                <a:spcPct val="140000"/>
              </a:lnSpc>
              <a:defRPr/>
            </a:pPr>
            <a:r>
              <a:rPr lang="en-US" sz="1700" dirty="0" smtClean="0">
                <a:latin typeface="Arial" panose="020B0604020202020204" pitchFamily="34" charset="0"/>
                <a:cs typeface="Arial" panose="020B0604020202020204" pitchFamily="34" charset="0"/>
              </a:rPr>
              <a:t>The Index is traded in New York Stock Exchange </a:t>
            </a:r>
          </a:p>
          <a:p>
            <a:pPr eaLnBrk="1" hangingPunct="1">
              <a:lnSpc>
                <a:spcPct val="140000"/>
              </a:lnSpc>
              <a:defRPr/>
            </a:pPr>
            <a:r>
              <a:rPr lang="en-US" sz="1700" dirty="0" smtClean="0">
                <a:latin typeface="Arial" panose="020B0604020202020204" pitchFamily="34" charset="0"/>
                <a:cs typeface="Arial" panose="020B0604020202020204" pitchFamily="34" charset="0"/>
              </a:rPr>
              <a:t>The Futures is traded in </a:t>
            </a:r>
            <a:r>
              <a:rPr lang="en-US" sz="1700" b="1" dirty="0" smtClean="0">
                <a:latin typeface="Arial" panose="020B0604020202020204" pitchFamily="34" charset="0"/>
                <a:cs typeface="Arial" panose="020B0604020202020204" pitchFamily="34" charset="0"/>
              </a:rPr>
              <a:t>Chicago Mercantile Exchange</a:t>
            </a:r>
          </a:p>
          <a:p>
            <a:pPr eaLnBrk="1" hangingPunct="1">
              <a:lnSpc>
                <a:spcPct val="140000"/>
              </a:lnSpc>
              <a:defRPr/>
            </a:pPr>
            <a:r>
              <a:rPr lang="en-US" sz="1700" dirty="0" smtClean="0">
                <a:latin typeface="Arial" panose="020B0604020202020204" pitchFamily="34" charset="0"/>
                <a:cs typeface="Arial" panose="020B0604020202020204" pitchFamily="34" charset="0"/>
              </a:rPr>
              <a:t>The Options is traded in Chicago Board Options Exchange</a:t>
            </a:r>
          </a:p>
          <a:p>
            <a:pPr eaLnBrk="1" hangingPunct="1">
              <a:lnSpc>
                <a:spcPct val="140000"/>
              </a:lnSpc>
              <a:defRPr/>
            </a:pPr>
            <a:r>
              <a:rPr lang="en-US" sz="1700" dirty="0" smtClean="0">
                <a:latin typeface="Arial" panose="020B0604020202020204" pitchFamily="34" charset="0"/>
                <a:cs typeface="Arial" panose="020B0604020202020204" pitchFamily="34" charset="0"/>
              </a:rPr>
              <a:t>Consist of </a:t>
            </a:r>
            <a:r>
              <a:rPr lang="en-US" sz="1700" b="1" dirty="0" smtClean="0">
                <a:latin typeface="Arial" panose="020B0604020202020204" pitchFamily="34" charset="0"/>
                <a:cs typeface="Arial" panose="020B0604020202020204" pitchFamily="34" charset="0"/>
              </a:rPr>
              <a:t>500 Large Cap companies</a:t>
            </a:r>
            <a:r>
              <a:rPr lang="en-US" sz="1700" dirty="0" smtClean="0">
                <a:latin typeface="Arial" panose="020B0604020202020204" pitchFamily="34" charset="0"/>
                <a:cs typeface="Arial" panose="020B0604020202020204" pitchFamily="34" charset="0"/>
              </a:rPr>
              <a:t>.</a:t>
            </a:r>
          </a:p>
          <a:p>
            <a:pPr eaLnBrk="1" hangingPunct="1">
              <a:lnSpc>
                <a:spcPct val="140000"/>
              </a:lnSpc>
              <a:defRPr/>
            </a:pPr>
            <a:r>
              <a:rPr lang="en-US" sz="1700" dirty="0" smtClean="0">
                <a:latin typeface="Arial" panose="020B0604020202020204" pitchFamily="34" charset="0"/>
                <a:cs typeface="Arial" panose="020B0604020202020204" pitchFamily="34" charset="0"/>
              </a:rPr>
              <a:t>All time </a:t>
            </a:r>
            <a:r>
              <a:rPr lang="en-US" sz="1700" b="1" dirty="0" smtClean="0">
                <a:latin typeface="Arial" panose="020B0604020202020204" pitchFamily="34" charset="0"/>
                <a:cs typeface="Arial" panose="020B0604020202020204" pitchFamily="34" charset="0"/>
              </a:rPr>
              <a:t>high</a:t>
            </a:r>
            <a:r>
              <a:rPr lang="en-US" sz="1700" dirty="0" smtClean="0">
                <a:latin typeface="Arial" panose="020B0604020202020204" pitchFamily="34" charset="0"/>
                <a:cs typeface="Arial" panose="020B0604020202020204" pitchFamily="34" charset="0"/>
              </a:rPr>
              <a:t> was </a:t>
            </a:r>
            <a:r>
              <a:rPr lang="en-US" sz="1700" b="1" dirty="0" smtClean="0">
                <a:latin typeface="Arial" panose="020B0604020202020204" pitchFamily="34" charset="0"/>
                <a:cs typeface="Arial" panose="020B0604020202020204" pitchFamily="34" charset="0"/>
              </a:rPr>
              <a:t>2,134.72</a:t>
            </a:r>
            <a:r>
              <a:rPr lang="en-US" sz="1700" dirty="0" smtClean="0">
                <a:latin typeface="Arial" panose="020B0604020202020204" pitchFamily="34" charset="0"/>
                <a:cs typeface="Arial" panose="020B0604020202020204" pitchFamily="34" charset="0"/>
              </a:rPr>
              <a:t> on December 31, 2015</a:t>
            </a:r>
          </a:p>
          <a:p>
            <a:pPr eaLnBrk="1" hangingPunct="1">
              <a:lnSpc>
                <a:spcPct val="140000"/>
              </a:lnSpc>
              <a:defRPr/>
            </a:pPr>
            <a:r>
              <a:rPr lang="en-US" sz="1700" dirty="0" smtClean="0">
                <a:latin typeface="Arial" panose="020B0604020202020204" pitchFamily="34" charset="0"/>
                <a:cs typeface="Arial" panose="020B0604020202020204" pitchFamily="34" charset="0"/>
              </a:rPr>
              <a:t>All time </a:t>
            </a:r>
            <a:r>
              <a:rPr lang="en-US" sz="1700" b="1" dirty="0" smtClean="0">
                <a:latin typeface="Arial" panose="020B0604020202020204" pitchFamily="34" charset="0"/>
                <a:cs typeface="Arial" panose="020B0604020202020204" pitchFamily="34" charset="0"/>
              </a:rPr>
              <a:t>low</a:t>
            </a:r>
            <a:r>
              <a:rPr lang="en-US" sz="1700" dirty="0" smtClean="0">
                <a:latin typeface="Arial" panose="020B0604020202020204" pitchFamily="34" charset="0"/>
                <a:cs typeface="Arial" panose="020B0604020202020204" pitchFamily="34" charset="0"/>
              </a:rPr>
              <a:t> was </a:t>
            </a:r>
            <a:r>
              <a:rPr lang="en-US" sz="1700" b="1" dirty="0" smtClean="0">
                <a:latin typeface="Arial" panose="020B0604020202020204" pitchFamily="34" charset="0"/>
                <a:cs typeface="Arial" panose="020B0604020202020204" pitchFamily="34" charset="0"/>
              </a:rPr>
              <a:t>676.53</a:t>
            </a:r>
            <a:r>
              <a:rPr lang="en-US" sz="1700" dirty="0" smtClean="0">
                <a:latin typeface="Arial" panose="020B0604020202020204" pitchFamily="34" charset="0"/>
                <a:cs typeface="Arial" panose="020B0604020202020204" pitchFamily="34" charset="0"/>
              </a:rPr>
              <a:t> on March 9, 2009</a:t>
            </a:r>
          </a:p>
        </p:txBody>
      </p:sp>
      <p:pic>
        <p:nvPicPr>
          <p:cNvPr id="7" name="Picture 2" descr="C:\Users\Sagitha\Documents\Sagita\My Documents\logo-valbury-pt-VAF-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29245" b="23492"/>
          <a:stretch/>
        </p:blipFill>
        <p:spPr>
          <a:xfrm>
            <a:off x="5334000" y="5191408"/>
            <a:ext cx="3501428" cy="928936"/>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1143000"/>
            <a:ext cx="8229600" cy="750114"/>
          </a:xfrm>
        </p:spPr>
        <p:txBody>
          <a:bodyPr>
            <a:normAutofit/>
          </a:bodyPr>
          <a:lstStyle/>
          <a:p>
            <a:pPr algn="ctr"/>
            <a:r>
              <a:rPr lang="en-US" sz="4000" dirty="0" smtClean="0">
                <a:latin typeface="Leitura News Roman 4" pitchFamily="50" charset="0"/>
              </a:rPr>
              <a:t>CFD INDEX</a:t>
            </a:r>
            <a:endParaRPr lang="en-GB" sz="4000" dirty="0" smtClean="0">
              <a:latin typeface="Leitura News Roman 4" pitchFamily="50" charset="0"/>
            </a:endParaRPr>
          </a:p>
        </p:txBody>
      </p:sp>
      <p:graphicFrame>
        <p:nvGraphicFramePr>
          <p:cNvPr id="401467" name="Group 59"/>
          <p:cNvGraphicFramePr>
            <a:graphicFrameLocks noGrp="1"/>
          </p:cNvGraphicFramePr>
          <p:nvPr>
            <p:ph idx="1"/>
            <p:extLst>
              <p:ext uri="{D42A27DB-BD31-4B8C-83A1-F6EECF244321}">
                <p14:modId xmlns:p14="http://schemas.microsoft.com/office/powerpoint/2010/main" val="2271722768"/>
              </p:ext>
            </p:extLst>
          </p:nvPr>
        </p:nvGraphicFramePr>
        <p:xfrm>
          <a:off x="533400" y="2286000"/>
          <a:ext cx="8229600" cy="3120708"/>
        </p:xfrm>
        <a:graphic>
          <a:graphicData uri="http://schemas.openxmlformats.org/drawingml/2006/table">
            <a:tbl>
              <a:tblPr>
                <a:tableStyleId>{D7AC3CCA-C797-4891-BE02-D94E43425B78}</a:tableStyleId>
              </a:tblPr>
              <a:tblGrid>
                <a:gridCol w="1828800"/>
                <a:gridCol w="1676400"/>
                <a:gridCol w="2057400"/>
                <a:gridCol w="1371600"/>
                <a:gridCol w="1295400"/>
              </a:tblGrid>
              <a:tr h="579438">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GB"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CFD Products</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000" b="1" u="none" strike="noStrike" cap="none" normalizeH="0" baseline="0" dirty="0" smtClean="0">
                          <a:ln>
                            <a:noFill/>
                          </a:ln>
                          <a:effectLst/>
                          <a:latin typeface="Arial" panose="020B0604020202020204" pitchFamily="34" charset="0"/>
                          <a:cs typeface="Arial" panose="020B0604020202020204" pitchFamily="34" charset="0"/>
                        </a:rPr>
                        <a:t>Contract Size</a:t>
                      </a:r>
                      <a:endParaRPr kumimoji="0" lang="en-GB"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000" b="1" u="none" strike="noStrike" cap="none" normalizeH="0" baseline="0" dirty="0" smtClean="0">
                          <a:ln>
                            <a:noFill/>
                          </a:ln>
                          <a:effectLst/>
                          <a:latin typeface="Arial" panose="020B0604020202020204" pitchFamily="34" charset="0"/>
                          <a:cs typeface="Arial" panose="020B0604020202020204" pitchFamily="34" charset="0"/>
                        </a:rPr>
                        <a:t>Day / Overnight Margin</a:t>
                      </a:r>
                      <a:endParaRPr kumimoji="0" lang="en-GB"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000" b="1" u="none" strike="noStrike" cap="none" normalizeH="0" baseline="0" dirty="0" smtClean="0">
                          <a:ln>
                            <a:noFill/>
                          </a:ln>
                          <a:effectLst/>
                          <a:latin typeface="Arial" panose="020B0604020202020204" pitchFamily="34" charset="0"/>
                          <a:cs typeface="Arial" panose="020B0604020202020204" pitchFamily="34" charset="0"/>
                        </a:rPr>
                        <a:t>Spread</a:t>
                      </a:r>
                      <a:endParaRPr kumimoji="0" lang="en-GB"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000" b="1" u="none" strike="noStrike" cap="none" normalizeH="0" baseline="0" dirty="0" smtClean="0">
                          <a:ln>
                            <a:noFill/>
                          </a:ln>
                          <a:effectLst/>
                          <a:latin typeface="Arial" panose="020B0604020202020204" pitchFamily="34" charset="0"/>
                          <a:cs typeface="Arial" panose="020B0604020202020204" pitchFamily="34" charset="0"/>
                        </a:rPr>
                        <a:t>Fee</a:t>
                      </a:r>
                      <a:endParaRPr kumimoji="0" lang="en-GB"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tc>
              </a:tr>
              <a:tr h="712788">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000" b="0" u="none" strike="noStrike" cap="none" normalizeH="0" baseline="0" smtClean="0">
                          <a:ln>
                            <a:noFill/>
                          </a:ln>
                          <a:effectLst/>
                          <a:latin typeface="Arial" panose="020B0604020202020204" pitchFamily="34" charset="0"/>
                          <a:cs typeface="Arial" panose="020B0604020202020204" pitchFamily="34" charset="0"/>
                        </a:rPr>
                        <a:t>NASDAQ</a:t>
                      </a:r>
                      <a:endParaRPr kumimoji="0" lang="en-GB"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000" u="none" strike="noStrike" cap="none" normalizeH="0" baseline="0" smtClean="0">
                          <a:ln>
                            <a:noFill/>
                          </a:ln>
                          <a:effectLst/>
                          <a:latin typeface="Arial" panose="020B0604020202020204" pitchFamily="34" charset="0"/>
                          <a:cs typeface="Arial" panose="020B0604020202020204" pitchFamily="34" charset="0"/>
                        </a:rPr>
                        <a:t>$ 20.00 per index point</a:t>
                      </a:r>
                      <a:endParaRPr kumimoji="0" lang="en-GB"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000" u="none" strike="noStrike" cap="none" normalizeH="0" baseline="0" dirty="0" smtClean="0">
                          <a:ln>
                            <a:noFill/>
                          </a:ln>
                          <a:effectLst/>
                          <a:latin typeface="Arial" panose="020B0604020202020204" pitchFamily="34" charset="0"/>
                          <a:cs typeface="Arial" panose="020B0604020202020204" pitchFamily="34" charset="0"/>
                        </a:rPr>
                        <a:t>$1,500.00</a:t>
                      </a:r>
                      <a:endParaRPr kumimoji="0" lang="en-GB"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000" u="none" strike="noStrike" cap="none" normalizeH="0" baseline="0" dirty="0" smtClean="0">
                          <a:ln>
                            <a:noFill/>
                          </a:ln>
                          <a:effectLst/>
                          <a:latin typeface="Arial" panose="020B0604020202020204" pitchFamily="34" charset="0"/>
                          <a:cs typeface="Arial" panose="020B0604020202020204" pitchFamily="34" charset="0"/>
                        </a:rPr>
                        <a:t>2.5 </a:t>
                      </a:r>
                      <a:r>
                        <a:rPr kumimoji="0" lang="en-US" sz="2000" u="none" strike="noStrike" cap="none" normalizeH="0" baseline="0" dirty="0" err="1" smtClean="0">
                          <a:ln>
                            <a:noFill/>
                          </a:ln>
                          <a:effectLst/>
                          <a:latin typeface="Arial" panose="020B0604020202020204" pitchFamily="34" charset="0"/>
                          <a:cs typeface="Arial" panose="020B0604020202020204" pitchFamily="34" charset="0"/>
                        </a:rPr>
                        <a:t>pt</a:t>
                      </a:r>
                      <a:endParaRPr kumimoji="0" lang="en-GB"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000" u="none" strike="noStrike" cap="none" normalizeH="0" baseline="0" dirty="0" smtClean="0">
                          <a:ln>
                            <a:noFill/>
                          </a:ln>
                          <a:effectLst/>
                          <a:latin typeface="Arial" panose="020B0604020202020204" pitchFamily="34" charset="0"/>
                          <a:cs typeface="Arial" panose="020B0604020202020204" pitchFamily="34" charset="0"/>
                        </a:rPr>
                        <a:t>$15</a:t>
                      </a:r>
                      <a:endParaRPr kumimoji="0" lang="en-GB"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tc>
              </a:tr>
              <a:tr h="685800">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000" b="0" u="none" strike="noStrike" cap="none" normalizeH="0" baseline="0" smtClean="0">
                          <a:ln>
                            <a:noFill/>
                          </a:ln>
                          <a:effectLst/>
                          <a:latin typeface="Arial" panose="020B0604020202020204" pitchFamily="34" charset="0"/>
                          <a:cs typeface="Arial" panose="020B0604020202020204" pitchFamily="34" charset="0"/>
                        </a:rPr>
                        <a:t>DOW JONES</a:t>
                      </a:r>
                      <a:endParaRPr kumimoji="0" lang="en-GB"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000" u="none" strike="noStrike" cap="none" normalizeH="0" baseline="0" dirty="0" smtClean="0">
                          <a:ln>
                            <a:noFill/>
                          </a:ln>
                          <a:effectLst/>
                          <a:latin typeface="Arial" panose="020B0604020202020204" pitchFamily="34" charset="0"/>
                          <a:cs typeface="Arial" panose="020B0604020202020204" pitchFamily="34" charset="0"/>
                        </a:rPr>
                        <a:t>$5.00 per index point</a:t>
                      </a:r>
                      <a:endParaRPr kumimoji="0" lang="en-GB"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000" u="none" strike="noStrike" cap="none" normalizeH="0" baseline="0" smtClean="0">
                          <a:ln>
                            <a:noFill/>
                          </a:ln>
                          <a:effectLst/>
                          <a:latin typeface="Arial" panose="020B0604020202020204" pitchFamily="34" charset="0"/>
                          <a:cs typeface="Arial" panose="020B0604020202020204" pitchFamily="34" charset="0"/>
                        </a:rPr>
                        <a:t>$1,500.00</a:t>
                      </a:r>
                      <a:endParaRPr kumimoji="0" lang="en-GB"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000" u="none" strike="noStrike" cap="none" normalizeH="0" baseline="0" dirty="0" smtClean="0">
                          <a:ln>
                            <a:noFill/>
                          </a:ln>
                          <a:effectLst/>
                          <a:latin typeface="Arial" panose="020B0604020202020204" pitchFamily="34" charset="0"/>
                          <a:cs typeface="Arial" panose="020B0604020202020204" pitchFamily="34" charset="0"/>
                        </a:rPr>
                        <a:t>10.00 </a:t>
                      </a:r>
                      <a:r>
                        <a:rPr kumimoji="0" lang="en-US" sz="2000" u="none" strike="noStrike" cap="none" normalizeH="0" baseline="0" dirty="0" err="1" smtClean="0">
                          <a:ln>
                            <a:noFill/>
                          </a:ln>
                          <a:effectLst/>
                          <a:latin typeface="Arial" panose="020B0604020202020204" pitchFamily="34" charset="0"/>
                          <a:cs typeface="Arial" panose="020B0604020202020204" pitchFamily="34" charset="0"/>
                        </a:rPr>
                        <a:t>pt</a:t>
                      </a:r>
                      <a:endParaRPr kumimoji="0" lang="en-GB"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000" u="none" strike="noStrike" cap="none" normalizeH="0" baseline="0" dirty="0" smtClean="0">
                          <a:ln>
                            <a:noFill/>
                          </a:ln>
                          <a:effectLst/>
                          <a:latin typeface="Arial" panose="020B0604020202020204" pitchFamily="34" charset="0"/>
                          <a:cs typeface="Arial" panose="020B0604020202020204" pitchFamily="34" charset="0"/>
                        </a:rPr>
                        <a:t>$15</a:t>
                      </a:r>
                      <a:endParaRPr kumimoji="0" lang="en-GB"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tc>
              </a:tr>
              <a:tr h="609600">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000" b="0" u="none" strike="noStrike" cap="none" normalizeH="0" baseline="0" dirty="0" smtClean="0">
                          <a:ln>
                            <a:noFill/>
                          </a:ln>
                          <a:effectLst/>
                          <a:latin typeface="Arial" panose="020B0604020202020204" pitchFamily="34" charset="0"/>
                          <a:cs typeface="Arial" panose="020B0604020202020204" pitchFamily="34" charset="0"/>
                        </a:rPr>
                        <a:t>S&amp;P 500</a:t>
                      </a:r>
                      <a:endParaRPr kumimoji="0" lang="en-GB"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000" u="none" strike="noStrike" cap="none" normalizeH="0" baseline="0" dirty="0" smtClean="0">
                          <a:ln>
                            <a:noFill/>
                          </a:ln>
                          <a:effectLst/>
                          <a:latin typeface="Arial" panose="020B0604020202020204" pitchFamily="34" charset="0"/>
                          <a:cs typeface="Arial" panose="020B0604020202020204" pitchFamily="34" charset="0"/>
                        </a:rPr>
                        <a:t>$50.00 per index point</a:t>
                      </a:r>
                      <a:endParaRPr kumimoji="0" lang="en-GB"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000" u="none" strike="noStrike" cap="none" normalizeH="0" baseline="0" smtClean="0">
                          <a:ln>
                            <a:noFill/>
                          </a:ln>
                          <a:effectLst/>
                          <a:latin typeface="Arial" panose="020B0604020202020204" pitchFamily="34" charset="0"/>
                          <a:cs typeface="Arial" panose="020B0604020202020204" pitchFamily="34" charset="0"/>
                        </a:rPr>
                        <a:t>$1,500.00</a:t>
                      </a:r>
                      <a:endParaRPr kumimoji="0" lang="en-GB"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000" u="none" strike="noStrike" cap="none" normalizeH="0" baseline="0" smtClean="0">
                          <a:ln>
                            <a:noFill/>
                          </a:ln>
                          <a:effectLst/>
                          <a:latin typeface="Arial" panose="020B0604020202020204" pitchFamily="34" charset="0"/>
                          <a:cs typeface="Arial" panose="020B0604020202020204" pitchFamily="34" charset="0"/>
                        </a:rPr>
                        <a:t>1.00 pt</a:t>
                      </a:r>
                      <a:endParaRPr kumimoji="0" lang="en-GB"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000" u="none" strike="noStrike" cap="none" normalizeH="0" baseline="0" dirty="0" smtClean="0">
                          <a:ln>
                            <a:noFill/>
                          </a:ln>
                          <a:effectLst/>
                          <a:latin typeface="Arial" panose="020B0604020202020204" pitchFamily="34" charset="0"/>
                          <a:cs typeface="Arial" panose="020B0604020202020204" pitchFamily="34" charset="0"/>
                        </a:rPr>
                        <a:t>$15</a:t>
                      </a:r>
                      <a:endParaRPr kumimoji="0" lang="en-GB"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tc>
              </a:tr>
            </a:tbl>
          </a:graphicData>
        </a:graphic>
      </p:graphicFrame>
      <p:pic>
        <p:nvPicPr>
          <p:cNvPr id="5" name="Picture 2" descr="C:\Users\Sagitha\Documents\Sagita\My Documents\logo-valbury-pt-VAF-bla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381000" y="1066800"/>
            <a:ext cx="8229600" cy="761999"/>
          </a:xfrm>
        </p:spPr>
        <p:txBody>
          <a:bodyPr>
            <a:normAutofit/>
          </a:bodyPr>
          <a:lstStyle/>
          <a:p>
            <a:pPr algn="ctr"/>
            <a:r>
              <a:rPr lang="en-US" sz="4000" dirty="0" smtClean="0">
                <a:latin typeface="Leitura News Roman 4" pitchFamily="50" charset="0"/>
              </a:rPr>
              <a:t>Transaction Details</a:t>
            </a:r>
            <a:endParaRPr lang="en-GB" sz="4000" dirty="0" smtClean="0">
              <a:latin typeface="Leitura News Roman 4" pitchFamily="50" charset="0"/>
            </a:endParaRPr>
          </a:p>
        </p:txBody>
      </p:sp>
      <p:sp>
        <p:nvSpPr>
          <p:cNvPr id="16387" name="Rectangle 3"/>
          <p:cNvSpPr>
            <a:spLocks noGrp="1"/>
          </p:cNvSpPr>
          <p:nvPr>
            <p:ph type="body" idx="1"/>
          </p:nvPr>
        </p:nvSpPr>
        <p:spPr>
          <a:xfrm>
            <a:off x="457200" y="2057400"/>
            <a:ext cx="8229600" cy="4525963"/>
          </a:xfrm>
        </p:spPr>
        <p:txBody>
          <a:bodyPr>
            <a:normAutofit/>
          </a:bodyPr>
          <a:lstStyle/>
          <a:p>
            <a:pPr>
              <a:buFont typeface="Wingdings" panose="05000000000000000000" pitchFamily="2" charset="2"/>
              <a:buChar char="v"/>
            </a:pPr>
            <a:r>
              <a:rPr lang="en-US" sz="2400" b="1" dirty="0" smtClean="0">
                <a:latin typeface="Arial" panose="020B0604020202020204" pitchFamily="34" charset="0"/>
                <a:cs typeface="Arial" panose="020B0604020202020204" pitchFamily="34" charset="0"/>
              </a:rPr>
              <a:t>TRANSACTION HOURS:</a:t>
            </a:r>
          </a:p>
          <a:p>
            <a:pPr>
              <a:buFont typeface="Wingdings 2" pitchFamily="18" charset="2"/>
              <a:buNone/>
            </a:pPr>
            <a:r>
              <a:rPr lang="en-US" sz="2400" dirty="0" smtClean="0">
                <a:latin typeface="Arial" panose="020B0604020202020204" pitchFamily="34" charset="0"/>
                <a:cs typeface="Arial" panose="020B0604020202020204" pitchFamily="34" charset="0"/>
              </a:rPr>
              <a:t>	- 05:00 – 03:15 (WIB) DURING </a:t>
            </a:r>
            <a:r>
              <a:rPr lang="en-US" sz="2400" b="1" dirty="0" smtClean="0">
                <a:latin typeface="Arial" panose="020B0604020202020204" pitchFamily="34" charset="0"/>
                <a:cs typeface="Arial" panose="020B0604020202020204" pitchFamily="34" charset="0"/>
              </a:rPr>
              <a:t>SUMMER</a:t>
            </a:r>
          </a:p>
          <a:p>
            <a:pPr>
              <a:buFont typeface="Wingdings 2" pitchFamily="18" charset="2"/>
              <a:buNone/>
            </a:pPr>
            <a:r>
              <a:rPr lang="en-US" sz="2400" dirty="0" smtClean="0">
                <a:latin typeface="Arial" panose="020B0604020202020204" pitchFamily="34" charset="0"/>
                <a:cs typeface="Arial" panose="020B0604020202020204" pitchFamily="34" charset="0"/>
              </a:rPr>
              <a:t>	- 06:00 – 04:15 (WIB) DURING </a:t>
            </a:r>
            <a:r>
              <a:rPr lang="en-US" sz="2400" b="1" dirty="0" smtClean="0">
                <a:latin typeface="Arial" panose="020B0604020202020204" pitchFamily="34" charset="0"/>
                <a:cs typeface="Arial" panose="020B0604020202020204" pitchFamily="34" charset="0"/>
              </a:rPr>
              <a:t>WINTER</a:t>
            </a:r>
          </a:p>
          <a:p>
            <a:pPr>
              <a:buFont typeface="Wingdings 2" pitchFamily="18" charset="2"/>
              <a:buNone/>
            </a:pPr>
            <a:endParaRPr lang="en-US" sz="2400" dirty="0" smtClean="0">
              <a:latin typeface="Arial" panose="020B0604020202020204" pitchFamily="34" charset="0"/>
              <a:cs typeface="Arial" panose="020B0604020202020204" pitchFamily="34" charset="0"/>
            </a:endParaRPr>
          </a:p>
          <a:p>
            <a:pPr>
              <a:buFont typeface="Wingdings" panose="05000000000000000000" pitchFamily="2" charset="2"/>
              <a:buChar char="v"/>
            </a:pPr>
            <a:r>
              <a:rPr lang="en-US" sz="2400" b="1" dirty="0" smtClean="0">
                <a:latin typeface="Arial" panose="020B0604020202020204" pitchFamily="34" charset="0"/>
                <a:cs typeface="Arial" panose="020B0604020202020204" pitchFamily="34" charset="0"/>
              </a:rPr>
              <a:t>CONTRACT PERIOD:</a:t>
            </a:r>
          </a:p>
          <a:p>
            <a:pPr>
              <a:buFont typeface="Wingdings 2" pitchFamily="18" charset="2"/>
              <a:buNone/>
            </a:pPr>
            <a:r>
              <a:rPr lang="en-US" sz="2400" dirty="0" smtClean="0">
                <a:latin typeface="Arial" panose="020B0604020202020204" pitchFamily="34" charset="0"/>
                <a:cs typeface="Arial" panose="020B0604020202020204" pitchFamily="34" charset="0"/>
              </a:rPr>
              <a:t>	- MARCH, JUNE, SEPTEMBER &amp; DECEMBER</a:t>
            </a:r>
          </a:p>
          <a:p>
            <a:pPr>
              <a:lnSpc>
                <a:spcPct val="110000"/>
              </a:lnSpc>
              <a:spcBef>
                <a:spcPts val="0"/>
              </a:spcBef>
              <a:buFont typeface="Wingdings 2" pitchFamily="18" charset="2"/>
              <a:buNone/>
            </a:pPr>
            <a:r>
              <a:rPr lang="en-US" sz="2400" dirty="0" smtClean="0">
                <a:latin typeface="Arial" panose="020B0604020202020204" pitchFamily="34" charset="0"/>
                <a:cs typeface="Arial" panose="020B0604020202020204" pitchFamily="34" charset="0"/>
              </a:rPr>
              <a:t>	- LAST TRANSACTION DAY IS THE </a:t>
            </a:r>
            <a:r>
              <a:rPr lang="en-US" sz="2400" b="1" dirty="0" smtClean="0">
                <a:latin typeface="Arial" panose="020B0604020202020204" pitchFamily="34" charset="0"/>
                <a:cs typeface="Arial" panose="020B0604020202020204" pitchFamily="34" charset="0"/>
              </a:rPr>
              <a:t>3</a:t>
            </a:r>
            <a:r>
              <a:rPr lang="en-US" sz="2400" b="1" baseline="30000" dirty="0" smtClean="0">
                <a:latin typeface="Arial" panose="020B0604020202020204" pitchFamily="34" charset="0"/>
                <a:cs typeface="Arial" panose="020B0604020202020204" pitchFamily="34" charset="0"/>
              </a:rPr>
              <a:t>RD</a:t>
            </a:r>
            <a:r>
              <a:rPr lang="en-US" sz="2400" b="1" dirty="0" smtClean="0">
                <a:latin typeface="Arial" panose="020B0604020202020204" pitchFamily="34" charset="0"/>
                <a:cs typeface="Arial" panose="020B0604020202020204" pitchFamily="34" charset="0"/>
              </a:rPr>
              <a:t> FRIDAY</a:t>
            </a:r>
            <a:r>
              <a:rPr lang="en-US" sz="2400" dirty="0" smtClean="0">
                <a:latin typeface="Arial" panose="020B0604020202020204" pitchFamily="34" charset="0"/>
                <a:cs typeface="Arial" panose="020B0604020202020204" pitchFamily="34" charset="0"/>
              </a:rPr>
              <a:t>  </a:t>
            </a:r>
          </a:p>
          <a:p>
            <a:pPr>
              <a:lnSpc>
                <a:spcPct val="110000"/>
              </a:lnSpc>
              <a:spcBef>
                <a:spcPts val="0"/>
              </a:spcBef>
              <a:buFont typeface="Wingdings 2" pitchFamily="18" charset="2"/>
              <a:buNone/>
            </a:pPr>
            <a:r>
              <a:rPr lang="en-US" sz="2400" dirty="0" smtClean="0">
                <a:latin typeface="Arial" panose="020B0604020202020204" pitchFamily="34" charset="0"/>
                <a:cs typeface="Arial" panose="020B0604020202020204" pitchFamily="34" charset="0"/>
              </a:rPr>
              <a:t>	  OF THE MONTH OR 1 WORKING DAY BEFORE  </a:t>
            </a:r>
          </a:p>
          <a:p>
            <a:pPr>
              <a:lnSpc>
                <a:spcPct val="110000"/>
              </a:lnSpc>
              <a:spcBef>
                <a:spcPts val="0"/>
              </a:spcBef>
              <a:buFont typeface="Wingdings 2" pitchFamily="18" charset="2"/>
              <a:buNone/>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IF THE FRIDAY FALLS ON A HOLIDAY</a:t>
            </a:r>
          </a:p>
          <a:p>
            <a:pPr>
              <a:buFont typeface="Wingdings 2" pitchFamily="18" charset="2"/>
              <a:buNone/>
            </a:pPr>
            <a:endParaRPr lang="en-US" dirty="0" smtClean="0">
              <a:latin typeface="Arial" panose="020B0604020202020204" pitchFamily="34" charset="0"/>
              <a:cs typeface="Arial" panose="020B0604020202020204" pitchFamily="34" charset="0"/>
            </a:endParaRPr>
          </a:p>
          <a:p>
            <a:pPr>
              <a:buFont typeface="Wingdings 2" pitchFamily="18" charset="2"/>
              <a:buNone/>
            </a:pPr>
            <a:endParaRPr lang="en-GB" dirty="0" smtClean="0">
              <a:latin typeface="Arial" panose="020B0604020202020204" pitchFamily="34" charset="0"/>
              <a:cs typeface="Arial" panose="020B0604020202020204" pitchFamily="34" charset="0"/>
            </a:endParaRPr>
          </a:p>
        </p:txBody>
      </p:sp>
      <p:pic>
        <p:nvPicPr>
          <p:cNvPr id="6" name="Picture 2" descr="C:\Users\Sagitha\Documents\Sagita\My Documents\logo-valbury-pt-VAF-bla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457200" y="914400"/>
            <a:ext cx="8229600" cy="826314"/>
          </a:xfrm>
        </p:spPr>
        <p:txBody>
          <a:bodyPr>
            <a:normAutofit/>
          </a:bodyPr>
          <a:lstStyle/>
          <a:p>
            <a:pPr algn="ctr"/>
            <a:r>
              <a:rPr lang="en-US" sz="4000" dirty="0" smtClean="0">
                <a:latin typeface="Leitura News Roman 4" pitchFamily="50" charset="0"/>
              </a:rPr>
              <a:t>Trading Rules</a:t>
            </a:r>
            <a:endParaRPr lang="en-GB" sz="4000" dirty="0" smtClean="0">
              <a:latin typeface="Leitura News Roman 4" pitchFamily="50" charset="0"/>
            </a:endParaRPr>
          </a:p>
        </p:txBody>
      </p:sp>
      <p:sp>
        <p:nvSpPr>
          <p:cNvPr id="17411" name="Rectangle 3"/>
          <p:cNvSpPr>
            <a:spLocks noGrp="1"/>
          </p:cNvSpPr>
          <p:nvPr>
            <p:ph type="body" idx="1"/>
          </p:nvPr>
        </p:nvSpPr>
        <p:spPr>
          <a:xfrm>
            <a:off x="457200" y="1905000"/>
            <a:ext cx="8229600" cy="4678363"/>
          </a:xfrm>
        </p:spPr>
        <p:txBody>
          <a:bodyPr/>
          <a:lstStyle/>
          <a:p>
            <a:r>
              <a:rPr lang="en-US" sz="2000" dirty="0" smtClean="0">
                <a:latin typeface="Arial" panose="020B0604020202020204" pitchFamily="34" charset="0"/>
                <a:cs typeface="Arial" panose="020B0604020202020204" pitchFamily="34" charset="0"/>
              </a:rPr>
              <a:t>Max dealing per Quotation: 30 Lots</a:t>
            </a:r>
          </a:p>
          <a:p>
            <a:r>
              <a:rPr lang="en-US" sz="2000" dirty="0" smtClean="0">
                <a:latin typeface="Arial" panose="020B0604020202020204" pitchFamily="34" charset="0"/>
                <a:cs typeface="Arial" panose="020B0604020202020204" pitchFamily="34" charset="0"/>
              </a:rPr>
              <a:t>Hedging Margin: USD $500 per pair</a:t>
            </a:r>
          </a:p>
          <a:p>
            <a:r>
              <a:rPr lang="en-US" sz="2000" dirty="0" smtClean="0">
                <a:latin typeface="Arial" panose="020B0604020202020204" pitchFamily="34" charset="0"/>
                <a:cs typeface="Arial" panose="020B0604020202020204" pitchFamily="34" charset="0"/>
              </a:rPr>
              <a:t>Fee: USD $30.00 per lot (Settled)</a:t>
            </a:r>
          </a:p>
          <a:p>
            <a:r>
              <a:rPr lang="en-US" sz="2000" dirty="0" smtClean="0">
                <a:latin typeface="Arial" panose="020B0604020202020204" pitchFamily="34" charset="0"/>
                <a:cs typeface="Arial" panose="020B0604020202020204" pitchFamily="34" charset="0"/>
              </a:rPr>
              <a:t>Gap limit:</a:t>
            </a:r>
          </a:p>
          <a:p>
            <a:pPr>
              <a:buFont typeface="Wingdings 2" pitchFamily="18" charset="2"/>
              <a:buNone/>
            </a:pPr>
            <a:r>
              <a:rPr lang="en-US" sz="2000" dirty="0" smtClean="0">
                <a:latin typeface="Arial" panose="020B0604020202020204" pitchFamily="34" charset="0"/>
                <a:cs typeface="Arial" panose="020B0604020202020204" pitchFamily="34" charset="0"/>
              </a:rPr>
              <a:t>	- Nasdaq: 75.00 point</a:t>
            </a:r>
          </a:p>
          <a:p>
            <a:pPr>
              <a:buFont typeface="Wingdings 2" pitchFamily="18" charset="2"/>
              <a:buNone/>
            </a:pPr>
            <a:r>
              <a:rPr lang="en-US" sz="2000" dirty="0" smtClean="0">
                <a:latin typeface="Arial" panose="020B0604020202020204" pitchFamily="34" charset="0"/>
                <a:cs typeface="Arial" panose="020B0604020202020204" pitchFamily="34" charset="0"/>
              </a:rPr>
              <a:t>	- Dow Jones: 300 point</a:t>
            </a:r>
          </a:p>
          <a:p>
            <a:pPr>
              <a:buFont typeface="Wingdings 2" pitchFamily="18" charset="2"/>
              <a:buNone/>
            </a:pPr>
            <a:r>
              <a:rPr lang="en-US" sz="2000" dirty="0" smtClean="0">
                <a:latin typeface="Arial" panose="020B0604020202020204" pitchFamily="34" charset="0"/>
                <a:cs typeface="Arial" panose="020B0604020202020204" pitchFamily="34" charset="0"/>
              </a:rPr>
              <a:t>	- S&amp;P 500: 30.00 point</a:t>
            </a:r>
          </a:p>
          <a:p>
            <a:r>
              <a:rPr lang="en-US" sz="2000" dirty="0" smtClean="0">
                <a:latin typeface="Arial" panose="020B0604020202020204" pitchFamily="34" charset="0"/>
                <a:cs typeface="Arial" panose="020B0604020202020204" pitchFamily="34" charset="0"/>
              </a:rPr>
              <a:t>LO/SO distance from running price:</a:t>
            </a:r>
          </a:p>
          <a:p>
            <a:pPr>
              <a:buFont typeface="Wingdings 2" pitchFamily="18" charset="2"/>
              <a:buNone/>
            </a:pPr>
            <a:r>
              <a:rPr lang="en-US" sz="2000" dirty="0" smtClean="0">
                <a:latin typeface="Arial" panose="020B0604020202020204" pitchFamily="34" charset="0"/>
                <a:cs typeface="Arial" panose="020B0604020202020204" pitchFamily="34" charset="0"/>
              </a:rPr>
              <a:t>	- Nasdaq: 3.00 point</a:t>
            </a:r>
          </a:p>
          <a:p>
            <a:pPr>
              <a:buFont typeface="Wingdings 2" pitchFamily="18" charset="2"/>
              <a:buNone/>
            </a:pPr>
            <a:r>
              <a:rPr lang="en-US" sz="2000" dirty="0" smtClean="0">
                <a:latin typeface="Arial" panose="020B0604020202020204" pitchFamily="34" charset="0"/>
                <a:cs typeface="Arial" panose="020B0604020202020204" pitchFamily="34" charset="0"/>
              </a:rPr>
              <a:t>	- Dow Jones: 15 point</a:t>
            </a:r>
          </a:p>
          <a:p>
            <a:pPr>
              <a:buFont typeface="Wingdings 2" pitchFamily="18" charset="2"/>
              <a:buNone/>
            </a:pPr>
            <a:r>
              <a:rPr lang="en-US" sz="2000" dirty="0" smtClean="0">
                <a:latin typeface="Arial" panose="020B0604020202020204" pitchFamily="34" charset="0"/>
                <a:cs typeface="Arial" panose="020B0604020202020204" pitchFamily="34" charset="0"/>
              </a:rPr>
              <a:t>	- S&amp;P500: 1.50 point</a:t>
            </a:r>
          </a:p>
          <a:p>
            <a:endParaRPr lang="en-US" sz="2000"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p:txBody>
      </p:sp>
      <p:pic>
        <p:nvPicPr>
          <p:cNvPr id="6" name="Picture 2" descr="C:\Users\Sagitha\Documents\Sagita\My Documents\logo-valbury-pt-VAF-bla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381000" y="968384"/>
            <a:ext cx="8305800" cy="720725"/>
          </a:xfrm>
        </p:spPr>
        <p:txBody>
          <a:bodyPr>
            <a:normAutofit/>
          </a:bodyPr>
          <a:lstStyle/>
          <a:p>
            <a:pPr eaLnBrk="1" hangingPunct="1"/>
            <a:r>
              <a:rPr lang="en-US" sz="4000" b="1" dirty="0" smtClean="0">
                <a:latin typeface="Arial Narrow" panose="020B0606020202030204" pitchFamily="34" charset="0"/>
              </a:rPr>
              <a:t>Investment Considerations</a:t>
            </a:r>
          </a:p>
        </p:txBody>
      </p:sp>
      <p:sp>
        <p:nvSpPr>
          <p:cNvPr id="7171" name="WordArt 6"/>
          <p:cNvSpPr>
            <a:spLocks noChangeArrowheads="1" noChangeShapeType="1" noTextEdit="1"/>
          </p:cNvSpPr>
          <p:nvPr/>
        </p:nvSpPr>
        <p:spPr bwMode="auto">
          <a:xfrm>
            <a:off x="1847850" y="1744663"/>
            <a:ext cx="1147763" cy="4191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latin typeface="Arial Narrow" panose="020B0606020202030204" pitchFamily="34" charset="0"/>
              </a:rPr>
              <a:t>Return</a:t>
            </a:r>
          </a:p>
        </p:txBody>
      </p:sp>
      <p:sp>
        <p:nvSpPr>
          <p:cNvPr id="7172" name="WordArt 7"/>
          <p:cNvSpPr>
            <a:spLocks noChangeArrowheads="1" noChangeShapeType="1" noTextEdit="1"/>
          </p:cNvSpPr>
          <p:nvPr/>
        </p:nvSpPr>
        <p:spPr bwMode="auto">
          <a:xfrm>
            <a:off x="1847850" y="3802063"/>
            <a:ext cx="1504950" cy="46355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latin typeface="Arial Narrow" panose="020B0606020202030204" pitchFamily="34" charset="0"/>
              </a:rPr>
              <a:t>Liquidity</a:t>
            </a:r>
          </a:p>
        </p:txBody>
      </p:sp>
      <p:sp>
        <p:nvSpPr>
          <p:cNvPr id="7173" name="WordArt 8"/>
          <p:cNvSpPr>
            <a:spLocks noChangeArrowheads="1" noChangeShapeType="1" noTextEdit="1"/>
          </p:cNvSpPr>
          <p:nvPr/>
        </p:nvSpPr>
        <p:spPr bwMode="auto">
          <a:xfrm>
            <a:off x="1847850" y="3116263"/>
            <a:ext cx="825500" cy="3746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Arial Narrow" panose="020B0606020202030204" pitchFamily="34" charset="0"/>
              </a:rPr>
              <a:t>Time</a:t>
            </a:r>
          </a:p>
        </p:txBody>
      </p:sp>
      <p:sp>
        <p:nvSpPr>
          <p:cNvPr id="7174" name="WordArt 9"/>
          <p:cNvSpPr>
            <a:spLocks noChangeArrowheads="1" noChangeShapeType="1" noTextEdit="1"/>
          </p:cNvSpPr>
          <p:nvPr/>
        </p:nvSpPr>
        <p:spPr bwMode="auto">
          <a:xfrm>
            <a:off x="1811338" y="5113338"/>
            <a:ext cx="2301875" cy="4762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Arial Narrow" panose="020B0606020202030204" pitchFamily="34" charset="0"/>
              </a:rPr>
              <a:t>Transparancy</a:t>
            </a:r>
          </a:p>
        </p:txBody>
      </p:sp>
      <p:sp>
        <p:nvSpPr>
          <p:cNvPr id="7175" name="WordArt 10"/>
          <p:cNvSpPr>
            <a:spLocks noChangeArrowheads="1" noChangeShapeType="1" noTextEdit="1"/>
          </p:cNvSpPr>
          <p:nvPr/>
        </p:nvSpPr>
        <p:spPr bwMode="auto">
          <a:xfrm>
            <a:off x="1843088" y="4500563"/>
            <a:ext cx="1231900" cy="4413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Arial Narrow" panose="020B0606020202030204" pitchFamily="34" charset="0"/>
              </a:rPr>
              <a:t>Safety</a:t>
            </a:r>
          </a:p>
        </p:txBody>
      </p:sp>
      <p:pic>
        <p:nvPicPr>
          <p:cNvPr id="7176" name="Picture 11" descr="valogo"/>
          <p:cNvPicPr>
            <a:picLocks noChangeAspect="1" noChangeArrowheads="1"/>
          </p:cNvPicPr>
          <p:nvPr/>
        </p:nvPicPr>
        <p:blipFill>
          <a:blip r:embed="rId3"/>
          <a:srcRect/>
          <a:stretch>
            <a:fillRect/>
          </a:stretch>
        </p:blipFill>
        <p:spPr bwMode="auto">
          <a:xfrm>
            <a:off x="1203325" y="1812925"/>
            <a:ext cx="371475" cy="347663"/>
          </a:xfrm>
          <a:prstGeom prst="rect">
            <a:avLst/>
          </a:prstGeom>
          <a:noFill/>
          <a:ln w="9525">
            <a:noFill/>
            <a:miter lim="800000"/>
            <a:headEnd/>
            <a:tailEnd/>
          </a:ln>
        </p:spPr>
      </p:pic>
      <p:pic>
        <p:nvPicPr>
          <p:cNvPr id="7177" name="Picture 12" descr="valogo"/>
          <p:cNvPicPr>
            <a:picLocks noChangeAspect="1" noChangeArrowheads="1"/>
          </p:cNvPicPr>
          <p:nvPr/>
        </p:nvPicPr>
        <p:blipFill>
          <a:blip r:embed="rId3"/>
          <a:srcRect/>
          <a:stretch>
            <a:fillRect/>
          </a:stretch>
        </p:blipFill>
        <p:spPr bwMode="auto">
          <a:xfrm>
            <a:off x="1203325" y="2466975"/>
            <a:ext cx="371475" cy="346075"/>
          </a:xfrm>
          <a:prstGeom prst="rect">
            <a:avLst/>
          </a:prstGeom>
          <a:noFill/>
          <a:ln w="9525">
            <a:noFill/>
            <a:miter lim="800000"/>
            <a:headEnd/>
            <a:tailEnd/>
          </a:ln>
        </p:spPr>
      </p:pic>
      <p:pic>
        <p:nvPicPr>
          <p:cNvPr id="7178" name="Picture 13" descr="valogo"/>
          <p:cNvPicPr>
            <a:picLocks noChangeAspect="1" noChangeArrowheads="1"/>
          </p:cNvPicPr>
          <p:nvPr/>
        </p:nvPicPr>
        <p:blipFill>
          <a:blip r:embed="rId3"/>
          <a:srcRect/>
          <a:stretch>
            <a:fillRect/>
          </a:stretch>
        </p:blipFill>
        <p:spPr bwMode="auto">
          <a:xfrm>
            <a:off x="1187450" y="3146425"/>
            <a:ext cx="371475" cy="347663"/>
          </a:xfrm>
          <a:prstGeom prst="rect">
            <a:avLst/>
          </a:prstGeom>
          <a:noFill/>
          <a:ln w="9525">
            <a:noFill/>
            <a:miter lim="800000"/>
            <a:headEnd/>
            <a:tailEnd/>
          </a:ln>
        </p:spPr>
      </p:pic>
      <p:pic>
        <p:nvPicPr>
          <p:cNvPr id="7179" name="Picture 14" descr="valogo"/>
          <p:cNvPicPr>
            <a:picLocks noChangeAspect="1" noChangeArrowheads="1"/>
          </p:cNvPicPr>
          <p:nvPr/>
        </p:nvPicPr>
        <p:blipFill>
          <a:blip r:embed="rId3"/>
          <a:srcRect/>
          <a:stretch>
            <a:fillRect/>
          </a:stretch>
        </p:blipFill>
        <p:spPr bwMode="auto">
          <a:xfrm>
            <a:off x="1203325" y="3825875"/>
            <a:ext cx="371475" cy="346075"/>
          </a:xfrm>
          <a:prstGeom prst="rect">
            <a:avLst/>
          </a:prstGeom>
          <a:noFill/>
          <a:ln w="9525">
            <a:noFill/>
            <a:miter lim="800000"/>
            <a:headEnd/>
            <a:tailEnd/>
          </a:ln>
        </p:spPr>
      </p:pic>
      <p:pic>
        <p:nvPicPr>
          <p:cNvPr id="7180" name="Picture 15" descr="valogo"/>
          <p:cNvPicPr>
            <a:picLocks noChangeAspect="1" noChangeArrowheads="1"/>
          </p:cNvPicPr>
          <p:nvPr/>
        </p:nvPicPr>
        <p:blipFill>
          <a:blip r:embed="rId3"/>
          <a:srcRect/>
          <a:stretch>
            <a:fillRect/>
          </a:stretch>
        </p:blipFill>
        <p:spPr bwMode="auto">
          <a:xfrm>
            <a:off x="1203325" y="4497388"/>
            <a:ext cx="371475" cy="346075"/>
          </a:xfrm>
          <a:prstGeom prst="rect">
            <a:avLst/>
          </a:prstGeom>
          <a:noFill/>
          <a:ln w="9525">
            <a:noFill/>
            <a:miter lim="800000"/>
            <a:headEnd/>
            <a:tailEnd/>
          </a:ln>
        </p:spPr>
      </p:pic>
      <p:pic>
        <p:nvPicPr>
          <p:cNvPr id="7181" name="Picture 16" descr="valogo"/>
          <p:cNvPicPr>
            <a:picLocks noChangeAspect="1" noChangeArrowheads="1"/>
          </p:cNvPicPr>
          <p:nvPr/>
        </p:nvPicPr>
        <p:blipFill>
          <a:blip r:embed="rId3"/>
          <a:srcRect/>
          <a:stretch>
            <a:fillRect/>
          </a:stretch>
        </p:blipFill>
        <p:spPr bwMode="auto">
          <a:xfrm>
            <a:off x="1203325" y="5135563"/>
            <a:ext cx="371475" cy="346075"/>
          </a:xfrm>
          <a:prstGeom prst="rect">
            <a:avLst/>
          </a:prstGeom>
          <a:noFill/>
          <a:ln w="9525">
            <a:noFill/>
            <a:miter lim="800000"/>
            <a:headEnd/>
            <a:tailEnd/>
          </a:ln>
        </p:spPr>
      </p:pic>
      <p:sp>
        <p:nvSpPr>
          <p:cNvPr id="7182" name="WordArt 17"/>
          <p:cNvSpPr>
            <a:spLocks noChangeArrowheads="1" noChangeShapeType="1" noTextEdit="1"/>
          </p:cNvSpPr>
          <p:nvPr/>
        </p:nvSpPr>
        <p:spPr bwMode="auto">
          <a:xfrm>
            <a:off x="1847850" y="2386013"/>
            <a:ext cx="1147763" cy="53657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Arial Narrow" panose="020B0606020202030204" pitchFamily="34" charset="0"/>
              </a:rPr>
              <a:t>Capital</a:t>
            </a:r>
          </a:p>
        </p:txBody>
      </p:sp>
      <p:pic>
        <p:nvPicPr>
          <p:cNvPr id="7184" name="Picture 22"/>
          <p:cNvPicPr>
            <a:picLocks noChangeAspect="1" noChangeArrowheads="1"/>
          </p:cNvPicPr>
          <p:nvPr/>
        </p:nvPicPr>
        <p:blipFill>
          <a:blip r:embed="rId4"/>
          <a:srcRect/>
          <a:stretch>
            <a:fillRect/>
          </a:stretch>
        </p:blipFill>
        <p:spPr bwMode="auto">
          <a:xfrm>
            <a:off x="755650" y="5715000"/>
            <a:ext cx="7488238" cy="942975"/>
          </a:xfrm>
          <a:prstGeom prst="rect">
            <a:avLst/>
          </a:prstGeom>
          <a:noFill/>
          <a:ln w="9525">
            <a:noFill/>
            <a:miter lim="800000"/>
            <a:headEnd/>
            <a:tailEnd/>
          </a:ln>
        </p:spPr>
      </p:pic>
      <p:pic>
        <p:nvPicPr>
          <p:cNvPr id="18" name="Picture 2" descr="C:\Users\Sagitha\Documents\Sagita\My Documents\logo-valbury-pt-VAF-bla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457200" y="990600"/>
            <a:ext cx="8229600" cy="826314"/>
          </a:xfrm>
        </p:spPr>
        <p:txBody>
          <a:bodyPr>
            <a:normAutofit/>
          </a:bodyPr>
          <a:lstStyle/>
          <a:p>
            <a:pPr algn="ctr"/>
            <a:r>
              <a:rPr lang="en-US" sz="4000" dirty="0" smtClean="0">
                <a:latin typeface="Leitura News Roman 4" pitchFamily="50" charset="0"/>
              </a:rPr>
              <a:t>GROSS P/L</a:t>
            </a:r>
            <a:endParaRPr lang="en-GB" sz="4000" dirty="0" smtClean="0">
              <a:latin typeface="Leitura News Roman 4" pitchFamily="50" charset="0"/>
            </a:endParaRPr>
          </a:p>
        </p:txBody>
      </p:sp>
      <p:sp>
        <p:nvSpPr>
          <p:cNvPr id="22531" name="Rectangle 3"/>
          <p:cNvSpPr>
            <a:spLocks noGrp="1"/>
          </p:cNvSpPr>
          <p:nvPr>
            <p:ph type="body" idx="1"/>
          </p:nvPr>
        </p:nvSpPr>
        <p:spPr>
          <a:xfrm>
            <a:off x="381000" y="2514600"/>
            <a:ext cx="8686800" cy="1371600"/>
          </a:xfrm>
        </p:spPr>
        <p:txBody>
          <a:bodyPr/>
          <a:lstStyle/>
          <a:p>
            <a:pPr marL="0" indent="0" eaLnBrk="1" hangingPunct="1">
              <a:buNone/>
            </a:pPr>
            <a:r>
              <a:rPr lang="en-US" sz="2800" b="1" dirty="0" smtClean="0">
                <a:latin typeface="Arial" panose="020B0604020202020204" pitchFamily="34" charset="0"/>
                <a:cs typeface="Arial" panose="020B0604020202020204" pitchFamily="34" charset="0"/>
              </a:rPr>
              <a:t>Gross P/L Calculation (INDEX)</a:t>
            </a:r>
            <a:endParaRPr lang="en-US" sz="2800" b="1" dirty="0">
              <a:latin typeface="Arial" panose="020B0604020202020204" pitchFamily="34" charset="0"/>
              <a:cs typeface="Arial" panose="020B0604020202020204" pitchFamily="34" charset="0"/>
            </a:endParaRPr>
          </a:p>
          <a:p>
            <a:pPr marL="0" indent="0" eaLnBrk="1" hangingPunct="1">
              <a:buNone/>
            </a:pPr>
            <a:r>
              <a:rPr lang="en-US" sz="2400" b="1" dirty="0" smtClean="0">
                <a:solidFill>
                  <a:srgbClr val="FF0000"/>
                </a:solidFill>
                <a:latin typeface="Arial" panose="020B0604020202020204" pitchFamily="34" charset="0"/>
                <a:cs typeface="Arial" panose="020B0604020202020204" pitchFamily="34" charset="0"/>
              </a:rPr>
              <a:t>(Liquidation Price – Open Price) x Contract Size x Lot</a:t>
            </a:r>
          </a:p>
          <a:p>
            <a:pPr lvl="1" eaLnBrk="1" hangingPunct="1">
              <a:buFont typeface="Wingdings" pitchFamily="2" charset="2"/>
              <a:buNone/>
            </a:pPr>
            <a:endParaRPr lang="en-GB" dirty="0" smtClean="0">
              <a:solidFill>
                <a:srgbClr val="FF0000"/>
              </a:solidFill>
              <a:latin typeface="Arial" panose="020B0604020202020204" pitchFamily="34" charset="0"/>
              <a:cs typeface="Arial" panose="020B0604020202020204" pitchFamily="34" charset="0"/>
            </a:endParaRPr>
          </a:p>
        </p:txBody>
      </p:sp>
      <p:pic>
        <p:nvPicPr>
          <p:cNvPr id="6" name="Picture 2" descr="C:\Users\Sagitha\Documents\Sagita\My Documents\logo-valbury-pt-VAF-bla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381000" y="1143000"/>
            <a:ext cx="8229600" cy="533400"/>
          </a:xfrm>
        </p:spPr>
        <p:txBody>
          <a:bodyPr>
            <a:noAutofit/>
          </a:bodyPr>
          <a:lstStyle/>
          <a:p>
            <a:pPr algn="ctr" eaLnBrk="1" hangingPunct="1">
              <a:defRPr/>
            </a:pPr>
            <a:r>
              <a:rPr lang="en-US" sz="4000" dirty="0" smtClean="0">
                <a:latin typeface="Leitura News Roman 4" pitchFamily="50" charset="0"/>
                <a:cs typeface="Times New Roman" pitchFamily="18" charset="0"/>
              </a:rPr>
              <a:t>INDEX CFD GROSS P/L </a:t>
            </a:r>
          </a:p>
        </p:txBody>
      </p:sp>
      <p:sp>
        <p:nvSpPr>
          <p:cNvPr id="26627" name="Rectangle 3"/>
          <p:cNvSpPr>
            <a:spLocks noGrp="1" noChangeArrowheads="1"/>
          </p:cNvSpPr>
          <p:nvPr>
            <p:ph idx="4294967295"/>
          </p:nvPr>
        </p:nvSpPr>
        <p:spPr>
          <a:xfrm>
            <a:off x="457200" y="1828800"/>
            <a:ext cx="8229600" cy="4876800"/>
          </a:xfrm>
        </p:spPr>
        <p:txBody>
          <a:bodyPr/>
          <a:lstStyle/>
          <a:p>
            <a:pPr eaLnBrk="1" hangingPunct="1">
              <a:buFont typeface="Wingdings" pitchFamily="2" charset="2"/>
              <a:buNone/>
            </a:pPr>
            <a:r>
              <a:rPr lang="en-US" sz="2800" b="1" dirty="0" smtClean="0">
                <a:latin typeface="Arial" panose="020B0604020202020204" pitchFamily="34" charset="0"/>
                <a:cs typeface="Arial" panose="020B0604020202020204" pitchFamily="34" charset="0"/>
              </a:rPr>
              <a:t>Example 1:</a:t>
            </a:r>
          </a:p>
          <a:p>
            <a:pPr eaLnBrk="1" hangingPunct="1">
              <a:buFont typeface="Wingdings" pitchFamily="2" charset="2"/>
              <a:buNone/>
            </a:pPr>
            <a:r>
              <a:rPr lang="en-US" sz="2800" dirty="0" smtClean="0">
                <a:latin typeface="Arial" panose="020B0604020202020204" pitchFamily="34" charset="0"/>
                <a:cs typeface="Arial" panose="020B0604020202020204" pitchFamily="34" charset="0"/>
              </a:rPr>
              <a:t>   Client A has cash equity USD 30,000 in </a:t>
            </a:r>
            <a:r>
              <a:rPr lang="en-US" sz="2800" dirty="0" err="1" smtClean="0">
                <a:latin typeface="Arial" panose="020B0604020202020204" pitchFamily="34" charset="0"/>
                <a:cs typeface="Arial" panose="020B0604020202020204" pitchFamily="34" charset="0"/>
              </a:rPr>
              <a:t>Valbury</a:t>
            </a:r>
            <a:r>
              <a:rPr lang="en-US" sz="2800" dirty="0" smtClean="0">
                <a:latin typeface="Arial" panose="020B0604020202020204" pitchFamily="34" charset="0"/>
                <a:cs typeface="Arial" panose="020B0604020202020204" pitchFamily="34" charset="0"/>
              </a:rPr>
              <a:t> to speculate on NASDAQ (contract size USD 20.00/point). In the morning he buys 10 lot at 4,365.75 and sells before market close at 4,500.25.</a:t>
            </a:r>
          </a:p>
          <a:p>
            <a:pPr eaLnBrk="1" hangingPunct="1">
              <a:buFont typeface="Wingdings" pitchFamily="2" charset="2"/>
              <a:buNone/>
            </a:pPr>
            <a:r>
              <a:rPr lang="en-US" sz="2800" dirty="0" smtClean="0">
                <a:latin typeface="Arial" panose="020B0604020202020204" pitchFamily="34" charset="0"/>
                <a:cs typeface="Arial" panose="020B0604020202020204" pitchFamily="34" charset="0"/>
              </a:rPr>
              <a:t>   What is his Gross P/L?</a:t>
            </a:r>
          </a:p>
          <a:p>
            <a:pPr eaLnBrk="1" hangingPunct="1">
              <a:buFont typeface="Wingdings" pitchFamily="2" charset="2"/>
              <a:buNone/>
            </a:pPr>
            <a:endParaRPr lang="en-US" sz="2800" dirty="0" smtClean="0">
              <a:latin typeface="Arial" panose="020B0604020202020204" pitchFamily="34" charset="0"/>
              <a:cs typeface="Arial" panose="020B0604020202020204" pitchFamily="34" charset="0"/>
            </a:endParaRPr>
          </a:p>
          <a:p>
            <a:pPr eaLnBrk="1" hangingPunct="1">
              <a:buFont typeface="Wingdings" pitchFamily="2" charset="2"/>
              <a:buNone/>
            </a:pPr>
            <a:r>
              <a:rPr lang="en-US" sz="2800" dirty="0" smtClean="0">
                <a:latin typeface="Arial" panose="020B0604020202020204" pitchFamily="34" charset="0"/>
                <a:cs typeface="Arial" panose="020B0604020202020204" pitchFamily="34" charset="0"/>
              </a:rPr>
              <a:t>	Gross P/L 	= (4,500.25 – 4,365.75) x 20 x 10</a:t>
            </a:r>
          </a:p>
          <a:p>
            <a:pPr eaLnBrk="1" hangingPunct="1">
              <a:buFont typeface="Wingdings" pitchFamily="2" charset="2"/>
              <a:buNone/>
            </a:pPr>
            <a:r>
              <a:rPr lang="en-US" sz="2800" dirty="0" smtClean="0">
                <a:latin typeface="Arial" panose="020B0604020202020204" pitchFamily="34" charset="0"/>
                <a:cs typeface="Arial" panose="020B0604020202020204" pitchFamily="34" charset="0"/>
              </a:rPr>
              <a:t>		      	  	= USD 26,900</a:t>
            </a:r>
            <a:endParaRPr lang="en-US" sz="2800" dirty="0" smtClean="0">
              <a:solidFill>
                <a:schemeClr val="bg2"/>
              </a:solidFill>
              <a:latin typeface="Arial" panose="020B0604020202020204" pitchFamily="34" charset="0"/>
              <a:cs typeface="Arial" panose="020B0604020202020204" pitchFamily="34" charset="0"/>
            </a:endParaRPr>
          </a:p>
        </p:txBody>
      </p:sp>
      <p:pic>
        <p:nvPicPr>
          <p:cNvPr id="6" name="Picture 2" descr="C:\Users\Sagitha\Documents\Sagita\My Documents\logo-valbury-pt-VAF-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8" descr="ANd9GcSp-V7gDsQVkf84nNolsh5TT6vHFOTyD1sxUFe5Nz7N7Y2VysDABg"/>
          <p:cNvPicPr>
            <a:picLocks noChangeAspect="1" noChangeArrowheads="1"/>
          </p:cNvPicPr>
          <p:nvPr/>
        </p:nvPicPr>
        <p:blipFill>
          <a:blip r:embed="rId4"/>
          <a:srcRect/>
          <a:stretch>
            <a:fillRect/>
          </a:stretch>
        </p:blipFill>
        <p:spPr bwMode="auto">
          <a:xfrm>
            <a:off x="457200" y="6172200"/>
            <a:ext cx="1981200" cy="48350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6627">
                                            <p:txEl>
                                              <p:pRg st="4" end="4"/>
                                            </p:txEl>
                                          </p:spTgt>
                                        </p:tgtEl>
                                        <p:attrNameLst>
                                          <p:attrName>style.visibility</p:attrName>
                                        </p:attrNameLst>
                                      </p:cBhvr>
                                      <p:to>
                                        <p:strVal val="visible"/>
                                      </p:to>
                                    </p:set>
                                    <p:anim by="(-#ppt_w*2)" calcmode="lin" valueType="num">
                                      <p:cBhvr rctx="PPT">
                                        <p:cTn id="7" dur="500" autoRev="1" fill="hold">
                                          <p:stCondLst>
                                            <p:cond delay="0"/>
                                          </p:stCondLst>
                                        </p:cTn>
                                        <p:tgtEl>
                                          <p:spTgt spid="26627">
                                            <p:txEl>
                                              <p:pRg st="4" end="4"/>
                                            </p:txEl>
                                          </p:spTgt>
                                        </p:tgtEl>
                                        <p:attrNameLst>
                                          <p:attrName>ppt_w</p:attrName>
                                        </p:attrNameLst>
                                      </p:cBhvr>
                                    </p:anim>
                                    <p:anim by="(#ppt_w*0.50)" calcmode="lin" valueType="num">
                                      <p:cBhvr>
                                        <p:cTn id="8" dur="500" decel="50000" autoRev="1" fill="hold">
                                          <p:stCondLst>
                                            <p:cond delay="0"/>
                                          </p:stCondLst>
                                        </p:cTn>
                                        <p:tgtEl>
                                          <p:spTgt spid="26627">
                                            <p:txEl>
                                              <p:pRg st="4" end="4"/>
                                            </p:txEl>
                                          </p:spTgt>
                                        </p:tgtEl>
                                        <p:attrNameLst>
                                          <p:attrName>ppt_x</p:attrName>
                                        </p:attrNameLst>
                                      </p:cBhvr>
                                    </p:anim>
                                    <p:anim from="(-#ppt_h/2)" to="(#ppt_y)" calcmode="lin" valueType="num">
                                      <p:cBhvr>
                                        <p:cTn id="9" dur="1000" fill="hold">
                                          <p:stCondLst>
                                            <p:cond delay="0"/>
                                          </p:stCondLst>
                                        </p:cTn>
                                        <p:tgtEl>
                                          <p:spTgt spid="26627">
                                            <p:txEl>
                                              <p:pRg st="4" end="4"/>
                                            </p:txEl>
                                          </p:spTgt>
                                        </p:tgtEl>
                                        <p:attrNameLst>
                                          <p:attrName>ppt_y</p:attrName>
                                        </p:attrNameLst>
                                      </p:cBhvr>
                                    </p:anim>
                                    <p:animRot by="21600000">
                                      <p:cBhvr>
                                        <p:cTn id="10" dur="1000" fill="hold">
                                          <p:stCondLst>
                                            <p:cond delay="0"/>
                                          </p:stCondLst>
                                        </p:cTn>
                                        <p:tgtEl>
                                          <p:spTgt spid="26627">
                                            <p:txEl>
                                              <p:pRg st="4" end="4"/>
                                            </p:txEl>
                                          </p:spTgt>
                                        </p:tgtEl>
                                        <p:attrNameLst>
                                          <p:attrName>r</p:attrName>
                                        </p:attrNameLst>
                                      </p:cBhvr>
                                    </p:animRot>
                                  </p:childTnLst>
                                </p:cTn>
                              </p:par>
                              <p:par>
                                <p:cTn id="11" presetID="56" presetClass="entr" presetSubtype="0" fill="hold" nodeType="withEffect">
                                  <p:stCondLst>
                                    <p:cond delay="0"/>
                                  </p:stCondLst>
                                  <p:iterate type="lt">
                                    <p:tmPct val="10000"/>
                                  </p:iterate>
                                  <p:childTnLst>
                                    <p:set>
                                      <p:cBhvr>
                                        <p:cTn id="12" dur="1" fill="hold">
                                          <p:stCondLst>
                                            <p:cond delay="0"/>
                                          </p:stCondLst>
                                        </p:cTn>
                                        <p:tgtEl>
                                          <p:spTgt spid="26627">
                                            <p:txEl>
                                              <p:pRg st="5" end="5"/>
                                            </p:txEl>
                                          </p:spTgt>
                                        </p:tgtEl>
                                        <p:attrNameLst>
                                          <p:attrName>style.visibility</p:attrName>
                                        </p:attrNameLst>
                                      </p:cBhvr>
                                      <p:to>
                                        <p:strVal val="visible"/>
                                      </p:to>
                                    </p:set>
                                    <p:anim by="(-#ppt_w*2)" calcmode="lin" valueType="num">
                                      <p:cBhvr rctx="PPT">
                                        <p:cTn id="13" dur="500" autoRev="1" fill="hold">
                                          <p:stCondLst>
                                            <p:cond delay="0"/>
                                          </p:stCondLst>
                                        </p:cTn>
                                        <p:tgtEl>
                                          <p:spTgt spid="26627">
                                            <p:txEl>
                                              <p:pRg st="5" end="5"/>
                                            </p:txEl>
                                          </p:spTgt>
                                        </p:tgtEl>
                                        <p:attrNameLst>
                                          <p:attrName>ppt_w</p:attrName>
                                        </p:attrNameLst>
                                      </p:cBhvr>
                                    </p:anim>
                                    <p:anim by="(#ppt_w*0.50)" calcmode="lin" valueType="num">
                                      <p:cBhvr>
                                        <p:cTn id="14" dur="500" decel="50000" autoRev="1" fill="hold">
                                          <p:stCondLst>
                                            <p:cond delay="0"/>
                                          </p:stCondLst>
                                        </p:cTn>
                                        <p:tgtEl>
                                          <p:spTgt spid="26627">
                                            <p:txEl>
                                              <p:pRg st="5" end="5"/>
                                            </p:txEl>
                                          </p:spTgt>
                                        </p:tgtEl>
                                        <p:attrNameLst>
                                          <p:attrName>ppt_x</p:attrName>
                                        </p:attrNameLst>
                                      </p:cBhvr>
                                    </p:anim>
                                    <p:anim from="(-#ppt_h/2)" to="(#ppt_y)" calcmode="lin" valueType="num">
                                      <p:cBhvr>
                                        <p:cTn id="15" dur="1000" fill="hold">
                                          <p:stCondLst>
                                            <p:cond delay="0"/>
                                          </p:stCondLst>
                                        </p:cTn>
                                        <p:tgtEl>
                                          <p:spTgt spid="26627">
                                            <p:txEl>
                                              <p:pRg st="5" end="5"/>
                                            </p:txEl>
                                          </p:spTgt>
                                        </p:tgtEl>
                                        <p:attrNameLst>
                                          <p:attrName>ppt_y</p:attrName>
                                        </p:attrNameLst>
                                      </p:cBhvr>
                                    </p:anim>
                                    <p:animRot by="21600000">
                                      <p:cBhvr>
                                        <p:cTn id="16" dur="1000" fill="hold">
                                          <p:stCondLst>
                                            <p:cond delay="0"/>
                                          </p:stCondLst>
                                        </p:cTn>
                                        <p:tgtEl>
                                          <p:spTgt spid="26627">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826314"/>
          </a:xfrm>
        </p:spPr>
        <p:txBody>
          <a:bodyPr>
            <a:normAutofit/>
          </a:bodyPr>
          <a:lstStyle/>
          <a:p>
            <a:r>
              <a:rPr lang="en-US" sz="4000" dirty="0" smtClean="0">
                <a:latin typeface="Leitura News Roman 4" pitchFamily="50" charset="0"/>
              </a:rPr>
              <a:t>What is Silver?</a:t>
            </a:r>
            <a:endParaRPr lang="en-US" sz="4000" dirty="0">
              <a:latin typeface="Leitura News Roman 4" pitchFamily="50" charset="0"/>
            </a:endParaRPr>
          </a:p>
        </p:txBody>
      </p:sp>
      <p:sp>
        <p:nvSpPr>
          <p:cNvPr id="3" name="Content Placeholder 2"/>
          <p:cNvSpPr>
            <a:spLocks noGrp="1"/>
          </p:cNvSpPr>
          <p:nvPr>
            <p:ph idx="1"/>
          </p:nvPr>
        </p:nvSpPr>
        <p:spPr>
          <a:xfrm>
            <a:off x="381000" y="2103437"/>
            <a:ext cx="8229600" cy="4525963"/>
          </a:xfrm>
        </p:spPr>
        <p:txBody>
          <a:bodyPr>
            <a:normAutofit/>
          </a:bodyPr>
          <a:lstStyle/>
          <a:p>
            <a:r>
              <a:rPr lang="en-US" sz="2000" dirty="0" smtClean="0">
                <a:latin typeface="Arial" panose="020B0604020202020204" pitchFamily="34" charset="0"/>
                <a:cs typeface="Arial" panose="020B0604020202020204" pitchFamily="34" charset="0"/>
              </a:rPr>
              <a:t>Silver is one of the most versatile assets metal available.</a:t>
            </a:r>
          </a:p>
          <a:p>
            <a:r>
              <a:rPr lang="en-US" sz="2000" dirty="0" smtClean="0">
                <a:latin typeface="Arial" panose="020B0604020202020204" pitchFamily="34" charset="0"/>
                <a:cs typeface="Arial" panose="020B0604020202020204" pitchFamily="34" charset="0"/>
              </a:rPr>
              <a:t>Used  as both of industrial metal and hard assets.</a:t>
            </a:r>
          </a:p>
          <a:p>
            <a:r>
              <a:rPr lang="en-US" sz="2000" dirty="0" smtClean="0">
                <a:latin typeface="Arial" panose="020B0604020202020204" pitchFamily="34" charset="0"/>
                <a:cs typeface="Arial" panose="020B0604020202020204" pitchFamily="34" charset="0"/>
              </a:rPr>
              <a:t>Silver is the whitest, most malleable and most conductive metal available.</a:t>
            </a:r>
          </a:p>
          <a:p>
            <a:r>
              <a:rPr lang="en-US" sz="2000" dirty="0" smtClean="0">
                <a:latin typeface="Arial" panose="020B0604020202020204" pitchFamily="34" charset="0"/>
                <a:cs typeface="Arial" panose="020B0604020202020204" pitchFamily="34" charset="0"/>
              </a:rPr>
              <a:t>Silver is less rare than gold.</a:t>
            </a:r>
          </a:p>
          <a:p>
            <a:r>
              <a:rPr lang="en-US" sz="2000" dirty="0" smtClean="0">
                <a:latin typeface="Arial" panose="020B0604020202020204" pitchFamily="34" charset="0"/>
                <a:cs typeface="Arial" panose="020B0604020202020204" pitchFamily="34" charset="0"/>
              </a:rPr>
              <a:t>Silver has consistently moved in tandem with gold prices.</a:t>
            </a:r>
          </a:p>
          <a:p>
            <a:r>
              <a:rPr lang="en-US" sz="2000" dirty="0" smtClean="0">
                <a:latin typeface="Arial" panose="020B0604020202020204" pitchFamily="34" charset="0"/>
                <a:cs typeface="Arial" panose="020B0604020202020204" pitchFamily="34" charset="0"/>
              </a:rPr>
              <a:t>Commodities : silver , symbols (XAG)</a:t>
            </a:r>
          </a:p>
          <a:p>
            <a:pPr lvl="1"/>
            <a:r>
              <a:rPr lang="en-US" sz="2000" dirty="0" smtClean="0">
                <a:latin typeface="Arial" panose="020B0604020202020204" pitchFamily="34" charset="0"/>
                <a:cs typeface="Arial" panose="020B0604020202020204" pitchFamily="34" charset="0"/>
              </a:rPr>
              <a:t>X 	:  Symbols for precious metals</a:t>
            </a:r>
          </a:p>
          <a:p>
            <a:pPr lvl="1"/>
            <a:r>
              <a:rPr lang="en-US" sz="2000" dirty="0" smtClean="0">
                <a:latin typeface="Arial" panose="020B0604020202020204" pitchFamily="34" charset="0"/>
                <a:cs typeface="Arial" panose="020B0604020202020204" pitchFamily="34" charset="0"/>
              </a:rPr>
              <a:t>AG	:  Argentums ( silver)</a:t>
            </a:r>
          </a:p>
          <a:p>
            <a:pPr lvl="1">
              <a:buNone/>
            </a:pPr>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p:txBody>
      </p:sp>
      <p:pic>
        <p:nvPicPr>
          <p:cNvPr id="7" name="Picture 2" descr="C:\Users\Sagitha\Documents\Sagita\My Documents\logo-valbury-pt-VAF-bla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4572000"/>
            <a:ext cx="2110112" cy="1756668"/>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57200" y="1165195"/>
            <a:ext cx="8229600" cy="838200"/>
          </a:xfrm>
        </p:spPr>
        <p:txBody>
          <a:bodyPr lIns="91440" rIns="91440" bIns="45720" anchor="ctr"/>
          <a:lstStyle/>
          <a:p>
            <a:pPr algn="ctr" eaLnBrk="1" hangingPunct="1"/>
            <a:r>
              <a:rPr lang="en-US" sz="4000" b="1" dirty="0" smtClean="0">
                <a:latin typeface="Leitura News Roman 4" pitchFamily="50" charset="0"/>
              </a:rPr>
              <a:t>World Silver Markets</a:t>
            </a:r>
          </a:p>
        </p:txBody>
      </p:sp>
      <p:sp>
        <p:nvSpPr>
          <p:cNvPr id="6147" name="Rectangle 3"/>
          <p:cNvSpPr>
            <a:spLocks noGrp="1" noChangeArrowheads="1"/>
          </p:cNvSpPr>
          <p:nvPr>
            <p:ph type="body" idx="4294967295"/>
          </p:nvPr>
        </p:nvSpPr>
        <p:spPr>
          <a:xfrm>
            <a:off x="457200" y="3081815"/>
            <a:ext cx="8229600" cy="3200400"/>
          </a:xfrm>
        </p:spPr>
        <p:txBody>
          <a:bodyPr/>
          <a:lstStyle/>
          <a:p>
            <a:pPr eaLnBrk="1" hangingPunct="1">
              <a:lnSpc>
                <a:spcPct val="90000"/>
              </a:lnSpc>
            </a:pPr>
            <a:r>
              <a:rPr lang="en-US" sz="2800" dirty="0" smtClean="0">
                <a:latin typeface="Arial" panose="020B0604020202020204" pitchFamily="34" charset="0"/>
                <a:cs typeface="Arial" panose="020B0604020202020204" pitchFamily="34" charset="0"/>
              </a:rPr>
              <a:t>New York is the home of futures trading.</a:t>
            </a:r>
          </a:p>
          <a:p>
            <a:pPr eaLnBrk="1" hangingPunct="1">
              <a:lnSpc>
                <a:spcPct val="90000"/>
              </a:lnSpc>
              <a:buNone/>
            </a:pPr>
            <a:endParaRPr lang="en-US" sz="2800" dirty="0" smtClean="0">
              <a:latin typeface="Arial" panose="020B0604020202020204" pitchFamily="34" charset="0"/>
              <a:cs typeface="Arial" panose="020B0604020202020204" pitchFamily="34" charset="0"/>
            </a:endParaRPr>
          </a:p>
          <a:p>
            <a:pPr eaLnBrk="1" hangingPunct="1">
              <a:lnSpc>
                <a:spcPct val="90000"/>
              </a:lnSpc>
            </a:pPr>
            <a:r>
              <a:rPr lang="en-US" sz="2800" dirty="0" smtClean="0">
                <a:latin typeface="Arial" panose="020B0604020202020204" pitchFamily="34" charset="0"/>
                <a:cs typeface="Arial" panose="020B0604020202020204" pitchFamily="34" charset="0"/>
              </a:rPr>
              <a:t>Future contract for silver is traded at New York Mercantile Exchange (NYMEX).</a:t>
            </a:r>
          </a:p>
          <a:p>
            <a:pPr eaLnBrk="1" hangingPunct="1">
              <a:lnSpc>
                <a:spcPct val="90000"/>
              </a:lnSpc>
              <a:buNone/>
            </a:pPr>
            <a:endParaRPr lang="en-US" sz="2800" dirty="0" smtClean="0">
              <a:latin typeface="Arial" panose="020B0604020202020204" pitchFamily="34" charset="0"/>
              <a:cs typeface="Arial" panose="020B0604020202020204" pitchFamily="34" charset="0"/>
            </a:endParaRPr>
          </a:p>
          <a:p>
            <a:pPr eaLnBrk="1" hangingPunct="1">
              <a:lnSpc>
                <a:spcPct val="90000"/>
              </a:lnSpc>
            </a:pPr>
            <a:r>
              <a:rPr lang="en-US" sz="2800" dirty="0" smtClean="0">
                <a:latin typeface="Arial" panose="020B0604020202020204" pitchFamily="34" charset="0"/>
                <a:cs typeface="Arial" panose="020B0604020202020204" pitchFamily="34" charset="0"/>
              </a:rPr>
              <a:t>Mexico is the biggest production of silver.</a:t>
            </a:r>
          </a:p>
          <a:p>
            <a:pPr eaLnBrk="1" hangingPunct="1">
              <a:lnSpc>
                <a:spcPct val="90000"/>
              </a:lnSpc>
            </a:pPr>
            <a:endParaRPr lang="en-US" dirty="0" smtClean="0">
              <a:latin typeface="Arial" panose="020B0604020202020204" pitchFamily="34" charset="0"/>
              <a:cs typeface="Arial" panose="020B0604020202020204" pitchFamily="34" charset="0"/>
            </a:endParaRPr>
          </a:p>
        </p:txBody>
      </p:sp>
      <p:sp>
        <p:nvSpPr>
          <p:cNvPr id="6149" name="AutoShape 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GB"/>
          </a:p>
        </p:txBody>
      </p:sp>
      <p:sp>
        <p:nvSpPr>
          <p:cNvPr id="6150" name="AutoShape 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GB"/>
          </a:p>
        </p:txBody>
      </p:sp>
      <p:pic>
        <p:nvPicPr>
          <p:cNvPr id="10" name="Picture 2" descr="C:\Users\Sagitha\Documents\Sagita\My Documents\logo-valbury-pt-VAF-bla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1110" y="1828800"/>
            <a:ext cx="2341780" cy="1253015"/>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838200"/>
            <a:ext cx="8229600" cy="1143000"/>
          </a:xfrm>
        </p:spPr>
        <p:txBody>
          <a:bodyPr lIns="91440" rIns="91440" bIns="45720" anchor="ctr"/>
          <a:lstStyle/>
          <a:p>
            <a:pPr algn="ctr" eaLnBrk="1" hangingPunct="1"/>
            <a:r>
              <a:rPr lang="en-US" sz="4000" dirty="0" smtClean="0">
                <a:latin typeface="Leitura News Roman 4" pitchFamily="50" charset="0"/>
              </a:rPr>
              <a:t>24 Hours Market</a:t>
            </a:r>
          </a:p>
        </p:txBody>
      </p:sp>
      <p:sp>
        <p:nvSpPr>
          <p:cNvPr id="7171" name="Rectangle 3"/>
          <p:cNvSpPr>
            <a:spLocks noGrp="1" noChangeArrowheads="1"/>
          </p:cNvSpPr>
          <p:nvPr>
            <p:ph type="body" idx="4294967295"/>
          </p:nvPr>
        </p:nvSpPr>
        <p:spPr>
          <a:xfrm>
            <a:off x="457200" y="2057400"/>
            <a:ext cx="8229600" cy="4068763"/>
          </a:xfrm>
        </p:spPr>
        <p:txBody>
          <a:bodyPr/>
          <a:lstStyle/>
          <a:p>
            <a:pPr eaLnBrk="1" hangingPunct="1"/>
            <a:r>
              <a:rPr lang="en-US" dirty="0" smtClean="0">
                <a:latin typeface="Arial" panose="020B0604020202020204" pitchFamily="34" charset="0"/>
                <a:cs typeface="Arial" panose="020B0604020202020204" pitchFamily="34" charset="0"/>
              </a:rPr>
              <a:t>Hong Kong </a:t>
            </a:r>
            <a:r>
              <a:rPr lang="en-US" dirty="0">
                <a:latin typeface="Arial" panose="020B0604020202020204" pitchFamily="34" charset="0"/>
                <a:cs typeface="Arial" panose="020B0604020202020204" pitchFamily="34" charset="0"/>
              </a:rPr>
              <a:t>S</a:t>
            </a:r>
            <a:r>
              <a:rPr lang="en-US" dirty="0" smtClean="0">
                <a:latin typeface="Arial" panose="020B0604020202020204" pitchFamily="34" charset="0"/>
                <a:cs typeface="Arial" panose="020B0604020202020204" pitchFamily="34" charset="0"/>
              </a:rPr>
              <a:t>ilver Market</a:t>
            </a:r>
          </a:p>
          <a:p>
            <a:pPr eaLnBrk="1" hangingPunct="1"/>
            <a:r>
              <a:rPr lang="en-US" dirty="0" smtClean="0">
                <a:latin typeface="Arial" panose="020B0604020202020204" pitchFamily="34" charset="0"/>
                <a:cs typeface="Arial" panose="020B0604020202020204" pitchFamily="34" charset="0"/>
              </a:rPr>
              <a:t>Zurich Silver Market</a:t>
            </a:r>
          </a:p>
          <a:p>
            <a:pPr eaLnBrk="1" hangingPunct="1"/>
            <a:r>
              <a:rPr lang="en-US" dirty="0" smtClean="0">
                <a:latin typeface="Arial" panose="020B0604020202020204" pitchFamily="34" charset="0"/>
                <a:cs typeface="Arial" panose="020B0604020202020204" pitchFamily="34" charset="0"/>
              </a:rPr>
              <a:t>London Silver Market</a:t>
            </a:r>
          </a:p>
          <a:p>
            <a:pPr eaLnBrk="1" hangingPunct="1"/>
            <a:r>
              <a:rPr lang="en-US" dirty="0" smtClean="0">
                <a:latin typeface="Arial" panose="020B0604020202020204" pitchFamily="34" charset="0"/>
                <a:cs typeface="Arial" panose="020B0604020202020204" pitchFamily="34" charset="0"/>
              </a:rPr>
              <a:t>New York Silver Market</a:t>
            </a:r>
          </a:p>
        </p:txBody>
      </p:sp>
      <p:pic>
        <p:nvPicPr>
          <p:cNvPr id="8" name="Picture 2" descr="C:\Users\Sagitha\Documents\Sagita\My Documents\logo-valbury-pt-VAF-bla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095184"/>
            <a:ext cx="2470150" cy="247015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655638"/>
          </a:xfrm>
        </p:spPr>
        <p:txBody>
          <a:bodyPr>
            <a:noAutofit/>
          </a:bodyPr>
          <a:lstStyle/>
          <a:p>
            <a:r>
              <a:rPr lang="en-US" sz="3600" dirty="0" smtClean="0">
                <a:latin typeface="Leitura News Roman 4" pitchFamily="50" charset="0"/>
              </a:rPr>
              <a:t>FACTORS THAT INFLUENCE SILVER PRICES</a:t>
            </a:r>
            <a:endParaRPr lang="en-US" sz="3600" dirty="0">
              <a:latin typeface="Leitura News Roman 4" pitchFamily="50" charset="0"/>
            </a:endParaRPr>
          </a:p>
        </p:txBody>
      </p:sp>
      <p:sp>
        <p:nvSpPr>
          <p:cNvPr id="3" name="Content Placeholder 2"/>
          <p:cNvSpPr>
            <a:spLocks noGrp="1"/>
          </p:cNvSpPr>
          <p:nvPr>
            <p:ph idx="1"/>
          </p:nvPr>
        </p:nvSpPr>
        <p:spPr>
          <a:xfrm>
            <a:off x="381000" y="2438400"/>
            <a:ext cx="8229600" cy="3916363"/>
          </a:xfrm>
        </p:spPr>
        <p:txBody>
          <a:bodyPr/>
          <a:lstStyle/>
          <a:p>
            <a:r>
              <a:rPr lang="en-US" sz="2400" dirty="0" smtClean="0">
                <a:latin typeface="Arial" panose="020B0604020202020204" pitchFamily="34" charset="0"/>
                <a:cs typeface="Arial" panose="020B0604020202020204" pitchFamily="34" charset="0"/>
              </a:rPr>
              <a:t>Silver is extracted from ore, usually of copper, gold and zinc.</a:t>
            </a:r>
          </a:p>
          <a:p>
            <a:r>
              <a:rPr lang="en-US" sz="2400" dirty="0" smtClean="0">
                <a:latin typeface="Arial" panose="020B0604020202020204" pitchFamily="34" charset="0"/>
                <a:cs typeface="Arial" panose="020B0604020202020204" pitchFamily="34" charset="0"/>
              </a:rPr>
              <a:t>Demanding from electronic industry (for circuit and switches).</a:t>
            </a:r>
          </a:p>
          <a:p>
            <a:r>
              <a:rPr lang="en-US" sz="2400" dirty="0" smtClean="0">
                <a:latin typeface="Arial" panose="020B0604020202020204" pitchFamily="34" charset="0"/>
                <a:cs typeface="Arial" panose="020B0604020202020204" pitchFamily="34" charset="0"/>
              </a:rPr>
              <a:t>New home sales.</a:t>
            </a:r>
          </a:p>
          <a:p>
            <a:r>
              <a:rPr lang="en-US" sz="2400" dirty="0" smtClean="0">
                <a:latin typeface="Arial" panose="020B0604020202020204" pitchFamily="34" charset="0"/>
                <a:cs typeface="Arial" panose="020B0604020202020204" pitchFamily="34" charset="0"/>
              </a:rPr>
              <a:t>Demand from the film photography.</a:t>
            </a:r>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Have positive relationship with gold.</a:t>
            </a:r>
          </a:p>
          <a:p>
            <a:endParaRPr lang="en-US" dirty="0" smtClean="0">
              <a:latin typeface="Arial" panose="020B0604020202020204" pitchFamily="34" charset="0"/>
              <a:cs typeface="Arial" panose="020B0604020202020204" pitchFamily="34" charset="0"/>
            </a:endParaRPr>
          </a:p>
        </p:txBody>
      </p:sp>
      <p:pic>
        <p:nvPicPr>
          <p:cNvPr id="6" name="Picture 2" descr="C:\Users\Sagitha\Documents\Sagita\My Documents\logo-valbury-pt-VAF-bla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nygoldcashers.com/wp-content/themes/nygoldcashers/images/sell_silver.jpeg"/>
          <p:cNvPicPr>
            <a:picLocks noChangeAspect="1" noChangeArrowheads="1"/>
          </p:cNvPicPr>
          <p:nvPr/>
        </p:nvPicPr>
        <p:blipFill>
          <a:blip r:embed="rId3"/>
          <a:srcRect/>
          <a:stretch>
            <a:fillRect/>
          </a:stretch>
        </p:blipFill>
        <p:spPr bwMode="auto">
          <a:xfrm>
            <a:off x="6553200" y="4876800"/>
            <a:ext cx="1676400" cy="15240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4294967295"/>
          </p:nvPr>
        </p:nvSpPr>
        <p:spPr>
          <a:xfrm>
            <a:off x="366288" y="2514600"/>
            <a:ext cx="8229600" cy="2438400"/>
          </a:xfrm>
        </p:spPr>
        <p:txBody>
          <a:bodyPr>
            <a:normAutofit/>
          </a:bodyPr>
          <a:lstStyle/>
          <a:p>
            <a:pPr eaLnBrk="1" hangingPunct="1">
              <a:lnSpc>
                <a:spcPct val="90000"/>
              </a:lnSpc>
              <a:buNone/>
            </a:pPr>
            <a:r>
              <a:rPr lang="en-US" sz="2800" b="1" dirty="0" smtClean="0">
                <a:latin typeface="Arial" panose="020B0604020202020204" pitchFamily="34" charset="0"/>
                <a:cs typeface="Arial" panose="020B0604020202020204" pitchFamily="34" charset="0"/>
              </a:rPr>
              <a:t>Summer Time</a:t>
            </a:r>
          </a:p>
          <a:p>
            <a:pPr eaLnBrk="1" hangingPunct="1">
              <a:lnSpc>
                <a:spcPct val="90000"/>
              </a:lnSpc>
            </a:pPr>
            <a:r>
              <a:rPr lang="en-US" sz="2000" dirty="0" smtClean="0">
                <a:latin typeface="Arial" panose="020B0604020202020204" pitchFamily="34" charset="0"/>
                <a:cs typeface="Arial" panose="020B0604020202020204" pitchFamily="34" charset="0"/>
              </a:rPr>
              <a:t>Monday: 05:00 WIB - Thursday 04:00 WIB (On the next day)</a:t>
            </a:r>
          </a:p>
          <a:p>
            <a:pPr eaLnBrk="1" hangingPunct="1">
              <a:lnSpc>
                <a:spcPct val="90000"/>
              </a:lnSpc>
            </a:pPr>
            <a:r>
              <a:rPr lang="en-US" sz="2000" dirty="0" smtClean="0">
                <a:latin typeface="Arial" panose="020B0604020202020204" pitchFamily="34" charset="0"/>
                <a:cs typeface="Arial" panose="020B0604020202020204" pitchFamily="34" charset="0"/>
              </a:rPr>
              <a:t>Friday    : 05.00 WIB – 03.00 WIB (On the next day)</a:t>
            </a:r>
          </a:p>
          <a:p>
            <a:pPr eaLnBrk="1" hangingPunct="1">
              <a:lnSpc>
                <a:spcPct val="90000"/>
              </a:lnSpc>
              <a:buNone/>
            </a:pPr>
            <a:endParaRPr lang="en-US" sz="900" b="1" dirty="0" smtClean="0">
              <a:latin typeface="Arial" panose="020B0604020202020204" pitchFamily="34" charset="0"/>
              <a:cs typeface="Arial" panose="020B0604020202020204" pitchFamily="34" charset="0"/>
            </a:endParaRPr>
          </a:p>
          <a:p>
            <a:pPr eaLnBrk="1" hangingPunct="1">
              <a:lnSpc>
                <a:spcPct val="90000"/>
              </a:lnSpc>
              <a:buNone/>
            </a:pPr>
            <a:r>
              <a:rPr lang="en-US" sz="2800" b="1" dirty="0" smtClean="0">
                <a:latin typeface="Arial" panose="020B0604020202020204" pitchFamily="34" charset="0"/>
                <a:cs typeface="Arial" panose="020B0604020202020204" pitchFamily="34" charset="0"/>
              </a:rPr>
              <a:t>Winter Time</a:t>
            </a:r>
          </a:p>
          <a:p>
            <a:pPr eaLnBrk="1" hangingPunct="1">
              <a:lnSpc>
                <a:spcPct val="90000"/>
              </a:lnSpc>
            </a:pPr>
            <a:r>
              <a:rPr lang="en-US" sz="2000" dirty="0" smtClean="0">
                <a:latin typeface="Arial" panose="020B0604020202020204" pitchFamily="34" charset="0"/>
                <a:cs typeface="Arial" panose="020B0604020202020204" pitchFamily="34" charset="0"/>
              </a:rPr>
              <a:t>Monday 06:00 WIB - Saturday 04:00 WIB (On the next day)</a:t>
            </a:r>
          </a:p>
        </p:txBody>
      </p:sp>
      <p:pic>
        <p:nvPicPr>
          <p:cNvPr id="15366" name="Picture 8" descr="online"/>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394203" y="978192"/>
            <a:ext cx="1752600" cy="1219200"/>
          </a:xfrm>
          <a:prstGeom prst="rect">
            <a:avLst/>
          </a:prstGeom>
          <a:noFill/>
          <a:ln w="9525">
            <a:noFill/>
            <a:miter lim="800000"/>
            <a:headEnd/>
            <a:tailEnd/>
          </a:ln>
        </p:spPr>
      </p:pic>
      <p:pic>
        <p:nvPicPr>
          <p:cNvPr id="7" name="Picture 2" descr="C:\Users\Sagitha\Documents\Sagita\My Documents\logo-valbury-pt-VAF-bla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p:cNvSpPr>
          <p:nvPr/>
        </p:nvSpPr>
        <p:spPr>
          <a:xfrm>
            <a:off x="457200" y="1341421"/>
            <a:ext cx="8229600" cy="82631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Leitura News Roman 4" pitchFamily="50" charset="0"/>
              </a:rPr>
              <a:t>Trading Hours</a:t>
            </a:r>
            <a:endParaRPr lang="en-GB" sz="4000" dirty="0" smtClean="0">
              <a:latin typeface="Leitura News Roman 4" pitchFamily="50"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381000" y="1066800"/>
            <a:ext cx="8229600" cy="655638"/>
          </a:xfrm>
        </p:spPr>
        <p:txBody>
          <a:bodyPr lIns="91440" rIns="91440" bIns="45720" anchor="ctr">
            <a:noAutofit/>
          </a:bodyPr>
          <a:lstStyle/>
          <a:p>
            <a:r>
              <a:rPr lang="en-US" sz="4000" dirty="0">
                <a:latin typeface="Leitura News Roman 4" pitchFamily="50" charset="0"/>
              </a:rPr>
              <a:t>Trading Rules</a:t>
            </a:r>
            <a:endParaRPr lang="en-US" sz="4000" dirty="0" smtClean="0">
              <a:latin typeface="Leitura News Roman 4" pitchFamily="50" charset="0"/>
            </a:endParaRPr>
          </a:p>
        </p:txBody>
      </p:sp>
      <p:sp>
        <p:nvSpPr>
          <p:cNvPr id="50179" name="Rectangle 3"/>
          <p:cNvSpPr>
            <a:spLocks noGrp="1" noChangeArrowheads="1"/>
          </p:cNvSpPr>
          <p:nvPr>
            <p:ph type="body" idx="4294967295"/>
          </p:nvPr>
        </p:nvSpPr>
        <p:spPr>
          <a:xfrm>
            <a:off x="381000" y="1981200"/>
            <a:ext cx="8382000" cy="4389438"/>
          </a:xfrm>
        </p:spPr>
        <p:txBody>
          <a:bodyPr>
            <a:normAutofit fontScale="92500" lnSpcReduction="10000"/>
          </a:bodyPr>
          <a:lstStyle/>
          <a:p>
            <a:pPr algn="just" eaLnBrk="1" hangingPunct="1">
              <a:lnSpc>
                <a:spcPct val="80000"/>
              </a:lnSpc>
            </a:pPr>
            <a:r>
              <a:rPr lang="en-US" sz="2200" dirty="0" smtClean="0">
                <a:latin typeface="Arial" panose="020B0604020202020204" pitchFamily="34" charset="0"/>
                <a:cs typeface="Arial" panose="020B0604020202020204" pitchFamily="34" charset="0"/>
              </a:rPr>
              <a:t>Contract Size : 5000 Troy ounce</a:t>
            </a:r>
          </a:p>
          <a:p>
            <a:pPr algn="just" eaLnBrk="1" hangingPunct="1">
              <a:lnSpc>
                <a:spcPct val="80000"/>
              </a:lnSpc>
            </a:pPr>
            <a:endParaRPr lang="en-US" sz="2200" dirty="0" smtClean="0">
              <a:latin typeface="Arial" panose="020B0604020202020204" pitchFamily="34" charset="0"/>
              <a:cs typeface="Arial" panose="020B0604020202020204" pitchFamily="34" charset="0"/>
            </a:endParaRPr>
          </a:p>
          <a:p>
            <a:pPr algn="just" eaLnBrk="1" hangingPunct="1">
              <a:lnSpc>
                <a:spcPct val="80000"/>
              </a:lnSpc>
            </a:pPr>
            <a:r>
              <a:rPr lang="en-US" sz="2200" dirty="0" smtClean="0">
                <a:latin typeface="Arial" panose="020B0604020202020204" pitchFamily="34" charset="0"/>
                <a:cs typeface="Arial" panose="020B0604020202020204" pitchFamily="34" charset="0"/>
              </a:rPr>
              <a:t>Maintenance Margin: USD 2000  per lot</a:t>
            </a:r>
          </a:p>
          <a:p>
            <a:pPr algn="just" eaLnBrk="1" hangingPunct="1">
              <a:lnSpc>
                <a:spcPct val="80000"/>
              </a:lnSpc>
            </a:pPr>
            <a:endParaRPr lang="en-US" sz="2200" dirty="0" smtClean="0">
              <a:latin typeface="Arial" panose="020B0604020202020204" pitchFamily="34" charset="0"/>
              <a:cs typeface="Arial" panose="020B0604020202020204" pitchFamily="34" charset="0"/>
            </a:endParaRPr>
          </a:p>
          <a:p>
            <a:pPr algn="just" eaLnBrk="1" hangingPunct="1">
              <a:lnSpc>
                <a:spcPct val="80000"/>
              </a:lnSpc>
            </a:pPr>
            <a:r>
              <a:rPr lang="en-US" sz="2200" dirty="0" smtClean="0">
                <a:latin typeface="Arial" panose="020B0604020202020204" pitchFamily="34" charset="0"/>
                <a:cs typeface="Arial" panose="020B0604020202020204" pitchFamily="34" charset="0"/>
              </a:rPr>
              <a:t>Spread: USD 0.03</a:t>
            </a:r>
          </a:p>
          <a:p>
            <a:pPr algn="just" eaLnBrk="1" hangingPunct="1">
              <a:lnSpc>
                <a:spcPct val="80000"/>
              </a:lnSpc>
            </a:pPr>
            <a:endParaRPr lang="en-US" sz="2200" dirty="0" smtClean="0">
              <a:latin typeface="Arial" panose="020B0604020202020204" pitchFamily="34" charset="0"/>
              <a:cs typeface="Arial" panose="020B0604020202020204" pitchFamily="34" charset="0"/>
            </a:endParaRPr>
          </a:p>
          <a:p>
            <a:pPr algn="just" eaLnBrk="1" hangingPunct="1">
              <a:lnSpc>
                <a:spcPct val="80000"/>
              </a:lnSpc>
            </a:pPr>
            <a:r>
              <a:rPr lang="en-US" sz="2200" dirty="0" smtClean="0">
                <a:latin typeface="Arial" panose="020B0604020202020204" pitchFamily="34" charset="0"/>
                <a:cs typeface="Arial" panose="020B0604020202020204" pitchFamily="34" charset="0"/>
              </a:rPr>
              <a:t>Hedging margin : USD 500 per pair</a:t>
            </a:r>
          </a:p>
          <a:p>
            <a:pPr algn="just" eaLnBrk="1" hangingPunct="1">
              <a:lnSpc>
                <a:spcPct val="80000"/>
              </a:lnSpc>
            </a:pPr>
            <a:endParaRPr lang="en-US" sz="2200" b="1" dirty="0" smtClean="0">
              <a:latin typeface="Arial" panose="020B0604020202020204" pitchFamily="34" charset="0"/>
              <a:cs typeface="Arial" panose="020B0604020202020204" pitchFamily="34" charset="0"/>
            </a:endParaRPr>
          </a:p>
          <a:p>
            <a:pPr algn="just" eaLnBrk="1" hangingPunct="1">
              <a:lnSpc>
                <a:spcPct val="80000"/>
              </a:lnSpc>
            </a:pPr>
            <a:r>
              <a:rPr lang="en-US" sz="2200" dirty="0" smtClean="0">
                <a:latin typeface="Arial" panose="020B0604020202020204" pitchFamily="34" charset="0"/>
                <a:cs typeface="Arial" panose="020B0604020202020204" pitchFamily="34" charset="0"/>
              </a:rPr>
              <a:t>Fixed rate : </a:t>
            </a:r>
            <a:r>
              <a:rPr lang="en-US" sz="2200" dirty="0" err="1" smtClean="0">
                <a:latin typeface="Arial" panose="020B0604020202020204" pitchFamily="34" charset="0"/>
                <a:cs typeface="Arial" panose="020B0604020202020204" pitchFamily="34" charset="0"/>
              </a:rPr>
              <a:t>Rp</a:t>
            </a:r>
            <a:r>
              <a:rPr lang="en-US"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12,000 / </a:t>
            </a:r>
            <a:r>
              <a:rPr lang="en-US" sz="2200" dirty="0" err="1" smtClean="0">
                <a:latin typeface="Arial" panose="020B0604020202020204" pitchFamily="34" charset="0"/>
                <a:cs typeface="Arial" panose="020B0604020202020204" pitchFamily="34" charset="0"/>
              </a:rPr>
              <a:t>Rp</a:t>
            </a:r>
            <a:r>
              <a:rPr lang="en-US" sz="2200" dirty="0" smtClean="0">
                <a:latin typeface="Arial" panose="020B0604020202020204" pitchFamily="34" charset="0"/>
                <a:cs typeface="Arial" panose="020B0604020202020204" pitchFamily="34" charset="0"/>
              </a:rPr>
              <a:t>, 14,000</a:t>
            </a:r>
            <a:endParaRPr lang="en-US" sz="2200" dirty="0" smtClean="0">
              <a:latin typeface="Arial" panose="020B0604020202020204" pitchFamily="34" charset="0"/>
              <a:cs typeface="Arial" panose="020B0604020202020204" pitchFamily="34" charset="0"/>
            </a:endParaRPr>
          </a:p>
          <a:p>
            <a:pPr algn="just" eaLnBrk="1" hangingPunct="1">
              <a:lnSpc>
                <a:spcPct val="80000"/>
              </a:lnSpc>
              <a:buFont typeface="Wingdings 2" pitchFamily="18" charset="2"/>
              <a:buNone/>
            </a:pPr>
            <a:endParaRPr lang="en-US" sz="2200" dirty="0" smtClean="0">
              <a:latin typeface="Arial" panose="020B0604020202020204" pitchFamily="34" charset="0"/>
              <a:cs typeface="Arial" panose="020B0604020202020204" pitchFamily="34" charset="0"/>
            </a:endParaRPr>
          </a:p>
          <a:p>
            <a:pPr algn="just" eaLnBrk="1" hangingPunct="1">
              <a:lnSpc>
                <a:spcPct val="80000"/>
              </a:lnSpc>
            </a:pPr>
            <a:r>
              <a:rPr lang="en-US" sz="2200" dirty="0" smtClean="0">
                <a:latin typeface="Arial" panose="020B0604020202020204" pitchFamily="34" charset="0"/>
                <a:cs typeface="Arial" panose="020B0604020202020204" pitchFamily="34" charset="0"/>
              </a:rPr>
              <a:t>Floating rate</a:t>
            </a:r>
          </a:p>
          <a:p>
            <a:pPr algn="just" eaLnBrk="1" hangingPunct="1">
              <a:lnSpc>
                <a:spcPct val="80000"/>
              </a:lnSpc>
              <a:buNone/>
            </a:pPr>
            <a:endParaRPr lang="en-US" sz="2200" dirty="0" smtClean="0">
              <a:latin typeface="Arial" panose="020B0604020202020204" pitchFamily="34" charset="0"/>
              <a:cs typeface="Arial" panose="020B0604020202020204" pitchFamily="34" charset="0"/>
            </a:endParaRPr>
          </a:p>
          <a:p>
            <a:pPr algn="just">
              <a:lnSpc>
                <a:spcPct val="80000"/>
              </a:lnSpc>
            </a:pPr>
            <a:r>
              <a:rPr lang="en-US" sz="2200" dirty="0" smtClean="0">
                <a:latin typeface="Arial" panose="020B0604020202020204" pitchFamily="34" charset="0"/>
                <a:cs typeface="Arial" panose="020B0604020202020204" pitchFamily="34" charset="0"/>
              </a:rPr>
              <a:t>Maximum lot: 20 Lot (Online)</a:t>
            </a:r>
          </a:p>
          <a:p>
            <a:pPr algn="just">
              <a:lnSpc>
                <a:spcPct val="80000"/>
              </a:lnSpc>
            </a:pPr>
            <a:endParaRPr lang="en-US" sz="2200" dirty="0" smtClean="0">
              <a:latin typeface="Arial" panose="020B0604020202020204" pitchFamily="34" charset="0"/>
              <a:cs typeface="Arial" panose="020B0604020202020204" pitchFamily="34" charset="0"/>
            </a:endParaRPr>
          </a:p>
          <a:p>
            <a:pPr algn="just">
              <a:lnSpc>
                <a:spcPct val="80000"/>
              </a:lnSpc>
            </a:pPr>
            <a:r>
              <a:rPr lang="en-US" sz="2200" dirty="0" smtClean="0">
                <a:latin typeface="Arial" panose="020B0604020202020204" pitchFamily="34" charset="0"/>
                <a:cs typeface="Arial" panose="020B0604020202020204" pitchFamily="34" charset="0"/>
              </a:rPr>
              <a:t>LO/SO: </a:t>
            </a:r>
            <a:r>
              <a:rPr lang="en-US" sz="2200" dirty="0" smtClean="0">
                <a:latin typeface="Arial" panose="020B0604020202020204" pitchFamily="34" charset="0"/>
                <a:cs typeface="Arial" panose="020B0604020202020204" pitchFamily="34" charset="0"/>
                <a:sym typeface="Wingdings" pitchFamily="2" charset="2"/>
              </a:rPr>
              <a:t> $0.10 from running price</a:t>
            </a:r>
            <a:endParaRPr lang="en-US" sz="2200" dirty="0" smtClean="0">
              <a:latin typeface="Arial" panose="020B0604020202020204" pitchFamily="34" charset="0"/>
              <a:cs typeface="Arial" panose="020B0604020202020204" pitchFamily="34" charset="0"/>
            </a:endParaRPr>
          </a:p>
          <a:p>
            <a:pPr algn="just" eaLnBrk="1" hangingPunct="1">
              <a:lnSpc>
                <a:spcPct val="80000"/>
              </a:lnSpc>
            </a:pPr>
            <a:endParaRPr lang="en-US" sz="1600" dirty="0" smtClean="0">
              <a:latin typeface="Arial" panose="020B0604020202020204" pitchFamily="34" charset="0"/>
              <a:cs typeface="Arial" panose="020B0604020202020204" pitchFamily="34" charset="0"/>
            </a:endParaRPr>
          </a:p>
          <a:p>
            <a:pPr algn="just" eaLnBrk="1" hangingPunct="1">
              <a:lnSpc>
                <a:spcPct val="80000"/>
              </a:lnSpc>
              <a:buNone/>
            </a:pPr>
            <a:endParaRPr lang="en-US" sz="1900" dirty="0" smtClean="0">
              <a:latin typeface="Arial" panose="020B0604020202020204" pitchFamily="34" charset="0"/>
              <a:cs typeface="Arial" panose="020B0604020202020204" pitchFamily="34" charset="0"/>
            </a:endParaRPr>
          </a:p>
          <a:p>
            <a:pPr algn="just" eaLnBrk="1" hangingPunct="1">
              <a:lnSpc>
                <a:spcPct val="80000"/>
              </a:lnSpc>
            </a:pPr>
            <a:endParaRPr lang="en-US" sz="1900" dirty="0" smtClean="0">
              <a:latin typeface="Arial" panose="020B0604020202020204" pitchFamily="34" charset="0"/>
              <a:cs typeface="Arial" panose="020B0604020202020204" pitchFamily="34" charset="0"/>
            </a:endParaRPr>
          </a:p>
          <a:p>
            <a:pPr eaLnBrk="1" hangingPunct="1">
              <a:lnSpc>
                <a:spcPct val="80000"/>
              </a:lnSpc>
              <a:buFont typeface="Wingdings 2" pitchFamily="18" charset="2"/>
              <a:buNone/>
            </a:pPr>
            <a:endParaRPr lang="en-US" sz="1900" dirty="0" smtClean="0">
              <a:latin typeface="Arial" panose="020B0604020202020204" pitchFamily="34" charset="0"/>
              <a:cs typeface="Arial" panose="020B0604020202020204" pitchFamily="34" charset="0"/>
            </a:endParaRPr>
          </a:p>
          <a:p>
            <a:pPr eaLnBrk="1" hangingPunct="1">
              <a:lnSpc>
                <a:spcPct val="80000"/>
              </a:lnSpc>
            </a:pPr>
            <a:endParaRPr lang="en-US" sz="1900" dirty="0" smtClean="0">
              <a:latin typeface="Arial" panose="020B0604020202020204" pitchFamily="34" charset="0"/>
              <a:cs typeface="Arial" panose="020B0604020202020204" pitchFamily="34" charset="0"/>
            </a:endParaRPr>
          </a:p>
        </p:txBody>
      </p:sp>
      <p:pic>
        <p:nvPicPr>
          <p:cNvPr id="7" name="Picture 2" descr="C:\Users\Sagitha\Documents\Sagita\My Documents\logo-valbury-pt-VAF-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4114800"/>
            <a:ext cx="2324984" cy="198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179">
                                            <p:txEl>
                                              <p:pRg st="2" end="2"/>
                                            </p:txEl>
                                          </p:spTgt>
                                        </p:tgtEl>
                                        <p:attrNameLst>
                                          <p:attrName>style.visibility</p:attrName>
                                        </p:attrNameLst>
                                      </p:cBhvr>
                                      <p:to>
                                        <p:strVal val="visible"/>
                                      </p:to>
                                    </p:set>
                                    <p:anim calcmode="lin" valueType="num">
                                      <p:cBhvr additive="base">
                                        <p:cTn id="13" dur="5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1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0179">
                                            <p:txEl>
                                              <p:pRg st="4" end="4"/>
                                            </p:txEl>
                                          </p:spTgt>
                                        </p:tgtEl>
                                        <p:attrNameLst>
                                          <p:attrName>style.visibility</p:attrName>
                                        </p:attrNameLst>
                                      </p:cBhvr>
                                      <p:to>
                                        <p:strVal val="visible"/>
                                      </p:to>
                                    </p:set>
                                    <p:anim calcmode="lin" valueType="num">
                                      <p:cBhvr additive="base">
                                        <p:cTn id="19" dur="500" fill="hold"/>
                                        <p:tgtEl>
                                          <p:spTgt spid="5017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1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0179">
                                            <p:txEl>
                                              <p:pRg st="6" end="6"/>
                                            </p:txEl>
                                          </p:spTgt>
                                        </p:tgtEl>
                                        <p:attrNameLst>
                                          <p:attrName>style.visibility</p:attrName>
                                        </p:attrNameLst>
                                      </p:cBhvr>
                                      <p:to>
                                        <p:strVal val="visible"/>
                                      </p:to>
                                    </p:set>
                                    <p:anim calcmode="lin" valueType="num">
                                      <p:cBhvr additive="base">
                                        <p:cTn id="25" dur="500" fill="hold"/>
                                        <p:tgtEl>
                                          <p:spTgt spid="5017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017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0179">
                                            <p:txEl>
                                              <p:pRg st="8" end="8"/>
                                            </p:txEl>
                                          </p:spTgt>
                                        </p:tgtEl>
                                        <p:attrNameLst>
                                          <p:attrName>style.visibility</p:attrName>
                                        </p:attrNameLst>
                                      </p:cBhvr>
                                      <p:to>
                                        <p:strVal val="visible"/>
                                      </p:to>
                                    </p:set>
                                    <p:anim calcmode="lin" valueType="num">
                                      <p:cBhvr additive="base">
                                        <p:cTn id="31" dur="500" fill="hold"/>
                                        <p:tgtEl>
                                          <p:spTgt spid="5017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017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0179">
                                            <p:txEl>
                                              <p:pRg st="10" end="10"/>
                                            </p:txEl>
                                          </p:spTgt>
                                        </p:tgtEl>
                                        <p:attrNameLst>
                                          <p:attrName>style.visibility</p:attrName>
                                        </p:attrNameLst>
                                      </p:cBhvr>
                                      <p:to>
                                        <p:strVal val="visible"/>
                                      </p:to>
                                    </p:set>
                                    <p:anim calcmode="lin" valueType="num">
                                      <p:cBhvr additive="base">
                                        <p:cTn id="37" dur="500" fill="hold"/>
                                        <p:tgtEl>
                                          <p:spTgt spid="50179">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017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0179">
                                            <p:txEl>
                                              <p:pRg st="12" end="12"/>
                                            </p:txEl>
                                          </p:spTgt>
                                        </p:tgtEl>
                                        <p:attrNameLst>
                                          <p:attrName>style.visibility</p:attrName>
                                        </p:attrNameLst>
                                      </p:cBhvr>
                                      <p:to>
                                        <p:strVal val="visible"/>
                                      </p:to>
                                    </p:set>
                                    <p:anim calcmode="lin" valueType="num">
                                      <p:cBhvr additive="base">
                                        <p:cTn id="43" dur="500" fill="hold"/>
                                        <p:tgtEl>
                                          <p:spTgt spid="50179">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0179">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0179">
                                            <p:txEl>
                                              <p:pRg st="14" end="14"/>
                                            </p:txEl>
                                          </p:spTgt>
                                        </p:tgtEl>
                                        <p:attrNameLst>
                                          <p:attrName>style.visibility</p:attrName>
                                        </p:attrNameLst>
                                      </p:cBhvr>
                                      <p:to>
                                        <p:strVal val="visible"/>
                                      </p:to>
                                    </p:set>
                                    <p:anim calcmode="lin" valueType="num">
                                      <p:cBhvr additive="base">
                                        <p:cTn id="49" dur="500" fill="hold"/>
                                        <p:tgtEl>
                                          <p:spTgt spid="50179">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0179">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457200" y="685800"/>
            <a:ext cx="8229600" cy="1143000"/>
          </a:xfrm>
        </p:spPr>
        <p:txBody>
          <a:bodyPr lIns="91440" rIns="91440" bIns="45720" anchor="ctr"/>
          <a:lstStyle/>
          <a:p>
            <a:r>
              <a:rPr lang="en-US" sz="4000" dirty="0" smtClean="0">
                <a:latin typeface="Leitura News Roman 4" pitchFamily="50" charset="0"/>
              </a:rPr>
              <a:t>Silver Conversion</a:t>
            </a:r>
            <a:endParaRPr lang="en-US" sz="4000" dirty="0" smtClean="0">
              <a:solidFill>
                <a:srgbClr val="030A9F"/>
              </a:solidFill>
              <a:latin typeface="Franklin Gothic Book" pitchFamily="34" charset="0"/>
            </a:endParaRPr>
          </a:p>
        </p:txBody>
      </p:sp>
      <p:sp>
        <p:nvSpPr>
          <p:cNvPr id="18435" name="Rectangle 3"/>
          <p:cNvSpPr>
            <a:spLocks noGrp="1" noChangeArrowheads="1"/>
          </p:cNvSpPr>
          <p:nvPr>
            <p:ph type="body" idx="4294967295"/>
          </p:nvPr>
        </p:nvSpPr>
        <p:spPr>
          <a:xfrm>
            <a:off x="457200" y="1600201"/>
            <a:ext cx="8229600" cy="2590800"/>
          </a:xfrm>
        </p:spPr>
        <p:txBody>
          <a:bodyPr>
            <a:normAutofit/>
          </a:bodyPr>
          <a:lstStyle/>
          <a:p>
            <a:pPr>
              <a:lnSpc>
                <a:spcPct val="90000"/>
              </a:lnSpc>
            </a:pPr>
            <a:r>
              <a:rPr lang="en-US" sz="2000" dirty="0" smtClean="0">
                <a:latin typeface="Arial" panose="020B0604020202020204" pitchFamily="34" charset="0"/>
                <a:cs typeface="Arial" panose="020B0604020202020204" pitchFamily="34" charset="0"/>
              </a:rPr>
              <a:t>1 Troy Ounces = 31.1035 grams</a:t>
            </a:r>
          </a:p>
          <a:p>
            <a:pPr eaLnBrk="1" hangingPunct="1">
              <a:lnSpc>
                <a:spcPct val="90000"/>
              </a:lnSpc>
            </a:pPr>
            <a:endParaRPr lang="en-US" sz="2000" dirty="0" smtClean="0">
              <a:latin typeface="Arial" panose="020B0604020202020204" pitchFamily="34" charset="0"/>
              <a:cs typeface="Arial" panose="020B0604020202020204" pitchFamily="34" charset="0"/>
            </a:endParaRPr>
          </a:p>
          <a:p>
            <a:pPr eaLnBrk="1" hangingPunct="1">
              <a:lnSpc>
                <a:spcPct val="90000"/>
              </a:lnSpc>
            </a:pPr>
            <a:r>
              <a:rPr lang="en-US" sz="2000" dirty="0" smtClean="0">
                <a:latin typeface="Arial" panose="020B0604020202020204" pitchFamily="34" charset="0"/>
                <a:cs typeface="Arial" panose="020B0604020202020204" pitchFamily="34" charset="0"/>
              </a:rPr>
              <a:t>Price in IDR = (price silver/oz x IDR) / 31.1035</a:t>
            </a:r>
          </a:p>
          <a:p>
            <a:pPr eaLnBrk="1" hangingPunct="1">
              <a:lnSpc>
                <a:spcPct val="90000"/>
              </a:lnSpc>
            </a:pPr>
            <a:endParaRPr lang="en-US" sz="2000" dirty="0" smtClean="0">
              <a:latin typeface="Arial" panose="020B0604020202020204" pitchFamily="34" charset="0"/>
              <a:cs typeface="Arial" panose="020B0604020202020204" pitchFamily="34" charset="0"/>
            </a:endParaRPr>
          </a:p>
          <a:p>
            <a:pPr eaLnBrk="1" hangingPunct="1">
              <a:lnSpc>
                <a:spcPct val="90000"/>
              </a:lnSpc>
            </a:pPr>
            <a:r>
              <a:rPr lang="en-US" sz="2000" dirty="0" smtClean="0">
                <a:latin typeface="Arial" panose="020B0604020202020204" pitchFamily="34" charset="0"/>
                <a:cs typeface="Arial" panose="020B0604020202020204" pitchFamily="34" charset="0"/>
              </a:rPr>
              <a:t>Example :</a:t>
            </a:r>
          </a:p>
          <a:p>
            <a:pPr lvl="1" eaLnBrk="1" hangingPunct="1">
              <a:lnSpc>
                <a:spcPct val="90000"/>
              </a:lnSpc>
            </a:pPr>
            <a:r>
              <a:rPr lang="en-US" sz="2000" dirty="0" smtClean="0">
                <a:latin typeface="Arial" panose="020B0604020202020204" pitchFamily="34" charset="0"/>
                <a:cs typeface="Arial" panose="020B0604020202020204" pitchFamily="34" charset="0"/>
              </a:rPr>
              <a:t>Price in IDR / grams = (13.94000 x 13,800) / 31.1035</a:t>
            </a:r>
          </a:p>
          <a:p>
            <a:pPr lvl="1" eaLnBrk="1" hangingPunct="1">
              <a:lnSpc>
                <a:spcPct val="90000"/>
              </a:lnSpc>
            </a:pPr>
            <a:r>
              <a:rPr lang="en-US" sz="2000" dirty="0" smtClean="0">
                <a:latin typeface="Arial" panose="020B0604020202020204" pitchFamily="34" charset="0"/>
                <a:cs typeface="Arial" panose="020B0604020202020204" pitchFamily="34" charset="0"/>
              </a:rPr>
              <a:t>Price in IDR / grams = </a:t>
            </a:r>
            <a:r>
              <a:rPr lang="en-US" sz="2000" b="1" dirty="0" err="1" smtClean="0">
                <a:solidFill>
                  <a:srgbClr val="FF0000"/>
                </a:solidFill>
                <a:latin typeface="Arial" panose="020B0604020202020204" pitchFamily="34" charset="0"/>
                <a:cs typeface="Arial" panose="020B0604020202020204" pitchFamily="34" charset="0"/>
              </a:rPr>
              <a:t>Rp</a:t>
            </a:r>
            <a:r>
              <a:rPr lang="en-US" sz="2000" b="1" dirty="0" smtClean="0">
                <a:solidFill>
                  <a:srgbClr val="FF0000"/>
                </a:solidFill>
                <a:latin typeface="Arial" panose="020B0604020202020204" pitchFamily="34" charset="0"/>
                <a:cs typeface="Arial" panose="020B0604020202020204" pitchFamily="34" charset="0"/>
              </a:rPr>
              <a:t> 6184,90/ grams</a:t>
            </a:r>
          </a:p>
        </p:txBody>
      </p:sp>
      <p:pic>
        <p:nvPicPr>
          <p:cNvPr id="7" name="Picture 2" descr="C:\Users\Sagitha\Documents\Sagita\My Documents\logo-valbury-pt-VAF-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400" y="5198952"/>
            <a:ext cx="2171699" cy="1447800"/>
          </a:xfrm>
          <a:prstGeom prst="rect">
            <a:avLst/>
          </a:prstGeom>
        </p:spPr>
      </p:pic>
      <p:sp>
        <p:nvSpPr>
          <p:cNvPr id="10" name="Rectangle 2"/>
          <p:cNvSpPr txBox="1">
            <a:spLocks noChangeArrowheads="1"/>
          </p:cNvSpPr>
          <p:nvPr/>
        </p:nvSpPr>
        <p:spPr>
          <a:xfrm>
            <a:off x="429285" y="4373578"/>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Leitura News Roman 4" pitchFamily="50" charset="0"/>
              </a:rPr>
              <a:t>Silver Interest Rate</a:t>
            </a:r>
            <a:endParaRPr lang="en-US" sz="4000" dirty="0" smtClean="0">
              <a:solidFill>
                <a:srgbClr val="030A9F"/>
              </a:solidFill>
              <a:latin typeface="Franklin Gothic Book" pitchFamily="34" charset="0"/>
            </a:endParaRPr>
          </a:p>
        </p:txBody>
      </p:sp>
      <p:sp>
        <p:nvSpPr>
          <p:cNvPr id="11" name="Rectangle 3"/>
          <p:cNvSpPr txBox="1">
            <a:spLocks noChangeArrowheads="1"/>
          </p:cNvSpPr>
          <p:nvPr/>
        </p:nvSpPr>
        <p:spPr>
          <a:xfrm>
            <a:off x="457200" y="5211778"/>
            <a:ext cx="8229600" cy="13150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latin typeface="Arial" panose="020B0604020202020204" pitchFamily="34" charset="0"/>
                <a:cs typeface="Arial" panose="020B0604020202020204" pitchFamily="34" charset="0"/>
              </a:rPr>
              <a:t>Silver is spot market</a:t>
            </a:r>
          </a:p>
          <a:p>
            <a:r>
              <a:rPr lang="en-US" sz="2000" dirty="0" smtClean="0">
                <a:latin typeface="Arial" panose="020B0604020202020204" pitchFamily="34" charset="0"/>
                <a:cs typeface="Arial" panose="020B0604020202020204" pitchFamily="34" charset="0"/>
              </a:rPr>
              <a:t>Value days are the same as foreign exchange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381000" y="1143000"/>
            <a:ext cx="8229600" cy="444500"/>
          </a:xfrm>
        </p:spPr>
        <p:txBody>
          <a:bodyPr lIns="91440" rIns="91440" bIns="45720" anchor="ctr">
            <a:normAutofit fontScale="90000"/>
          </a:bodyPr>
          <a:lstStyle/>
          <a:p>
            <a:r>
              <a:rPr lang="en-US" sz="4000" dirty="0" smtClean="0">
                <a:latin typeface="Leitura News Roman 4" pitchFamily="50" charset="0"/>
              </a:rPr>
              <a:t>SILVER GROSS </a:t>
            </a:r>
            <a:r>
              <a:rPr lang="en-US" sz="4000" dirty="0">
                <a:latin typeface="Leitura News Roman 4" pitchFamily="50" charset="0"/>
              </a:rPr>
              <a:t>P/L</a:t>
            </a:r>
            <a:endParaRPr lang="en-US" sz="4000" dirty="0" smtClean="0">
              <a:solidFill>
                <a:srgbClr val="030A9F"/>
              </a:solidFill>
              <a:latin typeface="Franklin Gothic Book" pitchFamily="34" charset="0"/>
            </a:endParaRPr>
          </a:p>
        </p:txBody>
      </p:sp>
      <p:sp>
        <p:nvSpPr>
          <p:cNvPr id="8195" name="Rectangle 3"/>
          <p:cNvSpPr>
            <a:spLocks noGrp="1" noChangeArrowheads="1"/>
          </p:cNvSpPr>
          <p:nvPr>
            <p:ph type="body" idx="4294967295"/>
          </p:nvPr>
        </p:nvSpPr>
        <p:spPr>
          <a:xfrm>
            <a:off x="457200" y="1828800"/>
            <a:ext cx="8229600" cy="4410075"/>
          </a:xfrm>
        </p:spPr>
        <p:txBody>
          <a:bodyPr>
            <a:normAutofit/>
          </a:bodyPr>
          <a:lstStyle/>
          <a:p>
            <a:pPr marL="0" indent="0" algn="just" eaLnBrk="1" hangingPunct="1">
              <a:buNone/>
            </a:pPr>
            <a:r>
              <a:rPr lang="en-US" sz="2200" b="1" dirty="0" smtClean="0">
                <a:latin typeface="Arial" panose="020B0604020202020204" pitchFamily="34" charset="0"/>
                <a:cs typeface="Arial" panose="020B0604020202020204" pitchFamily="34" charset="0"/>
              </a:rPr>
              <a:t>Gross P/L Calculation </a:t>
            </a:r>
            <a:endParaRPr lang="en-US" sz="2200" b="1" dirty="0" smtClean="0">
              <a:solidFill>
                <a:srgbClr val="FF0000"/>
              </a:solidFill>
              <a:latin typeface="Arial" panose="020B0604020202020204" pitchFamily="34" charset="0"/>
              <a:cs typeface="Arial" panose="020B0604020202020204" pitchFamily="34" charset="0"/>
            </a:endParaRPr>
          </a:p>
          <a:p>
            <a:pPr algn="just" eaLnBrk="1" hangingPunct="1">
              <a:buFont typeface="Wingdings 2" pitchFamily="18" charset="2"/>
              <a:buNone/>
            </a:pPr>
            <a:r>
              <a:rPr lang="en-US" sz="2200" b="1" dirty="0" smtClean="0">
                <a:solidFill>
                  <a:srgbClr val="FF0000"/>
                </a:solidFill>
                <a:latin typeface="Arial" panose="020B0604020202020204" pitchFamily="34" charset="0"/>
                <a:cs typeface="Arial" panose="020B0604020202020204" pitchFamily="34" charset="0"/>
              </a:rPr>
              <a:t>(Sell - Buy) x Contract Size x Lot</a:t>
            </a:r>
            <a:endParaRPr lang="en-US" sz="2200" b="1" dirty="0">
              <a:latin typeface="Arial" panose="020B0604020202020204" pitchFamily="34" charset="0"/>
              <a:cs typeface="Arial" panose="020B0604020202020204" pitchFamily="34" charset="0"/>
            </a:endParaRPr>
          </a:p>
          <a:p>
            <a:pPr algn="just">
              <a:lnSpc>
                <a:spcPct val="80000"/>
              </a:lnSpc>
              <a:buNone/>
            </a:pPr>
            <a:endParaRPr lang="en-US" sz="2200" dirty="0" smtClean="0">
              <a:latin typeface="Arial" panose="020B0604020202020204" pitchFamily="34" charset="0"/>
              <a:cs typeface="Arial" panose="020B0604020202020204" pitchFamily="34" charset="0"/>
            </a:endParaRPr>
          </a:p>
          <a:p>
            <a:pPr algn="just">
              <a:lnSpc>
                <a:spcPct val="80000"/>
              </a:lnSpc>
              <a:buNone/>
            </a:pPr>
            <a:r>
              <a:rPr lang="en-US" sz="2200" dirty="0" smtClean="0">
                <a:latin typeface="Arial" panose="020B0604020202020204" pitchFamily="34" charset="0"/>
                <a:cs typeface="Arial" panose="020B0604020202020204" pitchFamily="34" charset="0"/>
              </a:rPr>
              <a:t>Example</a:t>
            </a:r>
            <a:r>
              <a:rPr lang="en-US" sz="2200" dirty="0">
                <a:latin typeface="Arial" panose="020B0604020202020204" pitchFamily="34" charset="0"/>
                <a:cs typeface="Arial" panose="020B0604020202020204" pitchFamily="34" charset="0"/>
              </a:rPr>
              <a:t>:</a:t>
            </a:r>
          </a:p>
          <a:p>
            <a:pPr algn="just">
              <a:lnSpc>
                <a:spcPct val="80000"/>
              </a:lnSpc>
              <a:buNone/>
            </a:pPr>
            <a:endParaRPr lang="en-US" sz="1000" dirty="0">
              <a:latin typeface="Arial" panose="020B0604020202020204" pitchFamily="34" charset="0"/>
              <a:cs typeface="Arial" panose="020B0604020202020204" pitchFamily="34" charset="0"/>
            </a:endParaRPr>
          </a:p>
          <a:p>
            <a:pPr algn="just">
              <a:lnSpc>
                <a:spcPct val="80000"/>
              </a:lnSpc>
              <a:buNone/>
            </a:pPr>
            <a:r>
              <a:rPr lang="en-US" sz="2200" dirty="0" smtClean="0">
                <a:latin typeface="Arial" panose="020B0604020202020204" pitchFamily="34" charset="0"/>
                <a:cs typeface="Arial" panose="020B0604020202020204" pitchFamily="34" charset="0"/>
              </a:rPr>
              <a:t>	Client </a:t>
            </a:r>
            <a:r>
              <a:rPr lang="en-US" sz="2200" dirty="0">
                <a:latin typeface="Arial" panose="020B0604020202020204" pitchFamily="34" charset="0"/>
                <a:cs typeface="Arial" panose="020B0604020202020204" pitchFamily="34" charset="0"/>
              </a:rPr>
              <a:t>A invested USD200,000 with </a:t>
            </a:r>
            <a:r>
              <a:rPr lang="en-US" sz="2200" dirty="0" err="1">
                <a:latin typeface="Arial" panose="020B0604020202020204" pitchFamily="34" charset="0"/>
                <a:cs typeface="Arial" panose="020B0604020202020204" pitchFamily="34" charset="0"/>
              </a:rPr>
              <a:t>Valbury</a:t>
            </a:r>
            <a:r>
              <a:rPr lang="en-US" sz="2200" dirty="0">
                <a:latin typeface="Arial" panose="020B0604020202020204" pitchFamily="34" charset="0"/>
                <a:cs typeface="Arial" panose="020B0604020202020204" pitchFamily="34" charset="0"/>
              </a:rPr>
              <a:t>. With the prediction that price of SILVER would go down, He sold 10 lots at </a:t>
            </a:r>
            <a:r>
              <a:rPr lang="en-US" sz="2200" dirty="0" smtClean="0">
                <a:latin typeface="Arial" panose="020B0604020202020204" pitchFamily="34" charset="0"/>
                <a:cs typeface="Arial" panose="020B0604020202020204" pitchFamily="34" charset="0"/>
              </a:rPr>
              <a:t>13.62800 </a:t>
            </a:r>
            <a:r>
              <a:rPr lang="en-US" sz="2200" dirty="0">
                <a:latin typeface="Arial" panose="020B0604020202020204" pitchFamily="34" charset="0"/>
                <a:cs typeface="Arial" panose="020B0604020202020204" pitchFamily="34" charset="0"/>
              </a:rPr>
              <a:t>in the morning. Several hours later the client liquidated his position at </a:t>
            </a:r>
            <a:r>
              <a:rPr lang="en-US" sz="2200" dirty="0" smtClean="0">
                <a:latin typeface="Arial" panose="020B0604020202020204" pitchFamily="34" charset="0"/>
                <a:cs typeface="Arial" panose="020B0604020202020204" pitchFamily="34" charset="0"/>
              </a:rPr>
              <a:t>13.00000</a:t>
            </a:r>
            <a:r>
              <a:rPr lang="en-US" sz="2200" dirty="0">
                <a:latin typeface="Arial" panose="020B0604020202020204" pitchFamily="34" charset="0"/>
                <a:cs typeface="Arial" panose="020B0604020202020204" pitchFamily="34" charset="0"/>
              </a:rPr>
              <a:t>. </a:t>
            </a:r>
            <a:endParaRPr lang="en-US" sz="2200" dirty="0" smtClean="0">
              <a:latin typeface="Arial" panose="020B0604020202020204" pitchFamily="34" charset="0"/>
              <a:cs typeface="Arial" panose="020B0604020202020204" pitchFamily="34" charset="0"/>
            </a:endParaRPr>
          </a:p>
          <a:p>
            <a:pPr algn="just">
              <a:lnSpc>
                <a:spcPct val="80000"/>
              </a:lnSpc>
              <a:buNone/>
            </a:pP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What his Gross </a:t>
            </a:r>
            <a:r>
              <a:rPr lang="en-US" sz="2200" dirty="0">
                <a:latin typeface="Arial" panose="020B0604020202020204" pitchFamily="34" charset="0"/>
                <a:cs typeface="Arial" panose="020B0604020202020204" pitchFamily="34" charset="0"/>
              </a:rPr>
              <a:t>P/L?</a:t>
            </a:r>
          </a:p>
          <a:p>
            <a:pPr algn="just">
              <a:lnSpc>
                <a:spcPct val="80000"/>
              </a:lnSpc>
              <a:buNone/>
            </a:pPr>
            <a:endParaRPr lang="en-US" sz="2200" dirty="0">
              <a:latin typeface="Arial" panose="020B0604020202020204" pitchFamily="34" charset="0"/>
              <a:cs typeface="Arial" panose="020B0604020202020204" pitchFamily="34" charset="0"/>
            </a:endParaRPr>
          </a:p>
          <a:p>
            <a:pPr algn="just">
              <a:lnSpc>
                <a:spcPct val="80000"/>
              </a:lnSpc>
              <a:buNone/>
            </a:pPr>
            <a:r>
              <a:rPr lang="en-US" sz="2200" dirty="0">
                <a:latin typeface="Arial" panose="020B0604020202020204" pitchFamily="34" charset="0"/>
                <a:cs typeface="Arial" panose="020B0604020202020204" pitchFamily="34" charset="0"/>
              </a:rPr>
              <a:t>Gross P/L = </a:t>
            </a:r>
            <a:r>
              <a:rPr lang="en-US" sz="2200" dirty="0" smtClean="0">
                <a:latin typeface="Arial" panose="020B0604020202020204" pitchFamily="34" charset="0"/>
                <a:cs typeface="Arial" panose="020B0604020202020204" pitchFamily="34" charset="0"/>
              </a:rPr>
              <a:t>(13.62800- 13.00000</a:t>
            </a:r>
            <a:r>
              <a:rPr lang="en-US" sz="2200" dirty="0">
                <a:latin typeface="Arial" panose="020B0604020202020204" pitchFamily="34" charset="0"/>
                <a:cs typeface="Arial" panose="020B0604020202020204" pitchFamily="34" charset="0"/>
              </a:rPr>
              <a:t>) x 5000 x </a:t>
            </a:r>
            <a:r>
              <a:rPr lang="en-US" sz="2200" dirty="0" smtClean="0">
                <a:latin typeface="Arial" panose="020B0604020202020204" pitchFamily="34" charset="0"/>
                <a:cs typeface="Arial" panose="020B0604020202020204" pitchFamily="34" charset="0"/>
              </a:rPr>
              <a:t>10</a:t>
            </a:r>
            <a:r>
              <a:rPr lang="en-US" sz="2200" dirty="0">
                <a:latin typeface="Arial" panose="020B0604020202020204" pitchFamily="34" charset="0"/>
                <a:cs typeface="Arial" panose="020B0604020202020204" pitchFamily="34" charset="0"/>
              </a:rPr>
              <a:t>	</a:t>
            </a:r>
          </a:p>
          <a:p>
            <a:pPr algn="just">
              <a:lnSpc>
                <a:spcPct val="80000"/>
              </a:lnSpc>
              <a:buNone/>
            </a:pP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a:t>
            </a:r>
            <a:r>
              <a:rPr lang="en-US" sz="2200" b="1" u="sng" dirty="0">
                <a:latin typeface="Arial" panose="020B0604020202020204" pitchFamily="34" charset="0"/>
                <a:cs typeface="Arial" panose="020B0604020202020204" pitchFamily="34" charset="0"/>
              </a:rPr>
              <a:t>USD 31,400</a:t>
            </a:r>
          </a:p>
          <a:p>
            <a:pPr eaLnBrk="1" hangingPunct="1">
              <a:buFont typeface="Wingdings 2" pitchFamily="18" charset="2"/>
              <a:buNone/>
            </a:pPr>
            <a:endParaRPr lang="en-US" sz="2400" b="1" dirty="0" smtClean="0">
              <a:solidFill>
                <a:srgbClr val="FF0000"/>
              </a:solidFill>
              <a:latin typeface="Arial" panose="020B0604020202020204" pitchFamily="34" charset="0"/>
              <a:cs typeface="Arial" panose="020B0604020202020204" pitchFamily="34" charset="0"/>
            </a:endParaRPr>
          </a:p>
        </p:txBody>
      </p:sp>
      <p:pic>
        <p:nvPicPr>
          <p:cNvPr id="8" name="Picture 2" descr="C:\Users\Sagitha\Documents\Sagita\My Documents\logo-valbury-pt-VAF-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4419600"/>
            <a:ext cx="2089150" cy="2089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 calcmode="lin" valueType="num">
                                      <p:cBhvr additive="base">
                                        <p:cTn id="19"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5">
                                            <p:txEl>
                                              <p:pRg st="5" end="5"/>
                                            </p:txEl>
                                          </p:spTgt>
                                        </p:tgtEl>
                                        <p:attrNameLst>
                                          <p:attrName>style.visibility</p:attrName>
                                        </p:attrNameLst>
                                      </p:cBhvr>
                                      <p:to>
                                        <p:strVal val="visible"/>
                                      </p:to>
                                    </p:set>
                                    <p:anim calcmode="lin" valueType="num">
                                      <p:cBhvr additive="base">
                                        <p:cTn id="25"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195">
                                            <p:txEl>
                                              <p:pRg st="6" end="6"/>
                                            </p:txEl>
                                          </p:spTgt>
                                        </p:tgtEl>
                                        <p:attrNameLst>
                                          <p:attrName>style.visibility</p:attrName>
                                        </p:attrNameLst>
                                      </p:cBhvr>
                                      <p:to>
                                        <p:strVal val="visible"/>
                                      </p:to>
                                    </p:set>
                                    <p:anim calcmode="lin" valueType="num">
                                      <p:cBhvr additive="base">
                                        <p:cTn id="31"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195">
                                            <p:txEl>
                                              <p:pRg st="8" end="8"/>
                                            </p:txEl>
                                          </p:spTgt>
                                        </p:tgtEl>
                                        <p:attrNameLst>
                                          <p:attrName>style.visibility</p:attrName>
                                        </p:attrNameLst>
                                      </p:cBhvr>
                                      <p:to>
                                        <p:strVal val="visible"/>
                                      </p:to>
                                    </p:set>
                                    <p:anim calcmode="lin" valueType="num">
                                      <p:cBhvr additive="base">
                                        <p:cTn id="37" dur="500" fill="hold"/>
                                        <p:tgtEl>
                                          <p:spTgt spid="819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195">
                                            <p:txEl>
                                              <p:pRg st="9" end="9"/>
                                            </p:txEl>
                                          </p:spTgt>
                                        </p:tgtEl>
                                        <p:attrNameLst>
                                          <p:attrName>style.visibility</p:attrName>
                                        </p:attrNameLst>
                                      </p:cBhvr>
                                      <p:to>
                                        <p:strVal val="visible"/>
                                      </p:to>
                                    </p:set>
                                    <p:anim calcmode="lin" valueType="num">
                                      <p:cBhvr additive="base">
                                        <p:cTn id="43" dur="500" fill="hold"/>
                                        <p:tgtEl>
                                          <p:spTgt spid="819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19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990600"/>
            <a:ext cx="8229600" cy="652463"/>
          </a:xfrm>
        </p:spPr>
        <p:txBody>
          <a:bodyPr>
            <a:noAutofit/>
          </a:bodyPr>
          <a:lstStyle/>
          <a:p>
            <a:pPr eaLnBrk="1" hangingPunct="1"/>
            <a:r>
              <a:rPr lang="en-US" sz="4000" b="1" dirty="0" smtClean="0">
                <a:latin typeface="Leitura News Roman 4" pitchFamily="50" charset="0"/>
              </a:rPr>
              <a:t>Investment Choices</a:t>
            </a:r>
          </a:p>
        </p:txBody>
      </p:sp>
      <p:graphicFrame>
        <p:nvGraphicFramePr>
          <p:cNvPr id="6218" name="Group 74"/>
          <p:cNvGraphicFramePr>
            <a:graphicFrameLocks noGrp="1"/>
          </p:cNvGraphicFramePr>
          <p:nvPr>
            <p:extLst>
              <p:ext uri="{D42A27DB-BD31-4B8C-83A1-F6EECF244321}">
                <p14:modId xmlns:p14="http://schemas.microsoft.com/office/powerpoint/2010/main" val="4018552364"/>
              </p:ext>
            </p:extLst>
          </p:nvPr>
        </p:nvGraphicFramePr>
        <p:xfrm>
          <a:off x="539750" y="1752600"/>
          <a:ext cx="8207375" cy="4845052"/>
        </p:xfrm>
        <a:graphic>
          <a:graphicData uri="http://schemas.openxmlformats.org/drawingml/2006/table">
            <a:tbl>
              <a:tblPr/>
              <a:tblGrid>
                <a:gridCol w="1287463"/>
                <a:gridCol w="1447800"/>
                <a:gridCol w="1231900"/>
                <a:gridCol w="1368425"/>
                <a:gridCol w="1366837"/>
                <a:gridCol w="1504950"/>
              </a:tblGrid>
              <a:tr h="803381">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SimSun" pitchFamily="2" charset="-122"/>
                          <a:cs typeface="Arial" panose="020B0604020202020204" pitchFamily="34" charset="0"/>
                        </a:rPr>
                        <a:t> </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254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Capital</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25400" cap="flat" cmpd="sng" algn="ctr">
                      <a:solidFill>
                        <a:srgbClr val="3366FF"/>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Return</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25400" cap="flat" cmpd="sng" algn="ctr">
                      <a:solidFill>
                        <a:srgbClr val="3366FF"/>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SimSun" pitchFamily="2" charset="-122"/>
                          <a:cs typeface="Arial" panose="020B0604020202020204" pitchFamily="34" charset="0"/>
                        </a:rPr>
                        <a:t>Liquidity</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25400" cap="flat" cmpd="sng" algn="ctr">
                      <a:solidFill>
                        <a:srgbClr val="3366FF"/>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Time Frame</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25400" cap="flat" cmpd="sng" algn="ctr">
                      <a:solidFill>
                        <a:srgbClr val="3366FF"/>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Risk</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25400" cap="flat" cmpd="sng" algn="ctr">
                      <a:solidFill>
                        <a:srgbClr val="3366FF"/>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solidFill>
                      <a:srgbClr val="C0C0C0"/>
                    </a:solidFill>
                  </a:tcPr>
                </a:tc>
              </a:tr>
              <a:tr h="804928">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Bank Deposit</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SimSun" pitchFamily="2" charset="-122"/>
                          <a:cs typeface="Arial" panose="020B0604020202020204" pitchFamily="34" charset="0"/>
                        </a:rPr>
                        <a:t>100%</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254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Low</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254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Low</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254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Long</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254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Low</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254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r>
              <a:tr h="803381">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Property</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SimSun" pitchFamily="2" charset="-122"/>
                          <a:cs typeface="Arial" panose="020B0604020202020204" pitchFamily="34" charset="0"/>
                        </a:rPr>
                        <a:t>100%</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High</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Not Liquid</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Long</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Low</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r>
              <a:tr h="806477">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Mutual Fund</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100%</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Low / High</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Not Liquid</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Long</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Low / High</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r>
              <a:tr h="803381">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Stocks</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100%</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High</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Depends</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Long</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Medium</a:t>
                      </a:r>
                    </a:p>
                  </a:txBody>
                  <a:tcPr marL="91568" marR="91568" marT="45784" marB="45784" anchor="ctr" horzOverflow="overflow">
                    <a:lnL w="127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noFill/>
                  </a:tcPr>
                </a:tc>
              </a:tr>
              <a:tr h="823504">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Margin Trading</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25400" cap="flat" cmpd="sng" algn="ctr">
                      <a:solidFill>
                        <a:srgbClr val="3366FF"/>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3% - 10%</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254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High</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High Liquidity</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rPr>
                        <a:t>Short</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59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SimSun" pitchFamily="2" charset="-122"/>
                          <a:cs typeface="Arial" panose="020B0604020202020204" pitchFamily="34" charset="0"/>
                        </a:rPr>
                        <a:t>High but Manageable</a:t>
                      </a:r>
                      <a:endParaRPr kumimoji="0" lang="en-US" sz="1400" b="0"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endParaRPr>
                    </a:p>
                  </a:txBody>
                  <a:tcPr marL="91568" marR="91568" marT="45784" marB="45784" anchor="ctr" horzOverflow="overflow">
                    <a:lnL w="127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solidFill>
                      <a:srgbClr val="FFFF66"/>
                    </a:solidFill>
                  </a:tcPr>
                </a:tc>
              </a:tr>
            </a:tbl>
          </a:graphicData>
        </a:graphic>
      </p:graphicFrame>
      <p:pic>
        <p:nvPicPr>
          <p:cNvPr id="6" name="Picture 2" descr="C:\Users\Sagitha\Documents\Sagita\My Documents\logo-valbury-pt-VAF-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765175"/>
            <a:ext cx="8229600" cy="652463"/>
          </a:xfrm>
        </p:spPr>
        <p:txBody>
          <a:bodyPr>
            <a:noAutofit/>
          </a:bodyPr>
          <a:lstStyle/>
          <a:p>
            <a:pPr algn="l" eaLnBrk="1" hangingPunct="1"/>
            <a:r>
              <a:rPr lang="en-US" sz="4000" b="1" dirty="0" smtClean="0">
                <a:latin typeface="Leitura News Roman 4" pitchFamily="50" charset="0"/>
              </a:rPr>
              <a:t>Tips</a:t>
            </a:r>
          </a:p>
        </p:txBody>
      </p:sp>
      <p:sp>
        <p:nvSpPr>
          <p:cNvPr id="29699" name="Rectangle 3"/>
          <p:cNvSpPr>
            <a:spLocks noGrp="1" noChangeArrowheads="1"/>
          </p:cNvSpPr>
          <p:nvPr>
            <p:ph type="body" idx="1"/>
          </p:nvPr>
        </p:nvSpPr>
        <p:spPr>
          <a:xfrm>
            <a:off x="1187450" y="1600200"/>
            <a:ext cx="7499350" cy="4924425"/>
          </a:xfrm>
        </p:spPr>
        <p:txBody>
          <a:bodyPr/>
          <a:lstStyle/>
          <a:p>
            <a:pPr algn="just" eaLnBrk="1" hangingPunct="1">
              <a:lnSpc>
                <a:spcPct val="80000"/>
              </a:lnSpc>
              <a:buFontTx/>
              <a:buNone/>
            </a:pPr>
            <a:r>
              <a:rPr lang="en-US" sz="2000" b="1" dirty="0" smtClean="0">
                <a:solidFill>
                  <a:schemeClr val="tx2">
                    <a:lumMod val="50000"/>
                  </a:schemeClr>
                </a:solidFill>
                <a:latin typeface="Arial" panose="020B0604020202020204" pitchFamily="34" charset="0"/>
                <a:cs typeface="Arial" panose="020B0604020202020204" pitchFamily="34" charset="0"/>
              </a:rPr>
              <a:t>Selecting An Investment:</a:t>
            </a:r>
            <a:endParaRPr lang="en-US" sz="2000" dirty="0" smtClean="0">
              <a:solidFill>
                <a:schemeClr val="tx2">
                  <a:lumMod val="50000"/>
                </a:schemeClr>
              </a:solidFill>
              <a:latin typeface="Arial" panose="020B0604020202020204" pitchFamily="34" charset="0"/>
              <a:cs typeface="Arial" panose="020B0604020202020204" pitchFamily="34" charset="0"/>
            </a:endParaRPr>
          </a:p>
          <a:p>
            <a:pPr algn="just" eaLnBrk="1" hangingPunct="1">
              <a:lnSpc>
                <a:spcPct val="80000"/>
              </a:lnSpc>
            </a:pPr>
            <a:r>
              <a:rPr lang="en-US" sz="2000" dirty="0" smtClean="0">
                <a:latin typeface="Arial" panose="020B0604020202020204" pitchFamily="34" charset="0"/>
                <a:cs typeface="Arial" panose="020B0604020202020204" pitchFamily="34" charset="0"/>
              </a:rPr>
              <a:t>Find an investment which is not using 100% capital, high return, liquid and with acceptable risk</a:t>
            </a:r>
          </a:p>
          <a:p>
            <a:pPr algn="just" eaLnBrk="1" hangingPunct="1">
              <a:lnSpc>
                <a:spcPct val="80000"/>
              </a:lnSpc>
            </a:pPr>
            <a:r>
              <a:rPr lang="en-US" sz="2000" dirty="0" smtClean="0">
                <a:latin typeface="Arial" panose="020B0604020202020204" pitchFamily="34" charset="0"/>
                <a:cs typeface="Arial" panose="020B0604020202020204" pitchFamily="34" charset="0"/>
              </a:rPr>
              <a:t>Suits your personality (investor, speculator or </a:t>
            </a:r>
            <a:r>
              <a:rPr lang="en-US" sz="2000" dirty="0" err="1" smtClean="0">
                <a:latin typeface="Arial" panose="020B0604020202020204" pitchFamily="34" charset="0"/>
                <a:cs typeface="Arial" panose="020B0604020202020204" pitchFamily="34" charset="0"/>
              </a:rPr>
              <a:t>invesculator</a:t>
            </a:r>
            <a:r>
              <a:rPr lang="en-US" sz="2000" dirty="0" smtClean="0">
                <a:latin typeface="Arial" panose="020B0604020202020204" pitchFamily="34" charset="0"/>
                <a:cs typeface="Arial" panose="020B0604020202020204" pitchFamily="34" charset="0"/>
              </a:rPr>
              <a:t>)</a:t>
            </a:r>
          </a:p>
          <a:p>
            <a:pPr algn="just" eaLnBrk="1" hangingPunct="1">
              <a:lnSpc>
                <a:spcPct val="80000"/>
              </a:lnSpc>
            </a:pPr>
            <a:endParaRPr lang="en-US" sz="2000" b="1" dirty="0" smtClean="0">
              <a:latin typeface="Arial" panose="020B0604020202020204" pitchFamily="34" charset="0"/>
              <a:cs typeface="Arial" panose="020B0604020202020204" pitchFamily="34" charset="0"/>
            </a:endParaRPr>
          </a:p>
          <a:p>
            <a:pPr algn="just" eaLnBrk="1" hangingPunct="1">
              <a:lnSpc>
                <a:spcPct val="80000"/>
              </a:lnSpc>
              <a:buFontTx/>
              <a:buNone/>
            </a:pPr>
            <a:r>
              <a:rPr lang="en-US" sz="2000" b="1" dirty="0" smtClean="0">
                <a:solidFill>
                  <a:schemeClr val="tx2">
                    <a:lumMod val="50000"/>
                  </a:schemeClr>
                </a:solidFill>
                <a:latin typeface="Arial" panose="020B0604020202020204" pitchFamily="34" charset="0"/>
                <a:cs typeface="Arial" panose="020B0604020202020204" pitchFamily="34" charset="0"/>
              </a:rPr>
              <a:t>Selecting A Broker:</a:t>
            </a:r>
            <a:endParaRPr lang="en-US" sz="2000" dirty="0" smtClean="0">
              <a:solidFill>
                <a:schemeClr val="tx2">
                  <a:lumMod val="50000"/>
                </a:schemeClr>
              </a:solidFill>
              <a:latin typeface="Arial" panose="020B0604020202020204" pitchFamily="34" charset="0"/>
              <a:cs typeface="Arial" panose="020B0604020202020204" pitchFamily="34" charset="0"/>
            </a:endParaRPr>
          </a:p>
          <a:p>
            <a:pPr algn="just" eaLnBrk="1" hangingPunct="1">
              <a:lnSpc>
                <a:spcPct val="80000"/>
              </a:lnSpc>
            </a:pPr>
            <a:r>
              <a:rPr lang="en-US" sz="2000" dirty="0" smtClean="0">
                <a:latin typeface="Arial" panose="020B0604020202020204" pitchFamily="34" charset="0"/>
                <a:cs typeface="Arial" panose="020B0604020202020204" pitchFamily="34" charset="0"/>
              </a:rPr>
              <a:t>Licensed company</a:t>
            </a:r>
          </a:p>
          <a:p>
            <a:pPr algn="just" eaLnBrk="1" hangingPunct="1">
              <a:lnSpc>
                <a:spcPct val="80000"/>
              </a:lnSpc>
            </a:pPr>
            <a:r>
              <a:rPr lang="en-US" sz="2000" dirty="0" smtClean="0">
                <a:latin typeface="Arial" panose="020B0604020202020204" pitchFamily="34" charset="0"/>
                <a:cs typeface="Arial" panose="020B0604020202020204" pitchFamily="34" charset="0"/>
              </a:rPr>
              <a:t>Good background</a:t>
            </a:r>
          </a:p>
          <a:p>
            <a:pPr algn="just" eaLnBrk="1" hangingPunct="1">
              <a:lnSpc>
                <a:spcPct val="80000"/>
              </a:lnSpc>
            </a:pPr>
            <a:r>
              <a:rPr lang="en-US" sz="2000" dirty="0" smtClean="0">
                <a:latin typeface="Arial" panose="020B0604020202020204" pitchFamily="34" charset="0"/>
                <a:cs typeface="Arial" panose="020B0604020202020204" pitchFamily="34" charset="0"/>
              </a:rPr>
              <a:t>Low spread &amp; commission</a:t>
            </a:r>
          </a:p>
          <a:p>
            <a:pPr algn="just" eaLnBrk="1" hangingPunct="1">
              <a:lnSpc>
                <a:spcPct val="80000"/>
              </a:lnSpc>
            </a:pPr>
            <a:r>
              <a:rPr lang="en-US" sz="2000" dirty="0" smtClean="0">
                <a:latin typeface="Arial" panose="020B0604020202020204" pitchFamily="34" charset="0"/>
                <a:cs typeface="Arial" panose="020B0604020202020204" pitchFamily="34" charset="0"/>
              </a:rPr>
              <a:t>Good service</a:t>
            </a:r>
          </a:p>
          <a:p>
            <a:pPr algn="just" eaLnBrk="1" hangingPunct="1">
              <a:lnSpc>
                <a:spcPct val="80000"/>
              </a:lnSpc>
            </a:pPr>
            <a:endParaRPr lang="en-US" sz="2000" b="1" dirty="0" smtClean="0">
              <a:latin typeface="Arial" panose="020B0604020202020204" pitchFamily="34" charset="0"/>
              <a:cs typeface="Arial" panose="020B0604020202020204" pitchFamily="34" charset="0"/>
            </a:endParaRPr>
          </a:p>
          <a:p>
            <a:pPr algn="just" eaLnBrk="1" hangingPunct="1">
              <a:lnSpc>
                <a:spcPct val="80000"/>
              </a:lnSpc>
              <a:buFontTx/>
              <a:buNone/>
            </a:pPr>
            <a:r>
              <a:rPr lang="en-US" sz="2000" b="1" dirty="0" smtClean="0">
                <a:solidFill>
                  <a:schemeClr val="tx2">
                    <a:lumMod val="50000"/>
                  </a:schemeClr>
                </a:solidFill>
                <a:latin typeface="Arial" panose="020B0604020202020204" pitchFamily="34" charset="0"/>
                <a:cs typeface="Arial" panose="020B0604020202020204" pitchFamily="34" charset="0"/>
              </a:rPr>
              <a:t>Trading:</a:t>
            </a:r>
            <a:endParaRPr lang="en-US" sz="2000" dirty="0" smtClean="0">
              <a:solidFill>
                <a:schemeClr val="tx2">
                  <a:lumMod val="50000"/>
                </a:schemeClr>
              </a:solidFill>
              <a:latin typeface="Arial" panose="020B0604020202020204" pitchFamily="34" charset="0"/>
              <a:cs typeface="Arial" panose="020B0604020202020204" pitchFamily="34" charset="0"/>
            </a:endParaRPr>
          </a:p>
          <a:p>
            <a:pPr algn="just" eaLnBrk="1" hangingPunct="1">
              <a:lnSpc>
                <a:spcPct val="80000"/>
              </a:lnSpc>
            </a:pPr>
            <a:r>
              <a:rPr lang="en-US" sz="2000" dirty="0" smtClean="0">
                <a:latin typeface="Arial" panose="020B0604020202020204" pitchFamily="34" charset="0"/>
                <a:cs typeface="Arial" panose="020B0604020202020204" pitchFamily="34" charset="0"/>
              </a:rPr>
              <a:t>Always control the risk</a:t>
            </a:r>
          </a:p>
          <a:p>
            <a:pPr algn="just" eaLnBrk="1" hangingPunct="1">
              <a:lnSpc>
                <a:spcPct val="80000"/>
              </a:lnSpc>
            </a:pPr>
            <a:r>
              <a:rPr lang="en-US" sz="2000" dirty="0" smtClean="0">
                <a:latin typeface="Arial" panose="020B0604020202020204" pitchFamily="34" charset="0"/>
                <a:cs typeface="Arial" panose="020B0604020202020204" pitchFamily="34" charset="0"/>
              </a:rPr>
              <a:t>Always have a plan to enter and exit the market before trading</a:t>
            </a:r>
          </a:p>
          <a:p>
            <a:pPr algn="just" eaLnBrk="1" hangingPunct="1">
              <a:lnSpc>
                <a:spcPct val="80000"/>
              </a:lnSpc>
            </a:pPr>
            <a:r>
              <a:rPr lang="en-US" sz="2000" dirty="0" smtClean="0">
                <a:latin typeface="Arial" panose="020B0604020202020204" pitchFamily="34" charset="0"/>
                <a:cs typeface="Arial" panose="020B0604020202020204" pitchFamily="34" charset="0"/>
              </a:rPr>
              <a:t>Always use </a:t>
            </a:r>
            <a:r>
              <a:rPr lang="en-US" sz="2000" b="1" dirty="0" smtClean="0">
                <a:latin typeface="Arial" panose="020B0604020202020204" pitchFamily="34" charset="0"/>
                <a:cs typeface="Arial" panose="020B0604020202020204" pitchFamily="34" charset="0"/>
              </a:rPr>
              <a:t>STOP LOSS</a:t>
            </a:r>
          </a:p>
          <a:p>
            <a:pPr algn="just" eaLnBrk="1" hangingPunct="1">
              <a:lnSpc>
                <a:spcPct val="80000"/>
              </a:lnSpc>
            </a:pPr>
            <a:endParaRPr lang="en-US" sz="2000" dirty="0" smtClean="0">
              <a:latin typeface="Arial" panose="020B0604020202020204" pitchFamily="34" charset="0"/>
              <a:cs typeface="Arial" panose="020B0604020202020204" pitchFamily="34" charset="0"/>
            </a:endParaRPr>
          </a:p>
        </p:txBody>
      </p:sp>
      <p:pic>
        <p:nvPicPr>
          <p:cNvPr id="29700" name="Picture 4" descr="valogo"/>
          <p:cNvPicPr>
            <a:picLocks noChangeAspect="1" noChangeArrowheads="1"/>
          </p:cNvPicPr>
          <p:nvPr/>
        </p:nvPicPr>
        <p:blipFill>
          <a:blip r:embed="rId3"/>
          <a:srcRect/>
          <a:stretch>
            <a:fillRect/>
          </a:stretch>
        </p:blipFill>
        <p:spPr bwMode="auto">
          <a:xfrm>
            <a:off x="900113" y="1628775"/>
            <a:ext cx="285750" cy="287338"/>
          </a:xfrm>
          <a:prstGeom prst="rect">
            <a:avLst/>
          </a:prstGeom>
          <a:noFill/>
          <a:ln w="9525">
            <a:noFill/>
            <a:miter lim="800000"/>
            <a:headEnd/>
            <a:tailEnd/>
          </a:ln>
        </p:spPr>
      </p:pic>
      <p:pic>
        <p:nvPicPr>
          <p:cNvPr id="29701" name="Picture 5" descr="valogo"/>
          <p:cNvPicPr>
            <a:picLocks noChangeAspect="1" noChangeArrowheads="1"/>
          </p:cNvPicPr>
          <p:nvPr/>
        </p:nvPicPr>
        <p:blipFill>
          <a:blip r:embed="rId3"/>
          <a:srcRect/>
          <a:stretch>
            <a:fillRect/>
          </a:stretch>
        </p:blipFill>
        <p:spPr bwMode="auto">
          <a:xfrm>
            <a:off x="900113" y="3059113"/>
            <a:ext cx="271462" cy="273050"/>
          </a:xfrm>
          <a:prstGeom prst="rect">
            <a:avLst/>
          </a:prstGeom>
          <a:noFill/>
          <a:ln w="9525">
            <a:noFill/>
            <a:miter lim="800000"/>
            <a:headEnd/>
            <a:tailEnd/>
          </a:ln>
        </p:spPr>
      </p:pic>
      <p:pic>
        <p:nvPicPr>
          <p:cNvPr id="29702" name="Picture 6" descr="valogo"/>
          <p:cNvPicPr>
            <a:picLocks noChangeAspect="1" noChangeArrowheads="1"/>
          </p:cNvPicPr>
          <p:nvPr/>
        </p:nvPicPr>
        <p:blipFill>
          <a:blip r:embed="rId3"/>
          <a:srcRect/>
          <a:stretch>
            <a:fillRect/>
          </a:stretch>
        </p:blipFill>
        <p:spPr bwMode="auto">
          <a:xfrm>
            <a:off x="900113" y="4894263"/>
            <a:ext cx="287337" cy="288925"/>
          </a:xfrm>
          <a:prstGeom prst="rect">
            <a:avLst/>
          </a:prstGeom>
          <a:noFill/>
          <a:ln w="9525">
            <a:noFill/>
            <a:miter lim="800000"/>
            <a:headEnd/>
            <a:tailEnd/>
          </a:ln>
        </p:spPr>
      </p:pic>
      <p:pic>
        <p:nvPicPr>
          <p:cNvPr id="29708" name="Picture 12"/>
          <p:cNvPicPr>
            <a:picLocks noChangeAspect="1" noChangeArrowheads="1"/>
          </p:cNvPicPr>
          <p:nvPr/>
        </p:nvPicPr>
        <p:blipFill>
          <a:blip r:embed="rId4"/>
          <a:srcRect/>
          <a:stretch>
            <a:fillRect/>
          </a:stretch>
        </p:blipFill>
        <p:spPr bwMode="auto">
          <a:xfrm>
            <a:off x="5715000" y="3091555"/>
            <a:ext cx="2757487" cy="2116469"/>
          </a:xfrm>
          <a:prstGeom prst="rect">
            <a:avLst/>
          </a:prstGeom>
          <a:noFill/>
        </p:spPr>
      </p:pic>
      <p:pic>
        <p:nvPicPr>
          <p:cNvPr id="10" name="Picture 2" descr="C:\Users\Sagitha\Documents\Sagita\My Documents\logo-valbury-pt-VAF-bla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011803"/>
            <a:ext cx="8229600" cy="652463"/>
          </a:xfrm>
        </p:spPr>
        <p:txBody>
          <a:bodyPr>
            <a:noAutofit/>
          </a:bodyPr>
          <a:lstStyle/>
          <a:p>
            <a:pPr algn="l" eaLnBrk="1" hangingPunct="1"/>
            <a:r>
              <a:rPr lang="en-US" sz="4000" b="1" dirty="0" smtClean="0">
                <a:latin typeface="Leitura News Roman 4" pitchFamily="50" charset="0"/>
              </a:rPr>
              <a:t>Why Trade With </a:t>
            </a:r>
            <a:r>
              <a:rPr lang="en-US" sz="4000" b="1" dirty="0" err="1" smtClean="0">
                <a:latin typeface="Leitura News Roman 4" pitchFamily="50" charset="0"/>
              </a:rPr>
              <a:t>Valbury</a:t>
            </a:r>
            <a:r>
              <a:rPr lang="en-US" sz="4000" b="1" dirty="0" smtClean="0">
                <a:latin typeface="Leitura News Roman 4" pitchFamily="50" charset="0"/>
              </a:rPr>
              <a:t>?</a:t>
            </a:r>
          </a:p>
        </p:txBody>
      </p:sp>
      <p:sp>
        <p:nvSpPr>
          <p:cNvPr id="30723" name="Rectangle 3"/>
          <p:cNvSpPr>
            <a:spLocks noGrp="1" noChangeArrowheads="1"/>
          </p:cNvSpPr>
          <p:nvPr>
            <p:ph type="body" idx="1"/>
          </p:nvPr>
        </p:nvSpPr>
        <p:spPr>
          <a:xfrm>
            <a:off x="877399" y="1933575"/>
            <a:ext cx="7786687" cy="4525963"/>
          </a:xfrm>
        </p:spPr>
        <p:txBody>
          <a:bodyPr>
            <a:normAutofit/>
          </a:bodyPr>
          <a:lstStyle/>
          <a:p>
            <a:pPr marL="0" indent="0" algn="just" eaLnBrk="1" hangingPunct="1">
              <a:lnSpc>
                <a:spcPct val="90000"/>
              </a:lnSpc>
              <a:buFontTx/>
              <a:buNone/>
            </a:pPr>
            <a:r>
              <a:rPr lang="en-US" sz="2000" dirty="0" smtClean="0">
                <a:latin typeface="Arial" panose="020B0604020202020204" pitchFamily="34" charset="0"/>
                <a:cs typeface="Arial" panose="020B0604020202020204" pitchFamily="34" charset="0"/>
              </a:rPr>
              <a:t>Solid company background</a:t>
            </a:r>
          </a:p>
          <a:p>
            <a:pPr marL="0" indent="0" algn="just" eaLnBrk="1" hangingPunct="1">
              <a:lnSpc>
                <a:spcPct val="90000"/>
              </a:lnSpc>
              <a:buFontTx/>
              <a:buNone/>
            </a:pPr>
            <a:endParaRPr lang="en-US" sz="500" dirty="0" smtClean="0">
              <a:latin typeface="Arial" panose="020B0604020202020204" pitchFamily="34" charset="0"/>
              <a:cs typeface="Arial" panose="020B0604020202020204" pitchFamily="34" charset="0"/>
            </a:endParaRPr>
          </a:p>
          <a:p>
            <a:pPr marL="0" indent="0" algn="just" eaLnBrk="1" hangingPunct="1">
              <a:lnSpc>
                <a:spcPct val="90000"/>
              </a:lnSpc>
              <a:buFontTx/>
              <a:buNone/>
            </a:pPr>
            <a:r>
              <a:rPr lang="en-US" sz="2000" dirty="0" smtClean="0">
                <a:latin typeface="Arial" panose="020B0604020202020204" pitchFamily="34" charset="0"/>
                <a:cs typeface="Arial" panose="020B0604020202020204" pitchFamily="34" charset="0"/>
              </a:rPr>
              <a:t>Fast withdrawal of fund</a:t>
            </a:r>
          </a:p>
          <a:p>
            <a:pPr marL="0" indent="0" algn="just" eaLnBrk="1" hangingPunct="1">
              <a:lnSpc>
                <a:spcPct val="90000"/>
              </a:lnSpc>
              <a:buFontTx/>
              <a:buNone/>
            </a:pPr>
            <a:endParaRPr lang="en-US" sz="500" dirty="0" smtClean="0">
              <a:latin typeface="Arial" panose="020B0604020202020204" pitchFamily="34" charset="0"/>
              <a:cs typeface="Arial" panose="020B0604020202020204" pitchFamily="34" charset="0"/>
            </a:endParaRPr>
          </a:p>
          <a:p>
            <a:pPr marL="0" indent="0" algn="just" eaLnBrk="1" hangingPunct="1">
              <a:lnSpc>
                <a:spcPct val="90000"/>
              </a:lnSpc>
              <a:buFontTx/>
              <a:buNone/>
            </a:pPr>
            <a:r>
              <a:rPr lang="en-US" sz="2000" dirty="0" smtClean="0">
                <a:latin typeface="Arial" panose="020B0604020202020204" pitchFamily="34" charset="0"/>
                <a:cs typeface="Arial" panose="020B0604020202020204" pitchFamily="34" charset="0"/>
              </a:rPr>
              <a:t>Daily market review (from professional research team)</a:t>
            </a:r>
          </a:p>
          <a:p>
            <a:pPr marL="0" indent="0" algn="just" eaLnBrk="1" hangingPunct="1">
              <a:lnSpc>
                <a:spcPct val="90000"/>
              </a:lnSpc>
              <a:buFontTx/>
              <a:buNone/>
            </a:pPr>
            <a:endParaRPr lang="en-US" sz="500" dirty="0" smtClean="0">
              <a:latin typeface="Arial" panose="020B0604020202020204" pitchFamily="34" charset="0"/>
              <a:cs typeface="Arial" panose="020B0604020202020204" pitchFamily="34" charset="0"/>
            </a:endParaRPr>
          </a:p>
          <a:p>
            <a:pPr marL="0" indent="0" algn="just" eaLnBrk="1" hangingPunct="1">
              <a:lnSpc>
                <a:spcPct val="90000"/>
              </a:lnSpc>
              <a:buFontTx/>
              <a:buNone/>
            </a:pPr>
            <a:r>
              <a:rPr lang="en-US" sz="2000" dirty="0" smtClean="0">
                <a:latin typeface="Arial" panose="020B0604020202020204" pitchFamily="34" charset="0"/>
                <a:cs typeface="Arial" panose="020B0604020202020204" pitchFamily="34" charset="0"/>
              </a:rPr>
              <a:t>Full customer service facility (24 hours)</a:t>
            </a:r>
          </a:p>
          <a:p>
            <a:pPr marL="0" indent="0" algn="just" eaLnBrk="1" hangingPunct="1">
              <a:lnSpc>
                <a:spcPct val="90000"/>
              </a:lnSpc>
              <a:buFontTx/>
              <a:buNone/>
            </a:pPr>
            <a:endParaRPr lang="en-US" sz="500" dirty="0" smtClean="0">
              <a:latin typeface="Arial" panose="020B0604020202020204" pitchFamily="34" charset="0"/>
              <a:cs typeface="Arial" panose="020B0604020202020204" pitchFamily="34" charset="0"/>
            </a:endParaRPr>
          </a:p>
          <a:p>
            <a:pPr marL="0" indent="0" algn="just">
              <a:lnSpc>
                <a:spcPct val="90000"/>
              </a:lnSpc>
              <a:buNone/>
            </a:pPr>
            <a:r>
              <a:rPr lang="en-US" sz="2000" dirty="0">
                <a:latin typeface="Arial" panose="020B0604020202020204" pitchFamily="34" charset="0"/>
                <a:cs typeface="Arial" panose="020B0604020202020204" pitchFamily="34" charset="0"/>
              </a:rPr>
              <a:t>Direct Market Access</a:t>
            </a:r>
          </a:p>
          <a:p>
            <a:pPr marL="0" indent="0" algn="just">
              <a:lnSpc>
                <a:spcPct val="90000"/>
              </a:lnSpc>
              <a:buNone/>
            </a:pPr>
            <a:endParaRPr lang="en-US" sz="500" dirty="0">
              <a:latin typeface="Arial" panose="020B0604020202020204" pitchFamily="34" charset="0"/>
              <a:cs typeface="Arial" panose="020B0604020202020204" pitchFamily="34" charset="0"/>
            </a:endParaRPr>
          </a:p>
          <a:p>
            <a:pPr marL="0" indent="0" algn="just">
              <a:lnSpc>
                <a:spcPct val="90000"/>
              </a:lnSpc>
              <a:buNone/>
            </a:pPr>
            <a:r>
              <a:rPr lang="en-US" sz="2000" dirty="0">
                <a:latin typeface="Arial" panose="020B0604020202020204" pitchFamily="34" charset="0"/>
                <a:cs typeface="Arial" panose="020B0604020202020204" pitchFamily="34" charset="0"/>
              </a:rPr>
              <a:t>High liquidity</a:t>
            </a:r>
          </a:p>
          <a:p>
            <a:pPr marL="0" indent="0" algn="just">
              <a:lnSpc>
                <a:spcPct val="90000"/>
              </a:lnSpc>
              <a:buNone/>
            </a:pPr>
            <a:endParaRPr lang="en-US" sz="500" dirty="0">
              <a:latin typeface="Arial" panose="020B0604020202020204" pitchFamily="34" charset="0"/>
              <a:cs typeface="Arial" panose="020B0604020202020204" pitchFamily="34" charset="0"/>
            </a:endParaRPr>
          </a:p>
          <a:p>
            <a:pPr marL="0" indent="0" algn="just">
              <a:lnSpc>
                <a:spcPct val="90000"/>
              </a:lnSpc>
              <a:buNone/>
            </a:pPr>
            <a:r>
              <a:rPr lang="en-US" sz="2000" dirty="0">
                <a:latin typeface="Arial" panose="020B0604020202020204" pitchFamily="34" charset="0"/>
                <a:cs typeface="Arial" panose="020B0604020202020204" pitchFamily="34" charset="0"/>
              </a:rPr>
              <a:t>No queuing</a:t>
            </a:r>
          </a:p>
          <a:p>
            <a:pPr marL="0" indent="0" algn="just">
              <a:lnSpc>
                <a:spcPct val="90000"/>
              </a:lnSpc>
              <a:buNone/>
            </a:pPr>
            <a:endParaRPr lang="en-US" sz="500" dirty="0">
              <a:latin typeface="Arial" panose="020B0604020202020204" pitchFamily="34" charset="0"/>
              <a:cs typeface="Arial" panose="020B0604020202020204" pitchFamily="34" charset="0"/>
            </a:endParaRPr>
          </a:p>
          <a:p>
            <a:pPr marL="0" indent="0" algn="just">
              <a:lnSpc>
                <a:spcPct val="90000"/>
              </a:lnSpc>
              <a:buNone/>
            </a:pPr>
            <a:r>
              <a:rPr lang="en-US" sz="2000" dirty="0">
                <a:latin typeface="Arial" panose="020B0604020202020204" pitchFamily="34" charset="0"/>
                <a:cs typeface="Arial" panose="020B0604020202020204" pitchFamily="34" charset="0"/>
              </a:rPr>
              <a:t>Using Reuters Terminal</a:t>
            </a:r>
          </a:p>
          <a:p>
            <a:pPr marL="0" indent="0" algn="just" eaLnBrk="1" hangingPunct="1">
              <a:lnSpc>
                <a:spcPct val="90000"/>
              </a:lnSpc>
              <a:buFontTx/>
              <a:buNone/>
            </a:pPr>
            <a:endParaRPr lang="en-US" sz="500" dirty="0" smtClean="0">
              <a:latin typeface="Arial" panose="020B0604020202020204" pitchFamily="34" charset="0"/>
              <a:cs typeface="Arial" panose="020B0604020202020204" pitchFamily="34" charset="0"/>
            </a:endParaRPr>
          </a:p>
        </p:txBody>
      </p:sp>
      <p:pic>
        <p:nvPicPr>
          <p:cNvPr id="30724" name="Picture 4" descr="valogo"/>
          <p:cNvPicPr>
            <a:picLocks noChangeAspect="1" noChangeArrowheads="1"/>
          </p:cNvPicPr>
          <p:nvPr/>
        </p:nvPicPr>
        <p:blipFill>
          <a:blip r:embed="rId3"/>
          <a:srcRect/>
          <a:stretch>
            <a:fillRect/>
          </a:stretch>
        </p:blipFill>
        <p:spPr bwMode="auto">
          <a:xfrm>
            <a:off x="612776" y="1933575"/>
            <a:ext cx="287338" cy="288925"/>
          </a:xfrm>
          <a:prstGeom prst="rect">
            <a:avLst/>
          </a:prstGeom>
          <a:noFill/>
          <a:ln w="9525">
            <a:noFill/>
            <a:miter lim="800000"/>
            <a:headEnd/>
            <a:tailEnd/>
          </a:ln>
        </p:spPr>
      </p:pic>
      <p:pic>
        <p:nvPicPr>
          <p:cNvPr id="30725" name="Picture 5" descr="valogo"/>
          <p:cNvPicPr>
            <a:picLocks noChangeAspect="1" noChangeArrowheads="1"/>
          </p:cNvPicPr>
          <p:nvPr/>
        </p:nvPicPr>
        <p:blipFill>
          <a:blip r:embed="rId3"/>
          <a:srcRect/>
          <a:stretch>
            <a:fillRect/>
          </a:stretch>
        </p:blipFill>
        <p:spPr bwMode="auto">
          <a:xfrm>
            <a:off x="612776" y="2380919"/>
            <a:ext cx="287337" cy="288925"/>
          </a:xfrm>
          <a:prstGeom prst="rect">
            <a:avLst/>
          </a:prstGeom>
          <a:noFill/>
          <a:ln w="9525">
            <a:noFill/>
            <a:miter lim="800000"/>
            <a:headEnd/>
            <a:tailEnd/>
          </a:ln>
        </p:spPr>
      </p:pic>
      <p:pic>
        <p:nvPicPr>
          <p:cNvPr id="30726" name="Picture 6" descr="valogo"/>
          <p:cNvPicPr>
            <a:picLocks noChangeAspect="1" noChangeArrowheads="1"/>
          </p:cNvPicPr>
          <p:nvPr/>
        </p:nvPicPr>
        <p:blipFill>
          <a:blip r:embed="rId3"/>
          <a:srcRect/>
          <a:stretch>
            <a:fillRect/>
          </a:stretch>
        </p:blipFill>
        <p:spPr bwMode="auto">
          <a:xfrm>
            <a:off x="611184" y="2843700"/>
            <a:ext cx="287337" cy="288925"/>
          </a:xfrm>
          <a:prstGeom prst="rect">
            <a:avLst/>
          </a:prstGeom>
          <a:noFill/>
          <a:ln w="9525">
            <a:noFill/>
            <a:miter lim="800000"/>
            <a:headEnd/>
            <a:tailEnd/>
          </a:ln>
        </p:spPr>
      </p:pic>
      <p:pic>
        <p:nvPicPr>
          <p:cNvPr id="30727" name="Picture 7" descr="valogo"/>
          <p:cNvPicPr>
            <a:picLocks noChangeAspect="1" noChangeArrowheads="1"/>
          </p:cNvPicPr>
          <p:nvPr/>
        </p:nvPicPr>
        <p:blipFill>
          <a:blip r:embed="rId3"/>
          <a:srcRect/>
          <a:stretch>
            <a:fillRect/>
          </a:stretch>
        </p:blipFill>
        <p:spPr bwMode="auto">
          <a:xfrm>
            <a:off x="607138" y="3225881"/>
            <a:ext cx="287337" cy="288925"/>
          </a:xfrm>
          <a:prstGeom prst="rect">
            <a:avLst/>
          </a:prstGeom>
          <a:noFill/>
          <a:ln w="9525">
            <a:noFill/>
            <a:miter lim="800000"/>
            <a:headEnd/>
            <a:tailEnd/>
          </a:ln>
        </p:spPr>
      </p:pic>
      <p:pic>
        <p:nvPicPr>
          <p:cNvPr id="30728" name="Picture 8" descr="valogo"/>
          <p:cNvPicPr>
            <a:picLocks noChangeAspect="1" noChangeArrowheads="1"/>
          </p:cNvPicPr>
          <p:nvPr/>
        </p:nvPicPr>
        <p:blipFill>
          <a:blip r:embed="rId3"/>
          <a:srcRect/>
          <a:stretch>
            <a:fillRect/>
          </a:stretch>
        </p:blipFill>
        <p:spPr bwMode="auto">
          <a:xfrm>
            <a:off x="611187" y="3647698"/>
            <a:ext cx="287337" cy="288925"/>
          </a:xfrm>
          <a:prstGeom prst="rect">
            <a:avLst/>
          </a:prstGeom>
          <a:noFill/>
          <a:ln w="9525">
            <a:noFill/>
            <a:miter lim="800000"/>
            <a:headEnd/>
            <a:tailEnd/>
          </a:ln>
        </p:spPr>
      </p:pic>
      <p:pic>
        <p:nvPicPr>
          <p:cNvPr id="30729" name="Picture 9" descr="valogo"/>
          <p:cNvPicPr>
            <a:picLocks noChangeAspect="1" noChangeArrowheads="1"/>
          </p:cNvPicPr>
          <p:nvPr/>
        </p:nvPicPr>
        <p:blipFill>
          <a:blip r:embed="rId3"/>
          <a:srcRect/>
          <a:stretch>
            <a:fillRect/>
          </a:stretch>
        </p:blipFill>
        <p:spPr bwMode="auto">
          <a:xfrm>
            <a:off x="611188" y="4050968"/>
            <a:ext cx="287337" cy="288925"/>
          </a:xfrm>
          <a:prstGeom prst="rect">
            <a:avLst/>
          </a:prstGeom>
          <a:noFill/>
          <a:ln w="9525">
            <a:noFill/>
            <a:miter lim="800000"/>
            <a:headEnd/>
            <a:tailEnd/>
          </a:ln>
        </p:spPr>
      </p:pic>
      <p:pic>
        <p:nvPicPr>
          <p:cNvPr id="30730" name="Picture 10" descr="valogo"/>
          <p:cNvPicPr>
            <a:picLocks noChangeAspect="1" noChangeArrowheads="1"/>
          </p:cNvPicPr>
          <p:nvPr/>
        </p:nvPicPr>
        <p:blipFill>
          <a:blip r:embed="rId3"/>
          <a:srcRect/>
          <a:stretch>
            <a:fillRect/>
          </a:stretch>
        </p:blipFill>
        <p:spPr bwMode="auto">
          <a:xfrm>
            <a:off x="611186" y="4436726"/>
            <a:ext cx="287337" cy="288925"/>
          </a:xfrm>
          <a:prstGeom prst="rect">
            <a:avLst/>
          </a:prstGeom>
          <a:noFill/>
          <a:ln w="9525">
            <a:noFill/>
            <a:miter lim="800000"/>
            <a:headEnd/>
            <a:tailEnd/>
          </a:ln>
        </p:spPr>
      </p:pic>
      <p:pic>
        <p:nvPicPr>
          <p:cNvPr id="30731" name="Picture 11" descr="valogo"/>
          <p:cNvPicPr>
            <a:picLocks noChangeAspect="1" noChangeArrowheads="1"/>
          </p:cNvPicPr>
          <p:nvPr/>
        </p:nvPicPr>
        <p:blipFill>
          <a:blip r:embed="rId3"/>
          <a:srcRect/>
          <a:stretch>
            <a:fillRect/>
          </a:stretch>
        </p:blipFill>
        <p:spPr bwMode="auto">
          <a:xfrm>
            <a:off x="612776" y="4883257"/>
            <a:ext cx="287337" cy="288925"/>
          </a:xfrm>
          <a:prstGeom prst="rect">
            <a:avLst/>
          </a:prstGeom>
          <a:noFill/>
          <a:ln w="9525">
            <a:noFill/>
            <a:miter lim="800000"/>
            <a:headEnd/>
            <a:tailEnd/>
          </a:ln>
        </p:spPr>
      </p:pic>
      <p:pic>
        <p:nvPicPr>
          <p:cNvPr id="30734" name="Picture 14"/>
          <p:cNvPicPr>
            <a:picLocks noChangeAspect="1" noChangeArrowheads="1"/>
          </p:cNvPicPr>
          <p:nvPr/>
        </p:nvPicPr>
        <p:blipFill>
          <a:blip r:embed="rId4">
            <a:grayscl/>
          </a:blip>
          <a:srcRect/>
          <a:stretch>
            <a:fillRect/>
          </a:stretch>
        </p:blipFill>
        <p:spPr bwMode="auto">
          <a:xfrm>
            <a:off x="1066800" y="5734050"/>
            <a:ext cx="7145338" cy="847725"/>
          </a:xfrm>
          <a:prstGeom prst="rect">
            <a:avLst/>
          </a:prstGeom>
          <a:noFill/>
          <a:ln w="9525">
            <a:noFill/>
            <a:miter lim="800000"/>
            <a:headEnd/>
            <a:tailEnd/>
          </a:ln>
        </p:spPr>
      </p:pic>
      <p:pic>
        <p:nvPicPr>
          <p:cNvPr id="16" name="Picture 2" descr="C:\Users\Sagitha\Documents\Sagita\My Documents\logo-valbury-pt-VAF-bla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8313" y="1143000"/>
            <a:ext cx="8229600" cy="720725"/>
          </a:xfrm>
        </p:spPr>
        <p:txBody>
          <a:bodyPr>
            <a:normAutofit fontScale="90000"/>
          </a:bodyPr>
          <a:lstStyle/>
          <a:p>
            <a:pPr eaLnBrk="1" hangingPunct="1"/>
            <a:r>
              <a:rPr lang="en-US" dirty="0" smtClean="0">
                <a:latin typeface="Leitura News Roman 4" pitchFamily="50" charset="0"/>
              </a:rPr>
              <a:t>Opening Account Procedure</a:t>
            </a:r>
          </a:p>
        </p:txBody>
      </p:sp>
      <p:sp>
        <p:nvSpPr>
          <p:cNvPr id="31747" name="Rectangle 3"/>
          <p:cNvSpPr>
            <a:spLocks noGrp="1" noChangeArrowheads="1"/>
          </p:cNvSpPr>
          <p:nvPr>
            <p:ph type="body" idx="1"/>
          </p:nvPr>
        </p:nvSpPr>
        <p:spPr>
          <a:xfrm>
            <a:off x="2514600" y="1989138"/>
            <a:ext cx="6264275" cy="4716462"/>
          </a:xfrm>
        </p:spPr>
        <p:txBody>
          <a:bodyPr>
            <a:normAutofit fontScale="92500" lnSpcReduction="10000"/>
          </a:bodyPr>
          <a:lstStyle/>
          <a:p>
            <a:pPr marL="0" indent="0" algn="just" eaLnBrk="1" hangingPunct="1">
              <a:lnSpc>
                <a:spcPct val="80000"/>
              </a:lnSpc>
              <a:buFontTx/>
              <a:buNone/>
            </a:pPr>
            <a:r>
              <a:rPr lang="en-US" sz="2400" dirty="0" smtClean="0">
                <a:latin typeface="Arial" panose="020B0604020202020204" pitchFamily="34" charset="0"/>
                <a:cs typeface="Arial" panose="020B0604020202020204" pitchFamily="34" charset="0"/>
              </a:rPr>
              <a:t>Sign a trading agreement and choose a personal trading account number provided by PT. </a:t>
            </a:r>
            <a:r>
              <a:rPr lang="en-US" sz="2400" dirty="0" err="1" smtClean="0">
                <a:latin typeface="Arial" panose="020B0604020202020204" pitchFamily="34" charset="0"/>
                <a:cs typeface="Arial" panose="020B0604020202020204" pitchFamily="34" charset="0"/>
              </a:rPr>
              <a:t>Valbury</a:t>
            </a:r>
            <a:r>
              <a:rPr lang="en-US" sz="2400" dirty="0" smtClean="0">
                <a:latin typeface="Arial" panose="020B0604020202020204" pitchFamily="34" charset="0"/>
                <a:cs typeface="Arial" panose="020B0604020202020204" pitchFamily="34" charset="0"/>
              </a:rPr>
              <a:t> Asia Futures</a:t>
            </a:r>
          </a:p>
          <a:p>
            <a:pPr marL="0" indent="0" algn="just" eaLnBrk="1" hangingPunct="1">
              <a:lnSpc>
                <a:spcPct val="80000"/>
              </a:lnSpc>
              <a:buFontTx/>
              <a:buNone/>
            </a:pPr>
            <a:endParaRPr lang="en-US" sz="2400" dirty="0">
              <a:latin typeface="Arial" panose="020B0604020202020204" pitchFamily="34" charset="0"/>
              <a:cs typeface="Arial" panose="020B0604020202020204" pitchFamily="34" charset="0"/>
            </a:endParaRPr>
          </a:p>
          <a:p>
            <a:pPr marL="0" indent="0" eaLnBrk="1" hangingPunct="1">
              <a:lnSpc>
                <a:spcPct val="80000"/>
              </a:lnSpc>
              <a:buFontTx/>
              <a:buNone/>
            </a:pPr>
            <a:r>
              <a:rPr lang="en-US" sz="2400" dirty="0" smtClean="0">
                <a:latin typeface="Arial" panose="020B0604020202020204" pitchFamily="34" charset="0"/>
                <a:cs typeface="Arial" panose="020B0604020202020204" pitchFamily="34" charset="0"/>
              </a:rPr>
              <a:t>Online registration via:</a:t>
            </a:r>
          </a:p>
          <a:p>
            <a:pPr marL="0" indent="0" eaLnBrk="1" hangingPunct="1">
              <a:lnSpc>
                <a:spcPct val="80000"/>
              </a:lnSpc>
              <a:buFontTx/>
              <a:buNone/>
            </a:pPr>
            <a:r>
              <a:rPr lang="en-US" sz="2400" dirty="0" smtClean="0">
                <a:latin typeface="Arial" panose="020B0604020202020204" pitchFamily="34" charset="0"/>
                <a:cs typeface="Arial" panose="020B0604020202020204" pitchFamily="34" charset="0"/>
              </a:rPr>
              <a:t>www.valburyfutures.co.id</a:t>
            </a:r>
          </a:p>
          <a:p>
            <a:pPr marL="0" indent="0" algn="just" eaLnBrk="1" hangingPunct="1">
              <a:lnSpc>
                <a:spcPct val="80000"/>
              </a:lnSpc>
              <a:buFontTx/>
              <a:buNone/>
            </a:pPr>
            <a:endParaRPr lang="en-US" sz="2400" dirty="0" smtClean="0">
              <a:latin typeface="Arial" panose="020B0604020202020204" pitchFamily="34" charset="0"/>
              <a:cs typeface="Arial" panose="020B0604020202020204" pitchFamily="34" charset="0"/>
            </a:endParaRPr>
          </a:p>
          <a:p>
            <a:pPr marL="0" indent="0" algn="just" eaLnBrk="1" hangingPunct="1">
              <a:lnSpc>
                <a:spcPct val="80000"/>
              </a:lnSpc>
              <a:buFontTx/>
              <a:buNone/>
            </a:pPr>
            <a:r>
              <a:rPr lang="en-US" sz="2400" dirty="0" smtClean="0">
                <a:latin typeface="Arial" panose="020B0604020202020204" pitchFamily="34" charset="0"/>
                <a:cs typeface="Arial" panose="020B0604020202020204" pitchFamily="34" charset="0"/>
              </a:rPr>
              <a:t>A Photocopy of Personal ID or Passport is required</a:t>
            </a:r>
          </a:p>
          <a:p>
            <a:pPr marL="0" indent="0" algn="just" eaLnBrk="1" hangingPunct="1">
              <a:lnSpc>
                <a:spcPct val="80000"/>
              </a:lnSpc>
              <a:buFontTx/>
              <a:buNone/>
            </a:pPr>
            <a:endParaRPr lang="en-US" sz="2400" dirty="0" smtClean="0">
              <a:latin typeface="Arial" panose="020B0604020202020204" pitchFamily="34" charset="0"/>
              <a:cs typeface="Arial" panose="020B0604020202020204" pitchFamily="34" charset="0"/>
            </a:endParaRPr>
          </a:p>
          <a:p>
            <a:pPr marL="0" indent="0" algn="just" eaLnBrk="1" hangingPunct="1">
              <a:lnSpc>
                <a:spcPct val="80000"/>
              </a:lnSpc>
              <a:buFontTx/>
              <a:buNone/>
            </a:pPr>
            <a:r>
              <a:rPr lang="en-US" sz="2400" dirty="0" smtClean="0">
                <a:latin typeface="Arial" panose="020B0604020202020204" pitchFamily="34" charset="0"/>
                <a:cs typeface="Arial" panose="020B0604020202020204" pitchFamily="34" charset="0"/>
              </a:rPr>
              <a:t>Deposit an initial margin to segregated bank account authorized by </a:t>
            </a:r>
            <a:r>
              <a:rPr lang="en-US" sz="2400" dirty="0" err="1" smtClean="0">
                <a:latin typeface="Arial" panose="020B0604020202020204" pitchFamily="34" charset="0"/>
                <a:cs typeface="Arial" panose="020B0604020202020204" pitchFamily="34" charset="0"/>
              </a:rPr>
              <a:t>Bappebti</a:t>
            </a:r>
            <a:r>
              <a:rPr lang="en-US" sz="2400" dirty="0" smtClean="0">
                <a:latin typeface="Arial" panose="020B0604020202020204" pitchFamily="34" charset="0"/>
                <a:cs typeface="Arial" panose="020B0604020202020204" pitchFamily="34" charset="0"/>
              </a:rPr>
              <a:t> under the name of PT. </a:t>
            </a:r>
            <a:r>
              <a:rPr lang="en-US" sz="2400" dirty="0" err="1" smtClean="0">
                <a:latin typeface="Arial" panose="020B0604020202020204" pitchFamily="34" charset="0"/>
                <a:cs typeface="Arial" panose="020B0604020202020204" pitchFamily="34" charset="0"/>
              </a:rPr>
              <a:t>Valbury</a:t>
            </a:r>
            <a:r>
              <a:rPr lang="en-US" sz="2400" dirty="0" smtClean="0">
                <a:latin typeface="Arial" panose="020B0604020202020204" pitchFamily="34" charset="0"/>
                <a:cs typeface="Arial" panose="020B0604020202020204" pitchFamily="34" charset="0"/>
              </a:rPr>
              <a:t> Asia Futures</a:t>
            </a:r>
          </a:p>
          <a:p>
            <a:pPr marL="0" indent="0" algn="just" eaLnBrk="1" hangingPunct="1">
              <a:lnSpc>
                <a:spcPct val="80000"/>
              </a:lnSpc>
              <a:buFontTx/>
              <a:buNone/>
            </a:pPr>
            <a:endParaRPr lang="en-US" sz="2400" dirty="0" smtClean="0">
              <a:latin typeface="Arial" panose="020B0604020202020204" pitchFamily="34" charset="0"/>
              <a:cs typeface="Arial" panose="020B0604020202020204" pitchFamily="34" charset="0"/>
            </a:endParaRPr>
          </a:p>
          <a:p>
            <a:pPr marL="0" indent="0" algn="just" eaLnBrk="1" hangingPunct="1">
              <a:lnSpc>
                <a:spcPct val="80000"/>
              </a:lnSpc>
              <a:buFontTx/>
              <a:buNone/>
            </a:pPr>
            <a:r>
              <a:rPr lang="en-US" sz="2400" dirty="0" smtClean="0">
                <a:latin typeface="Arial" panose="020B0604020202020204" pitchFamily="34" charset="0"/>
                <a:cs typeface="Arial" panose="020B0604020202020204" pitchFamily="34" charset="0"/>
              </a:rPr>
              <a:t>Choose your Personal Financial Consultant</a:t>
            </a:r>
          </a:p>
        </p:txBody>
      </p:sp>
      <p:pic>
        <p:nvPicPr>
          <p:cNvPr id="31748" name="Picture 4" descr="valogo"/>
          <p:cNvPicPr>
            <a:picLocks noChangeAspect="1" noChangeArrowheads="1"/>
          </p:cNvPicPr>
          <p:nvPr/>
        </p:nvPicPr>
        <p:blipFill>
          <a:blip r:embed="rId3"/>
          <a:srcRect/>
          <a:stretch>
            <a:fillRect/>
          </a:stretch>
        </p:blipFill>
        <p:spPr bwMode="auto">
          <a:xfrm>
            <a:off x="2209800" y="1989857"/>
            <a:ext cx="287337" cy="288925"/>
          </a:xfrm>
          <a:prstGeom prst="rect">
            <a:avLst/>
          </a:prstGeom>
          <a:noFill/>
          <a:ln w="9525">
            <a:noFill/>
            <a:miter lim="800000"/>
            <a:headEnd/>
            <a:tailEnd/>
          </a:ln>
        </p:spPr>
      </p:pic>
      <p:pic>
        <p:nvPicPr>
          <p:cNvPr id="31749" name="Picture 5" descr="valogo"/>
          <p:cNvPicPr>
            <a:picLocks noChangeAspect="1" noChangeArrowheads="1"/>
          </p:cNvPicPr>
          <p:nvPr/>
        </p:nvPicPr>
        <p:blipFill>
          <a:blip r:embed="rId3"/>
          <a:srcRect/>
          <a:stretch>
            <a:fillRect/>
          </a:stretch>
        </p:blipFill>
        <p:spPr bwMode="auto">
          <a:xfrm>
            <a:off x="2195512" y="3937126"/>
            <a:ext cx="287337" cy="288925"/>
          </a:xfrm>
          <a:prstGeom prst="rect">
            <a:avLst/>
          </a:prstGeom>
          <a:noFill/>
          <a:ln w="9525">
            <a:noFill/>
            <a:miter lim="800000"/>
            <a:headEnd/>
            <a:tailEnd/>
          </a:ln>
        </p:spPr>
      </p:pic>
      <p:pic>
        <p:nvPicPr>
          <p:cNvPr id="31750" name="Picture 6" descr="valogo"/>
          <p:cNvPicPr>
            <a:picLocks noChangeAspect="1" noChangeArrowheads="1"/>
          </p:cNvPicPr>
          <p:nvPr/>
        </p:nvPicPr>
        <p:blipFill>
          <a:blip r:embed="rId3"/>
          <a:srcRect/>
          <a:stretch>
            <a:fillRect/>
          </a:stretch>
        </p:blipFill>
        <p:spPr bwMode="auto">
          <a:xfrm>
            <a:off x="2209800" y="4800600"/>
            <a:ext cx="287337" cy="288925"/>
          </a:xfrm>
          <a:prstGeom prst="rect">
            <a:avLst/>
          </a:prstGeom>
          <a:noFill/>
          <a:ln w="9525">
            <a:noFill/>
            <a:miter lim="800000"/>
            <a:headEnd/>
            <a:tailEnd/>
          </a:ln>
        </p:spPr>
      </p:pic>
      <p:pic>
        <p:nvPicPr>
          <p:cNvPr id="31752" name="Picture 8" descr="valogo"/>
          <p:cNvPicPr>
            <a:picLocks noChangeAspect="1" noChangeArrowheads="1"/>
          </p:cNvPicPr>
          <p:nvPr/>
        </p:nvPicPr>
        <p:blipFill>
          <a:blip r:embed="rId3"/>
          <a:srcRect/>
          <a:stretch>
            <a:fillRect/>
          </a:stretch>
        </p:blipFill>
        <p:spPr bwMode="auto">
          <a:xfrm>
            <a:off x="2209800" y="3048000"/>
            <a:ext cx="287337" cy="288925"/>
          </a:xfrm>
          <a:prstGeom prst="rect">
            <a:avLst/>
          </a:prstGeom>
          <a:noFill/>
          <a:ln w="9525">
            <a:noFill/>
            <a:miter lim="800000"/>
            <a:headEnd/>
            <a:tailEnd/>
          </a:ln>
        </p:spPr>
      </p:pic>
      <p:pic>
        <p:nvPicPr>
          <p:cNvPr id="31753" name="Picture 9" descr="Copy of SS24058"/>
          <p:cNvPicPr>
            <a:picLocks noChangeAspect="1" noChangeArrowheads="1"/>
          </p:cNvPicPr>
          <p:nvPr/>
        </p:nvPicPr>
        <p:blipFill>
          <a:blip r:embed="rId4"/>
          <a:srcRect/>
          <a:stretch>
            <a:fillRect/>
          </a:stretch>
        </p:blipFill>
        <p:spPr bwMode="auto">
          <a:xfrm>
            <a:off x="468312" y="1989138"/>
            <a:ext cx="1589087" cy="4464050"/>
          </a:xfrm>
          <a:prstGeom prst="rect">
            <a:avLst/>
          </a:prstGeom>
          <a:noFill/>
          <a:ln w="9525">
            <a:noFill/>
            <a:miter lim="800000"/>
            <a:headEnd/>
            <a:tailEnd/>
          </a:ln>
        </p:spPr>
      </p:pic>
      <p:pic>
        <p:nvPicPr>
          <p:cNvPr id="11" name="Picture 2" descr="C:\Users\Sagitha\Documents\Sagita\My Documents\logo-valbury-pt-VAF-bla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valogo"/>
          <p:cNvPicPr>
            <a:picLocks noChangeAspect="1" noChangeArrowheads="1"/>
          </p:cNvPicPr>
          <p:nvPr/>
        </p:nvPicPr>
        <p:blipFill>
          <a:blip r:embed="rId3"/>
          <a:srcRect/>
          <a:stretch>
            <a:fillRect/>
          </a:stretch>
        </p:blipFill>
        <p:spPr bwMode="auto">
          <a:xfrm>
            <a:off x="2209799" y="5867400"/>
            <a:ext cx="287337" cy="28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ChangeArrowheads="1"/>
          </p:cNvSpPr>
          <p:nvPr/>
        </p:nvSpPr>
        <p:spPr bwMode="auto">
          <a:xfrm>
            <a:off x="1763713" y="4365625"/>
            <a:ext cx="5688012" cy="2087563"/>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2777" name="Rectangle 9"/>
          <p:cNvSpPr>
            <a:spLocks noChangeArrowheads="1"/>
          </p:cNvSpPr>
          <p:nvPr/>
        </p:nvSpPr>
        <p:spPr bwMode="auto">
          <a:xfrm>
            <a:off x="1692275" y="1844675"/>
            <a:ext cx="5759450" cy="21605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2771" name="Rectangle 3"/>
          <p:cNvSpPr>
            <a:spLocks noGrp="1" noChangeArrowheads="1"/>
          </p:cNvSpPr>
          <p:nvPr>
            <p:ph type="body" idx="1"/>
          </p:nvPr>
        </p:nvSpPr>
        <p:spPr>
          <a:xfrm>
            <a:off x="468313" y="1989138"/>
            <a:ext cx="8229600" cy="4137025"/>
          </a:xfrm>
        </p:spPr>
        <p:txBody>
          <a:bodyPr/>
          <a:lstStyle/>
          <a:p>
            <a:pPr algn="ctr" eaLnBrk="1" hangingPunct="1">
              <a:lnSpc>
                <a:spcPct val="90000"/>
              </a:lnSpc>
              <a:buFontTx/>
              <a:buNone/>
            </a:pPr>
            <a:r>
              <a:rPr lang="en-US" sz="2400" dirty="0" smtClean="0">
                <a:latin typeface="Arial" panose="020B0604020202020204" pitchFamily="34" charset="0"/>
                <a:cs typeface="Arial" panose="020B0604020202020204" pitchFamily="34" charset="0"/>
              </a:rPr>
              <a:t>IDR Account: </a:t>
            </a:r>
          </a:p>
          <a:p>
            <a:pPr algn="ctr" eaLnBrk="1" hangingPunct="1">
              <a:lnSpc>
                <a:spcPct val="90000"/>
              </a:lnSpc>
              <a:buFontTx/>
              <a:buNone/>
            </a:pPr>
            <a:r>
              <a:rPr lang="en-US" sz="2400" dirty="0" smtClean="0">
                <a:latin typeface="Arial" panose="020B0604020202020204" pitchFamily="34" charset="0"/>
                <a:cs typeface="Arial" panose="020B0604020202020204" pitchFamily="34" charset="0"/>
              </a:rPr>
              <a:t>BCA</a:t>
            </a:r>
          </a:p>
          <a:p>
            <a:pPr algn="ctr" eaLnBrk="1" hangingPunct="1">
              <a:lnSpc>
                <a:spcPct val="90000"/>
              </a:lnSpc>
              <a:buFontTx/>
              <a:buNone/>
            </a:pPr>
            <a:r>
              <a:rPr lang="en-US" sz="2400" dirty="0" smtClean="0">
                <a:latin typeface="Arial" panose="020B0604020202020204" pitchFamily="34" charset="0"/>
                <a:cs typeface="Arial" panose="020B0604020202020204" pitchFamily="34" charset="0"/>
              </a:rPr>
              <a:t>A/C No. 035-3119068</a:t>
            </a:r>
          </a:p>
          <a:p>
            <a:pPr algn="ctr" eaLnBrk="1" hangingPunct="1">
              <a:lnSpc>
                <a:spcPct val="90000"/>
              </a:lnSpc>
              <a:buFontTx/>
              <a:buNone/>
            </a:pPr>
            <a:r>
              <a:rPr lang="en-US" sz="2400" dirty="0" smtClean="0">
                <a:latin typeface="Arial" panose="020B0604020202020204" pitchFamily="34" charset="0"/>
                <a:cs typeface="Arial" panose="020B0604020202020204" pitchFamily="34" charset="0"/>
              </a:rPr>
              <a:t>Name: PT </a:t>
            </a:r>
            <a:r>
              <a:rPr lang="en-US" sz="2400" dirty="0" err="1" smtClean="0">
                <a:latin typeface="Arial" panose="020B0604020202020204" pitchFamily="34" charset="0"/>
                <a:cs typeface="Arial" panose="020B0604020202020204" pitchFamily="34" charset="0"/>
              </a:rPr>
              <a:t>Valbury</a:t>
            </a:r>
            <a:r>
              <a:rPr lang="en-US" sz="2400" dirty="0" smtClean="0">
                <a:latin typeface="Arial" panose="020B0604020202020204" pitchFamily="34" charset="0"/>
                <a:cs typeface="Arial" panose="020B0604020202020204" pitchFamily="34" charset="0"/>
              </a:rPr>
              <a:t> Asia Futures</a:t>
            </a:r>
          </a:p>
          <a:p>
            <a:pPr algn="ctr" eaLnBrk="1" hangingPunct="1">
              <a:lnSpc>
                <a:spcPct val="90000"/>
              </a:lnSpc>
              <a:buFontTx/>
              <a:buNone/>
            </a:pPr>
            <a:endParaRPr lang="en-US" sz="2400" dirty="0" smtClean="0">
              <a:latin typeface="Arial" panose="020B0604020202020204" pitchFamily="34" charset="0"/>
              <a:cs typeface="Arial" panose="020B0604020202020204" pitchFamily="34" charset="0"/>
            </a:endParaRPr>
          </a:p>
          <a:p>
            <a:pPr algn="ctr" eaLnBrk="1" hangingPunct="1">
              <a:lnSpc>
                <a:spcPct val="90000"/>
              </a:lnSpc>
              <a:buFontTx/>
              <a:buNone/>
            </a:pPr>
            <a:endParaRPr lang="en-US" sz="2400" dirty="0" smtClean="0">
              <a:latin typeface="Arial" panose="020B0604020202020204" pitchFamily="34" charset="0"/>
              <a:cs typeface="Arial" panose="020B0604020202020204" pitchFamily="34" charset="0"/>
            </a:endParaRPr>
          </a:p>
          <a:p>
            <a:pPr algn="ctr" eaLnBrk="1" hangingPunct="1">
              <a:lnSpc>
                <a:spcPct val="90000"/>
              </a:lnSpc>
              <a:buFontTx/>
              <a:buNone/>
            </a:pPr>
            <a:r>
              <a:rPr lang="en-US" sz="2400" dirty="0" smtClean="0">
                <a:latin typeface="Arial" panose="020B0604020202020204" pitchFamily="34" charset="0"/>
                <a:cs typeface="Arial" panose="020B0604020202020204" pitchFamily="34" charset="0"/>
              </a:rPr>
              <a:t>USD Account:</a:t>
            </a:r>
          </a:p>
          <a:p>
            <a:pPr algn="ctr" eaLnBrk="1" hangingPunct="1">
              <a:lnSpc>
                <a:spcPct val="90000"/>
              </a:lnSpc>
              <a:buFontTx/>
              <a:buNone/>
            </a:pPr>
            <a:r>
              <a:rPr lang="en-US" sz="2400" dirty="0" smtClean="0">
                <a:latin typeface="Arial" panose="020B0604020202020204" pitchFamily="34" charset="0"/>
                <a:cs typeface="Arial" panose="020B0604020202020204" pitchFamily="34" charset="0"/>
              </a:rPr>
              <a:t>BCA</a:t>
            </a:r>
          </a:p>
          <a:p>
            <a:pPr algn="ctr" eaLnBrk="1" hangingPunct="1">
              <a:lnSpc>
                <a:spcPct val="90000"/>
              </a:lnSpc>
              <a:buFontTx/>
              <a:buNone/>
            </a:pPr>
            <a:r>
              <a:rPr lang="en-US" sz="2400" dirty="0" smtClean="0">
                <a:latin typeface="Arial" panose="020B0604020202020204" pitchFamily="34" charset="0"/>
                <a:cs typeface="Arial" panose="020B0604020202020204" pitchFamily="34" charset="0"/>
              </a:rPr>
              <a:t>A/C No. 035-3117278</a:t>
            </a:r>
          </a:p>
          <a:p>
            <a:pPr algn="ctr" eaLnBrk="1" hangingPunct="1">
              <a:lnSpc>
                <a:spcPct val="90000"/>
              </a:lnSpc>
              <a:buFontTx/>
              <a:buNone/>
            </a:pPr>
            <a:r>
              <a:rPr lang="en-US" sz="2400" dirty="0" smtClean="0">
                <a:latin typeface="Arial" panose="020B0604020202020204" pitchFamily="34" charset="0"/>
                <a:cs typeface="Arial" panose="020B0604020202020204" pitchFamily="34" charset="0"/>
              </a:rPr>
              <a:t>Name: PT </a:t>
            </a:r>
            <a:r>
              <a:rPr lang="en-US" sz="2400" dirty="0" err="1" smtClean="0">
                <a:latin typeface="Arial" panose="020B0604020202020204" pitchFamily="34" charset="0"/>
                <a:cs typeface="Arial" panose="020B0604020202020204" pitchFamily="34" charset="0"/>
              </a:rPr>
              <a:t>Valbury</a:t>
            </a:r>
            <a:r>
              <a:rPr lang="en-US" sz="2400" dirty="0" smtClean="0">
                <a:latin typeface="Arial" panose="020B0604020202020204" pitchFamily="34" charset="0"/>
                <a:cs typeface="Arial" panose="020B0604020202020204" pitchFamily="34" charset="0"/>
              </a:rPr>
              <a:t> Asia Futures</a:t>
            </a:r>
          </a:p>
        </p:txBody>
      </p:sp>
      <p:sp>
        <p:nvSpPr>
          <p:cNvPr id="32770" name="Rectangle 2"/>
          <p:cNvSpPr>
            <a:spLocks noGrp="1" noChangeArrowheads="1"/>
          </p:cNvSpPr>
          <p:nvPr>
            <p:ph type="title"/>
          </p:nvPr>
        </p:nvSpPr>
        <p:spPr>
          <a:xfrm>
            <a:off x="457200" y="1143000"/>
            <a:ext cx="8229600" cy="576262"/>
          </a:xfrm>
        </p:spPr>
        <p:txBody>
          <a:bodyPr>
            <a:normAutofit fontScale="90000"/>
          </a:bodyPr>
          <a:lstStyle/>
          <a:p>
            <a:pPr eaLnBrk="1" hangingPunct="1"/>
            <a:r>
              <a:rPr lang="en-US" sz="3600" dirty="0" smtClean="0">
                <a:latin typeface="Leitura News Roman 4" pitchFamily="50" charset="0"/>
              </a:rPr>
              <a:t>PT </a:t>
            </a:r>
            <a:r>
              <a:rPr lang="en-US" sz="3600" dirty="0" err="1" smtClean="0">
                <a:latin typeface="Leitura News Roman 4" pitchFamily="50" charset="0"/>
              </a:rPr>
              <a:t>Valbury</a:t>
            </a:r>
            <a:r>
              <a:rPr lang="en-US" sz="3600" dirty="0" smtClean="0">
                <a:latin typeface="Leitura News Roman 4" pitchFamily="50" charset="0"/>
              </a:rPr>
              <a:t> Asia Futures </a:t>
            </a:r>
            <a:br>
              <a:rPr lang="en-US" sz="3600" dirty="0" smtClean="0">
                <a:latin typeface="Leitura News Roman 4" pitchFamily="50" charset="0"/>
              </a:rPr>
            </a:br>
            <a:r>
              <a:rPr lang="en-US" sz="3600" dirty="0" smtClean="0">
                <a:latin typeface="Leitura News Roman 4" pitchFamily="50" charset="0"/>
              </a:rPr>
              <a:t>Bank Account Details</a:t>
            </a:r>
          </a:p>
        </p:txBody>
      </p:sp>
      <p:pic>
        <p:nvPicPr>
          <p:cNvPr id="32772" name="Picture 4" descr="valogo"/>
          <p:cNvPicPr>
            <a:picLocks noChangeAspect="1" noChangeArrowheads="1"/>
          </p:cNvPicPr>
          <p:nvPr/>
        </p:nvPicPr>
        <p:blipFill>
          <a:blip r:embed="rId3"/>
          <a:srcRect/>
          <a:stretch>
            <a:fillRect/>
          </a:stretch>
        </p:blipFill>
        <p:spPr bwMode="auto">
          <a:xfrm>
            <a:off x="3276600" y="2060575"/>
            <a:ext cx="287338" cy="288925"/>
          </a:xfrm>
          <a:prstGeom prst="rect">
            <a:avLst/>
          </a:prstGeom>
          <a:noFill/>
          <a:ln w="9525">
            <a:noFill/>
            <a:miter lim="800000"/>
            <a:headEnd/>
            <a:tailEnd/>
          </a:ln>
        </p:spPr>
      </p:pic>
      <p:pic>
        <p:nvPicPr>
          <p:cNvPr id="32773" name="Picture 5" descr="valogo"/>
          <p:cNvPicPr>
            <a:picLocks noChangeAspect="1" noChangeArrowheads="1"/>
          </p:cNvPicPr>
          <p:nvPr/>
        </p:nvPicPr>
        <p:blipFill>
          <a:blip r:embed="rId3"/>
          <a:srcRect/>
          <a:stretch>
            <a:fillRect/>
          </a:stretch>
        </p:blipFill>
        <p:spPr bwMode="auto">
          <a:xfrm>
            <a:off x="3276600" y="4437063"/>
            <a:ext cx="287338" cy="288925"/>
          </a:xfrm>
          <a:prstGeom prst="rect">
            <a:avLst/>
          </a:prstGeom>
          <a:noFill/>
          <a:ln w="9525">
            <a:noFill/>
            <a:miter lim="800000"/>
            <a:headEnd/>
            <a:tailEnd/>
          </a:ln>
        </p:spPr>
      </p:pic>
      <p:pic>
        <p:nvPicPr>
          <p:cNvPr id="10" name="Picture 2" descr="C:\Users\Sagitha\Documents\Sagita\My Documents\logo-valbury-pt-VAF-bla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52400" y="1066799"/>
            <a:ext cx="8839200" cy="922339"/>
          </a:xfrm>
        </p:spPr>
        <p:txBody>
          <a:bodyPr>
            <a:noAutofit/>
          </a:bodyPr>
          <a:lstStyle/>
          <a:p>
            <a:pPr eaLnBrk="1" hangingPunct="1"/>
            <a:r>
              <a:rPr lang="en-US" sz="3200" dirty="0" smtClean="0">
                <a:solidFill>
                  <a:srgbClr val="292929"/>
                </a:solidFill>
                <a:latin typeface="Leitura News Roman 4" pitchFamily="50" charset="0"/>
              </a:rPr>
              <a:t>Online Trading (Internet Trading)</a:t>
            </a:r>
            <a:endParaRPr lang="en-US" sz="3200" dirty="0" smtClean="0">
              <a:latin typeface="Leitura News Roman 4" pitchFamily="50" charset="0"/>
            </a:endParaRPr>
          </a:p>
        </p:txBody>
      </p:sp>
      <p:sp>
        <p:nvSpPr>
          <p:cNvPr id="33825" name="Rectangle 6"/>
          <p:cNvSpPr>
            <a:spLocks noChangeArrowheads="1"/>
          </p:cNvSpPr>
          <p:nvPr/>
        </p:nvSpPr>
        <p:spPr bwMode="auto">
          <a:xfrm>
            <a:off x="395288" y="1989138"/>
            <a:ext cx="7129462" cy="3672800"/>
          </a:xfrm>
          <a:prstGeom prst="rect">
            <a:avLst/>
          </a:prstGeom>
          <a:noFill/>
          <a:ln w="9525">
            <a:noFill/>
            <a:miter lim="800000"/>
            <a:headEnd/>
            <a:tailEnd/>
          </a:ln>
        </p:spPr>
        <p:txBody>
          <a:bodyPr>
            <a:spAutoFit/>
          </a:bodyPr>
          <a:lstStyle/>
          <a:p>
            <a:pPr algn="just"/>
            <a:r>
              <a:rPr lang="en-US" dirty="0">
                <a:latin typeface="Arial" panose="020B0604020202020204" pitchFamily="34" charset="0"/>
                <a:cs typeface="Arial" panose="020B0604020202020204" pitchFamily="34" charset="0"/>
              </a:rPr>
              <a:t>Benefits of </a:t>
            </a:r>
            <a:r>
              <a:rPr lang="en-US" dirty="0" smtClean="0">
                <a:latin typeface="Arial" panose="020B0604020202020204" pitchFamily="34" charset="0"/>
                <a:cs typeface="Arial" panose="020B0604020202020204" pitchFamily="34" charset="0"/>
              </a:rPr>
              <a:t>Online Trading:</a:t>
            </a:r>
            <a:endParaRPr lang="en-US" b="0" dirty="0">
              <a:latin typeface="Arial" panose="020B0604020202020204" pitchFamily="34" charset="0"/>
              <a:cs typeface="Arial" panose="020B0604020202020204" pitchFamily="34" charset="0"/>
            </a:endParaRPr>
          </a:p>
          <a:p>
            <a:pPr algn="just"/>
            <a:endParaRPr lang="en-US" sz="800" b="0" dirty="0">
              <a:latin typeface="Arial" panose="020B0604020202020204" pitchFamily="34" charset="0"/>
              <a:cs typeface="Arial" panose="020B0604020202020204" pitchFamily="34" charset="0"/>
            </a:endParaRPr>
          </a:p>
          <a:p>
            <a:pPr algn="just">
              <a:spcBef>
                <a:spcPts val="400"/>
              </a:spcBef>
            </a:pPr>
            <a:r>
              <a:rPr lang="en-US" b="0" dirty="0">
                <a:latin typeface="Arial" panose="020B0604020202020204" pitchFamily="34" charset="0"/>
                <a:cs typeface="Arial" panose="020B0604020202020204" pitchFamily="34" charset="0"/>
              </a:rPr>
              <a:t>     </a:t>
            </a:r>
            <a:r>
              <a:rPr lang="en-US" b="0" dirty="0" smtClean="0">
                <a:latin typeface="Arial" panose="020B0604020202020204" pitchFamily="34" charset="0"/>
                <a:cs typeface="Arial" panose="020B0604020202020204" pitchFamily="34" charset="0"/>
              </a:rPr>
              <a:t>Live </a:t>
            </a:r>
            <a:r>
              <a:rPr lang="en-US" b="0" dirty="0">
                <a:latin typeface="Arial" panose="020B0604020202020204" pitchFamily="34" charset="0"/>
                <a:cs typeface="Arial" panose="020B0604020202020204" pitchFamily="34" charset="0"/>
              </a:rPr>
              <a:t>streaming rates available 24-hours a </a:t>
            </a:r>
            <a:r>
              <a:rPr lang="en-US" b="0" dirty="0" smtClean="0">
                <a:latin typeface="Arial" panose="020B0604020202020204" pitchFamily="34" charset="0"/>
                <a:cs typeface="Arial" panose="020B0604020202020204" pitchFamily="34" charset="0"/>
              </a:rPr>
              <a:t>day</a:t>
            </a:r>
          </a:p>
          <a:p>
            <a:pPr algn="just">
              <a:spcBef>
                <a:spcPts val="400"/>
              </a:spcBef>
            </a:pPr>
            <a:r>
              <a:rPr lang="en-US" b="0" dirty="0" smtClean="0">
                <a:latin typeface="Arial" panose="020B0604020202020204" pitchFamily="34" charset="0"/>
                <a:cs typeface="Arial" panose="020B0604020202020204" pitchFamily="34" charset="0"/>
              </a:rPr>
              <a:t>     Real-time </a:t>
            </a:r>
            <a:r>
              <a:rPr lang="en-US" b="0" dirty="0">
                <a:latin typeface="Arial" panose="020B0604020202020204" pitchFamily="34" charset="0"/>
                <a:cs typeface="Arial" panose="020B0604020202020204" pitchFamily="34" charset="0"/>
              </a:rPr>
              <a:t>dealing and execution </a:t>
            </a:r>
            <a:endParaRPr lang="en-US" sz="500" dirty="0">
              <a:latin typeface="Arial" panose="020B0604020202020204" pitchFamily="34" charset="0"/>
              <a:cs typeface="Arial" panose="020B0604020202020204" pitchFamily="34" charset="0"/>
            </a:endParaRPr>
          </a:p>
          <a:p>
            <a:pPr algn="just">
              <a:spcBef>
                <a:spcPts val="400"/>
              </a:spcBef>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b="0" dirty="0" smtClean="0">
                <a:latin typeface="Arial" panose="020B0604020202020204" pitchFamily="34" charset="0"/>
                <a:cs typeface="Arial" panose="020B0604020202020204" pitchFamily="34" charset="0"/>
              </a:rPr>
              <a:t>Instant </a:t>
            </a:r>
            <a:r>
              <a:rPr lang="en-US" b="0" dirty="0">
                <a:latin typeface="Arial" panose="020B0604020202020204" pitchFamily="34" charset="0"/>
                <a:cs typeface="Arial" panose="020B0604020202020204" pitchFamily="34" charset="0"/>
              </a:rPr>
              <a:t>forex trade execution and confirmation</a:t>
            </a:r>
          </a:p>
          <a:p>
            <a:pPr algn="just">
              <a:spcBef>
                <a:spcPts val="400"/>
              </a:spcBef>
            </a:pPr>
            <a:r>
              <a:rPr lang="en-US" b="0" dirty="0">
                <a:latin typeface="Arial" panose="020B0604020202020204" pitchFamily="34" charset="0"/>
                <a:cs typeface="Arial" panose="020B0604020202020204" pitchFamily="34" charset="0"/>
              </a:rPr>
              <a:t>    </a:t>
            </a:r>
            <a:r>
              <a:rPr lang="en-US" b="0" dirty="0" smtClean="0">
                <a:latin typeface="Arial" panose="020B0604020202020204" pitchFamily="34" charset="0"/>
                <a:cs typeface="Arial" panose="020B0604020202020204" pitchFamily="34" charset="0"/>
              </a:rPr>
              <a:t> Real-time </a:t>
            </a:r>
            <a:r>
              <a:rPr lang="en-US" b="0" dirty="0">
                <a:latin typeface="Arial" panose="020B0604020202020204" pitchFamily="34" charset="0"/>
                <a:cs typeface="Arial" panose="020B0604020202020204" pitchFamily="34" charset="0"/>
              </a:rPr>
              <a:t>profit and loss analysis</a:t>
            </a:r>
          </a:p>
          <a:p>
            <a:pPr algn="just">
              <a:spcBef>
                <a:spcPts val="400"/>
              </a:spcBef>
            </a:pPr>
            <a:r>
              <a:rPr lang="en-US" b="0" dirty="0">
                <a:latin typeface="Arial" panose="020B0604020202020204" pitchFamily="34" charset="0"/>
                <a:cs typeface="Arial" panose="020B0604020202020204" pitchFamily="34" charset="0"/>
              </a:rPr>
              <a:t>     </a:t>
            </a:r>
            <a:r>
              <a:rPr lang="en-US" b="0" dirty="0" smtClean="0">
                <a:latin typeface="Arial" panose="020B0604020202020204" pitchFamily="34" charset="0"/>
                <a:cs typeface="Arial" panose="020B0604020202020204" pitchFamily="34" charset="0"/>
              </a:rPr>
              <a:t>Full </a:t>
            </a:r>
            <a:r>
              <a:rPr lang="en-US" b="0" dirty="0">
                <a:latin typeface="Arial" panose="020B0604020202020204" pitchFamily="34" charset="0"/>
                <a:cs typeface="Arial" panose="020B0604020202020204" pitchFamily="34" charset="0"/>
              </a:rPr>
              <a:t>access to forex market information at any </a:t>
            </a:r>
          </a:p>
          <a:p>
            <a:pPr algn="just">
              <a:spcBef>
                <a:spcPts val="400"/>
              </a:spcBef>
            </a:pPr>
            <a:r>
              <a:rPr lang="en-US" b="0" dirty="0">
                <a:latin typeface="Arial" panose="020B0604020202020204" pitchFamily="34" charset="0"/>
                <a:cs typeface="Arial" panose="020B0604020202020204" pitchFamily="34" charset="0"/>
              </a:rPr>
              <a:t>     </a:t>
            </a:r>
            <a:r>
              <a:rPr lang="en-US" b="0" dirty="0" smtClean="0">
                <a:latin typeface="Arial" panose="020B0604020202020204" pitchFamily="34" charset="0"/>
                <a:cs typeface="Arial" panose="020B0604020202020204" pitchFamily="34" charset="0"/>
              </a:rPr>
              <a:t>given </a:t>
            </a:r>
            <a:r>
              <a:rPr lang="en-US" b="0" dirty="0">
                <a:latin typeface="Arial" panose="020B0604020202020204" pitchFamily="34" charset="0"/>
                <a:cs typeface="Arial" panose="020B0604020202020204" pitchFamily="34" charset="0"/>
              </a:rPr>
              <a:t>time </a:t>
            </a:r>
          </a:p>
          <a:p>
            <a:pPr algn="just">
              <a:spcBef>
                <a:spcPts val="400"/>
              </a:spcBef>
            </a:pPr>
            <a:r>
              <a:rPr lang="en-US" b="0" dirty="0">
                <a:latin typeface="Arial" panose="020B0604020202020204" pitchFamily="34" charset="0"/>
                <a:cs typeface="Arial" panose="020B0604020202020204" pitchFamily="34" charset="0"/>
              </a:rPr>
              <a:t>     </a:t>
            </a:r>
            <a:r>
              <a:rPr lang="en-US" b="0" dirty="0" smtClean="0">
                <a:latin typeface="Arial" panose="020B0604020202020204" pitchFamily="34" charset="0"/>
                <a:cs typeface="Arial" panose="020B0604020202020204" pitchFamily="34" charset="0"/>
              </a:rPr>
              <a:t>Lower </a:t>
            </a:r>
            <a:r>
              <a:rPr lang="en-US" b="0" dirty="0">
                <a:latin typeface="Arial" panose="020B0604020202020204" pitchFamily="34" charset="0"/>
                <a:cs typeface="Arial" panose="020B0604020202020204" pitchFamily="34" charset="0"/>
              </a:rPr>
              <a:t>transaction costs </a:t>
            </a:r>
          </a:p>
          <a:p>
            <a:pPr algn="just">
              <a:spcBef>
                <a:spcPts val="400"/>
              </a:spcBef>
            </a:pPr>
            <a:r>
              <a:rPr lang="en-US" b="0" dirty="0">
                <a:latin typeface="Arial" panose="020B0604020202020204" pitchFamily="34" charset="0"/>
                <a:cs typeface="Arial" panose="020B0604020202020204" pitchFamily="34" charset="0"/>
              </a:rPr>
              <a:t>     </a:t>
            </a:r>
            <a:r>
              <a:rPr lang="en-US" b="0" dirty="0" smtClean="0">
                <a:latin typeface="Arial" panose="020B0604020202020204" pitchFamily="34" charset="0"/>
                <a:cs typeface="Arial" panose="020B0604020202020204" pitchFamily="34" charset="0"/>
              </a:rPr>
              <a:t>Trading </a:t>
            </a:r>
            <a:r>
              <a:rPr lang="en-US" b="0" dirty="0">
                <a:latin typeface="Arial" panose="020B0604020202020204" pitchFamily="34" charset="0"/>
                <a:cs typeface="Arial" panose="020B0604020202020204" pitchFamily="34" charset="0"/>
              </a:rPr>
              <a:t>from any Internet-based computer</a:t>
            </a:r>
          </a:p>
          <a:p>
            <a:pPr algn="just"/>
            <a:endParaRPr lang="en-US" b="0" dirty="0">
              <a:latin typeface="Arial" panose="020B0604020202020204" pitchFamily="34" charset="0"/>
              <a:cs typeface="Arial" panose="020B0604020202020204" pitchFamily="34" charset="0"/>
            </a:endParaRPr>
          </a:p>
          <a:p>
            <a:pPr algn="just"/>
            <a:r>
              <a:rPr lang="en-US" b="0" dirty="0">
                <a:latin typeface="Arial" panose="020B0604020202020204" pitchFamily="34" charset="0"/>
                <a:cs typeface="Arial" panose="020B0604020202020204" pitchFamily="34" charset="0"/>
              </a:rPr>
              <a:t> </a:t>
            </a:r>
          </a:p>
        </p:txBody>
      </p:sp>
      <p:pic>
        <p:nvPicPr>
          <p:cNvPr id="33826" name="Picture 4" descr="valogo"/>
          <p:cNvPicPr>
            <a:picLocks noChangeAspect="1" noChangeArrowheads="1"/>
          </p:cNvPicPr>
          <p:nvPr/>
        </p:nvPicPr>
        <p:blipFill>
          <a:blip r:embed="rId3" cstate="print"/>
          <a:srcRect/>
          <a:stretch>
            <a:fillRect/>
          </a:stretch>
        </p:blipFill>
        <p:spPr bwMode="auto">
          <a:xfrm>
            <a:off x="524563" y="2500641"/>
            <a:ext cx="157367" cy="158524"/>
          </a:xfrm>
          <a:prstGeom prst="rect">
            <a:avLst/>
          </a:prstGeom>
          <a:noFill/>
          <a:ln w="9525">
            <a:noFill/>
            <a:miter lim="800000"/>
            <a:headEnd/>
            <a:tailEnd/>
          </a:ln>
        </p:spPr>
      </p:pic>
      <p:pic>
        <p:nvPicPr>
          <p:cNvPr id="15" name="Picture 2" descr="C:\Users\Sagitha\Documents\Sagita\My Documents\logo-valbury-pt-VAF-bla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valogo"/>
          <p:cNvPicPr>
            <a:picLocks noChangeAspect="1" noChangeArrowheads="1"/>
          </p:cNvPicPr>
          <p:nvPr/>
        </p:nvPicPr>
        <p:blipFill>
          <a:blip r:embed="rId3" cstate="print"/>
          <a:srcRect/>
          <a:stretch>
            <a:fillRect/>
          </a:stretch>
        </p:blipFill>
        <p:spPr bwMode="auto">
          <a:xfrm>
            <a:off x="524562" y="3216065"/>
            <a:ext cx="157367" cy="158524"/>
          </a:xfrm>
          <a:prstGeom prst="rect">
            <a:avLst/>
          </a:prstGeom>
          <a:noFill/>
          <a:ln w="9525">
            <a:noFill/>
            <a:miter lim="800000"/>
            <a:headEnd/>
            <a:tailEnd/>
          </a:ln>
        </p:spPr>
      </p:pic>
      <p:pic>
        <p:nvPicPr>
          <p:cNvPr id="17" name="Picture 4" descr="valogo"/>
          <p:cNvPicPr>
            <a:picLocks noChangeAspect="1" noChangeArrowheads="1"/>
          </p:cNvPicPr>
          <p:nvPr/>
        </p:nvPicPr>
        <p:blipFill>
          <a:blip r:embed="rId3" cstate="print"/>
          <a:srcRect/>
          <a:stretch>
            <a:fillRect/>
          </a:stretch>
        </p:blipFill>
        <p:spPr bwMode="auto">
          <a:xfrm>
            <a:off x="524563" y="2895600"/>
            <a:ext cx="157367" cy="158524"/>
          </a:xfrm>
          <a:prstGeom prst="rect">
            <a:avLst/>
          </a:prstGeom>
          <a:noFill/>
          <a:ln w="9525">
            <a:noFill/>
            <a:miter lim="800000"/>
            <a:headEnd/>
            <a:tailEnd/>
          </a:ln>
        </p:spPr>
      </p:pic>
      <p:pic>
        <p:nvPicPr>
          <p:cNvPr id="19" name="Picture 4" descr="valogo"/>
          <p:cNvPicPr>
            <a:picLocks noChangeAspect="1" noChangeArrowheads="1"/>
          </p:cNvPicPr>
          <p:nvPr/>
        </p:nvPicPr>
        <p:blipFill>
          <a:blip r:embed="rId3" cstate="print"/>
          <a:srcRect/>
          <a:stretch>
            <a:fillRect/>
          </a:stretch>
        </p:blipFill>
        <p:spPr bwMode="auto">
          <a:xfrm>
            <a:off x="524563" y="3532866"/>
            <a:ext cx="157367" cy="158524"/>
          </a:xfrm>
          <a:prstGeom prst="rect">
            <a:avLst/>
          </a:prstGeom>
          <a:noFill/>
          <a:ln w="9525">
            <a:noFill/>
            <a:miter lim="800000"/>
            <a:headEnd/>
            <a:tailEnd/>
          </a:ln>
        </p:spPr>
      </p:pic>
      <p:pic>
        <p:nvPicPr>
          <p:cNvPr id="20" name="Picture 4" descr="valogo"/>
          <p:cNvPicPr>
            <a:picLocks noChangeAspect="1" noChangeArrowheads="1"/>
          </p:cNvPicPr>
          <p:nvPr/>
        </p:nvPicPr>
        <p:blipFill>
          <a:blip r:embed="rId3" cstate="print"/>
          <a:srcRect/>
          <a:stretch>
            <a:fillRect/>
          </a:stretch>
        </p:blipFill>
        <p:spPr bwMode="auto">
          <a:xfrm>
            <a:off x="524563" y="3825538"/>
            <a:ext cx="157367" cy="158524"/>
          </a:xfrm>
          <a:prstGeom prst="rect">
            <a:avLst/>
          </a:prstGeom>
          <a:noFill/>
          <a:ln w="9525">
            <a:noFill/>
            <a:miter lim="800000"/>
            <a:headEnd/>
            <a:tailEnd/>
          </a:ln>
        </p:spPr>
      </p:pic>
      <p:pic>
        <p:nvPicPr>
          <p:cNvPr id="21" name="Picture 4" descr="valogo"/>
          <p:cNvPicPr>
            <a:picLocks noChangeAspect="1" noChangeArrowheads="1"/>
          </p:cNvPicPr>
          <p:nvPr/>
        </p:nvPicPr>
        <p:blipFill>
          <a:blip r:embed="rId3" cstate="print"/>
          <a:srcRect/>
          <a:stretch>
            <a:fillRect/>
          </a:stretch>
        </p:blipFill>
        <p:spPr bwMode="auto">
          <a:xfrm>
            <a:off x="524561" y="4495800"/>
            <a:ext cx="157367" cy="158524"/>
          </a:xfrm>
          <a:prstGeom prst="rect">
            <a:avLst/>
          </a:prstGeom>
          <a:noFill/>
          <a:ln w="9525">
            <a:noFill/>
            <a:miter lim="800000"/>
            <a:headEnd/>
            <a:tailEnd/>
          </a:ln>
        </p:spPr>
      </p:pic>
      <p:pic>
        <p:nvPicPr>
          <p:cNvPr id="22" name="Picture 4" descr="valogo"/>
          <p:cNvPicPr>
            <a:picLocks noChangeAspect="1" noChangeArrowheads="1"/>
          </p:cNvPicPr>
          <p:nvPr/>
        </p:nvPicPr>
        <p:blipFill>
          <a:blip r:embed="rId3" cstate="print"/>
          <a:srcRect/>
          <a:stretch>
            <a:fillRect/>
          </a:stretch>
        </p:blipFill>
        <p:spPr bwMode="auto">
          <a:xfrm>
            <a:off x="523804" y="4800600"/>
            <a:ext cx="157367" cy="158524"/>
          </a:xfrm>
          <a:prstGeom prst="rect">
            <a:avLst/>
          </a:prstGeom>
          <a:noFill/>
          <a:ln w="9525">
            <a:noFill/>
            <a:miter lim="800000"/>
            <a:headEnd/>
            <a:tailEnd/>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2438400"/>
            <a:ext cx="2549148" cy="2233695"/>
          </a:xfrm>
          <a:prstGeom prst="rect">
            <a:avLst/>
          </a:prstGeom>
        </p:spPr>
      </p:pic>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9" name="Picture 7"/>
          <p:cNvPicPr>
            <a:picLocks noChangeAspect="1" noChangeArrowheads="1"/>
          </p:cNvPicPr>
          <p:nvPr/>
        </p:nvPicPr>
        <p:blipFill>
          <a:blip r:embed="rId3"/>
          <a:srcRect/>
          <a:stretch>
            <a:fillRect/>
          </a:stretch>
        </p:blipFill>
        <p:spPr bwMode="auto">
          <a:xfrm>
            <a:off x="1116013" y="1268413"/>
            <a:ext cx="7237412" cy="5067300"/>
          </a:xfrm>
          <a:prstGeom prst="rect">
            <a:avLst/>
          </a:prstGeom>
          <a:noFill/>
        </p:spPr>
      </p:pic>
      <p:pic>
        <p:nvPicPr>
          <p:cNvPr id="5" name="Picture 2" descr="C:\Users\Sagitha\Documents\Sagita\My Documents\logo-valbury-pt-VAF-bla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p:cNvPicPr>
            <a:picLocks noChangeAspect="1" noChangeArrowheads="1"/>
          </p:cNvPicPr>
          <p:nvPr/>
        </p:nvPicPr>
        <p:blipFill>
          <a:blip r:embed="rId3"/>
          <a:srcRect/>
          <a:stretch>
            <a:fillRect/>
          </a:stretch>
        </p:blipFill>
        <p:spPr bwMode="auto">
          <a:xfrm>
            <a:off x="1187450" y="1484313"/>
            <a:ext cx="6792913" cy="4514850"/>
          </a:xfrm>
          <a:prstGeom prst="rect">
            <a:avLst/>
          </a:prstGeom>
          <a:noFill/>
        </p:spPr>
      </p:pic>
      <p:pic>
        <p:nvPicPr>
          <p:cNvPr id="5" name="Picture 2" descr="C:\Users\Sagitha\Documents\Sagita\My Documents\logo-valbury-pt-VAF-bla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p:cNvPicPr>
            <a:picLocks noChangeAspect="1" noChangeArrowheads="1"/>
          </p:cNvPicPr>
          <p:nvPr/>
        </p:nvPicPr>
        <p:blipFill>
          <a:blip r:embed="rId3"/>
          <a:srcRect/>
          <a:stretch>
            <a:fillRect/>
          </a:stretch>
        </p:blipFill>
        <p:spPr bwMode="auto">
          <a:xfrm>
            <a:off x="827088" y="1268413"/>
            <a:ext cx="7497762" cy="5076825"/>
          </a:xfrm>
          <a:prstGeom prst="rect">
            <a:avLst/>
          </a:prstGeom>
          <a:noFill/>
        </p:spPr>
      </p:pic>
      <p:pic>
        <p:nvPicPr>
          <p:cNvPr id="5" name="Picture 2" descr="C:\Users\Sagitha\Documents\Sagita\My Documents\logo-valbury-pt-VAF-bla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p:cNvPicPr>
            <a:picLocks noChangeAspect="1" noChangeArrowheads="1"/>
          </p:cNvPicPr>
          <p:nvPr/>
        </p:nvPicPr>
        <p:blipFill rotWithShape="1">
          <a:blip r:embed="rId3"/>
          <a:srcRect b="2127"/>
          <a:stretch/>
        </p:blipFill>
        <p:spPr bwMode="auto">
          <a:xfrm>
            <a:off x="684213" y="404813"/>
            <a:ext cx="5473700" cy="6224587"/>
          </a:xfrm>
          <a:prstGeom prst="rect">
            <a:avLst/>
          </a:prstGeom>
          <a:noFill/>
        </p:spPr>
      </p:pic>
      <p:pic>
        <p:nvPicPr>
          <p:cNvPr id="5" name="Picture 2" descr="C:\Users\Sagitha\Documents\Sagita\My Documents\logo-valbury-pt-VAF-bla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Sagitha\Documents\Sagita\My Documents\logo-valbury-pt-VAF-black.pn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100000" contrast="-41000"/>
                    </a14:imgEffect>
                  </a14:imgLayer>
                </a14:imgProps>
              </a:ext>
              <a:ext uri="{28A0092B-C50C-407E-A947-70E740481C1C}">
                <a14:useLocalDpi xmlns:a14="http://schemas.microsoft.com/office/drawing/2010/main" val="0"/>
              </a:ext>
            </a:extLst>
          </a:blip>
          <a:srcRect/>
          <a:stretch>
            <a:fillRect/>
          </a:stretch>
        </p:blipFill>
        <p:spPr bwMode="auto">
          <a:xfrm>
            <a:off x="1600200" y="2063216"/>
            <a:ext cx="6429095" cy="222730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3"/>
          <p:cNvSpPr txBox="1">
            <a:spLocks noChangeArrowheads="1"/>
          </p:cNvSpPr>
          <p:nvPr/>
        </p:nvSpPr>
        <p:spPr bwMode="auto">
          <a:xfrm>
            <a:off x="2667000" y="4191000"/>
            <a:ext cx="4953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smtClean="0">
                <a:solidFill>
                  <a:schemeClr val="tx1">
                    <a:lumMod val="75000"/>
                    <a:lumOff val="25000"/>
                  </a:schemeClr>
                </a:solidFill>
                <a:latin typeface="Calibri" pitchFamily="34" charset="0"/>
              </a:rPr>
              <a:t>@</a:t>
            </a:r>
            <a:r>
              <a:rPr lang="en-US" sz="1400" b="1" dirty="0" err="1" smtClean="0">
                <a:solidFill>
                  <a:schemeClr val="tx1">
                    <a:lumMod val="75000"/>
                    <a:lumOff val="25000"/>
                  </a:schemeClr>
                </a:solidFill>
                <a:latin typeface="Calibri" pitchFamily="34" charset="0"/>
              </a:rPr>
              <a:t>researchvaf</a:t>
            </a:r>
            <a:r>
              <a:rPr lang="en-US" sz="1400" b="1" dirty="0" smtClean="0">
                <a:solidFill>
                  <a:schemeClr val="tx1">
                    <a:lumMod val="75000"/>
                    <a:lumOff val="25000"/>
                  </a:schemeClr>
                </a:solidFill>
                <a:latin typeface="Calibri" pitchFamily="34" charset="0"/>
              </a:rPr>
              <a:t>	     </a:t>
            </a:r>
            <a:r>
              <a:rPr lang="en-US" sz="1400" b="1" dirty="0" err="1" smtClean="0">
                <a:solidFill>
                  <a:schemeClr val="tx1">
                    <a:lumMod val="75000"/>
                    <a:lumOff val="25000"/>
                  </a:schemeClr>
                </a:solidFill>
                <a:latin typeface="Calibri" pitchFamily="34" charset="0"/>
              </a:rPr>
              <a:t>ValburyAsiaFutures</a:t>
            </a:r>
            <a:endParaRPr lang="en-US" sz="1400" b="1" dirty="0" smtClean="0">
              <a:solidFill>
                <a:schemeClr val="tx1">
                  <a:lumMod val="75000"/>
                  <a:lumOff val="25000"/>
                </a:schemeClr>
              </a:solidFill>
              <a:latin typeface="Calibri" pitchFamily="34" charset="0"/>
            </a:endParaRPr>
          </a:p>
          <a:p>
            <a:pPr eaLnBrk="1" hangingPunct="1"/>
            <a:endParaRPr lang="en-US" sz="1400" b="1" dirty="0">
              <a:solidFill>
                <a:schemeClr val="tx1">
                  <a:lumMod val="75000"/>
                  <a:lumOff val="25000"/>
                </a:schemeClr>
              </a:solidFill>
              <a:latin typeface="Calibri" pitchFamily="34" charset="0"/>
            </a:endParaRPr>
          </a:p>
          <a:p>
            <a:pPr eaLnBrk="1" hangingPunct="1"/>
            <a:endParaRPr lang="en-US" sz="1400" b="1" dirty="0">
              <a:solidFill>
                <a:schemeClr val="tx1">
                  <a:lumMod val="75000"/>
                  <a:lumOff val="25000"/>
                </a:schemeClr>
              </a:solidFill>
              <a:latin typeface="Calibri" pitchFamily="34" charset="0"/>
            </a:endParaRPr>
          </a:p>
        </p:txBody>
      </p:sp>
      <p:sp>
        <p:nvSpPr>
          <p:cNvPr id="3" name="TextBox 3"/>
          <p:cNvSpPr txBox="1">
            <a:spLocks noChangeArrowheads="1"/>
          </p:cNvSpPr>
          <p:nvPr/>
        </p:nvSpPr>
        <p:spPr bwMode="auto">
          <a:xfrm>
            <a:off x="4430713" y="2133600"/>
            <a:ext cx="323691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0"/>
              </a:spcBef>
              <a:spcAft>
                <a:spcPts val="0"/>
              </a:spcAft>
              <a:defRPr/>
            </a:pPr>
            <a:r>
              <a:rPr lang="en-US" sz="1400" b="1" dirty="0" smtClean="0">
                <a:solidFill>
                  <a:srgbClr val="0070C0"/>
                </a:solidFill>
                <a:latin typeface="Calibri"/>
              </a:rPr>
              <a:t>PT. </a:t>
            </a:r>
            <a:r>
              <a:rPr lang="en-US" sz="1400" b="1" dirty="0" err="1" smtClean="0">
                <a:solidFill>
                  <a:srgbClr val="0070C0"/>
                </a:solidFill>
                <a:latin typeface="Calibri"/>
              </a:rPr>
              <a:t>Valbury</a:t>
            </a:r>
            <a:endParaRPr lang="en-US" sz="1400" b="1" dirty="0" smtClean="0">
              <a:solidFill>
                <a:srgbClr val="0070C0"/>
              </a:solidFill>
              <a:latin typeface="Calibri"/>
            </a:endParaRPr>
          </a:p>
          <a:p>
            <a:pPr fontAlgn="auto">
              <a:spcBef>
                <a:spcPts val="0"/>
              </a:spcBef>
              <a:spcAft>
                <a:spcPts val="0"/>
              </a:spcAft>
              <a:defRPr/>
            </a:pPr>
            <a:r>
              <a:rPr lang="en-US" sz="1400" dirty="0" err="1" smtClean="0">
                <a:solidFill>
                  <a:prstClr val="black">
                    <a:lumMod val="60000"/>
                    <a:lumOff val="40000"/>
                  </a:prstClr>
                </a:solidFill>
                <a:latin typeface="Calibri"/>
              </a:rPr>
              <a:t>Menara</a:t>
            </a:r>
            <a:r>
              <a:rPr lang="en-US" sz="1400" dirty="0" smtClean="0">
                <a:solidFill>
                  <a:prstClr val="black">
                    <a:lumMod val="60000"/>
                    <a:lumOff val="40000"/>
                  </a:prstClr>
                </a:solidFill>
                <a:latin typeface="Calibri"/>
              </a:rPr>
              <a:t> </a:t>
            </a:r>
            <a:r>
              <a:rPr lang="en-US" sz="1400" dirty="0" err="1" smtClean="0">
                <a:solidFill>
                  <a:prstClr val="black">
                    <a:lumMod val="60000"/>
                    <a:lumOff val="40000"/>
                  </a:prstClr>
                </a:solidFill>
                <a:latin typeface="Calibri"/>
              </a:rPr>
              <a:t>Karya</a:t>
            </a:r>
            <a:r>
              <a:rPr lang="en-US" sz="1400" dirty="0" smtClean="0">
                <a:solidFill>
                  <a:prstClr val="black">
                    <a:lumMod val="60000"/>
                    <a:lumOff val="40000"/>
                  </a:prstClr>
                </a:solidFill>
                <a:latin typeface="Calibri"/>
              </a:rPr>
              <a:t> 9</a:t>
            </a:r>
            <a:r>
              <a:rPr lang="en-US" sz="1400" baseline="30000" dirty="0" smtClean="0">
                <a:solidFill>
                  <a:prstClr val="black">
                    <a:lumMod val="60000"/>
                    <a:lumOff val="40000"/>
                  </a:prstClr>
                </a:solidFill>
                <a:latin typeface="Calibri"/>
              </a:rPr>
              <a:t>th</a:t>
            </a:r>
            <a:r>
              <a:rPr lang="en-US" sz="1400" dirty="0" smtClean="0">
                <a:solidFill>
                  <a:prstClr val="black">
                    <a:lumMod val="60000"/>
                    <a:lumOff val="40000"/>
                  </a:prstClr>
                </a:solidFill>
                <a:latin typeface="Calibri"/>
              </a:rPr>
              <a:t> Floor</a:t>
            </a:r>
          </a:p>
          <a:p>
            <a:pPr fontAlgn="auto">
              <a:spcBef>
                <a:spcPts val="0"/>
              </a:spcBef>
              <a:spcAft>
                <a:spcPts val="0"/>
              </a:spcAft>
              <a:defRPr/>
            </a:pPr>
            <a:r>
              <a:rPr lang="en-US" sz="1400" dirty="0" smtClean="0">
                <a:solidFill>
                  <a:prstClr val="black">
                    <a:lumMod val="60000"/>
                    <a:lumOff val="40000"/>
                  </a:prstClr>
                </a:solidFill>
                <a:latin typeface="Calibri"/>
              </a:rPr>
              <a:t>JL. HR. </a:t>
            </a:r>
            <a:r>
              <a:rPr lang="en-US" sz="1400" dirty="0" err="1" smtClean="0">
                <a:solidFill>
                  <a:prstClr val="black">
                    <a:lumMod val="60000"/>
                    <a:lumOff val="40000"/>
                  </a:prstClr>
                </a:solidFill>
                <a:latin typeface="Calibri"/>
              </a:rPr>
              <a:t>Rasuna</a:t>
            </a:r>
            <a:r>
              <a:rPr lang="en-US" sz="1400" dirty="0" smtClean="0">
                <a:solidFill>
                  <a:prstClr val="black">
                    <a:lumMod val="60000"/>
                    <a:lumOff val="40000"/>
                  </a:prstClr>
                </a:solidFill>
                <a:latin typeface="Calibri"/>
              </a:rPr>
              <a:t> Said Block X-5 </a:t>
            </a:r>
            <a:r>
              <a:rPr lang="en-US" sz="1400" dirty="0" err="1" smtClean="0">
                <a:solidFill>
                  <a:prstClr val="black">
                    <a:lumMod val="60000"/>
                    <a:lumOff val="40000"/>
                  </a:prstClr>
                </a:solidFill>
                <a:latin typeface="Calibri"/>
              </a:rPr>
              <a:t>Kav</a:t>
            </a:r>
            <a:r>
              <a:rPr lang="en-US" sz="1400" dirty="0" smtClean="0">
                <a:solidFill>
                  <a:prstClr val="black">
                    <a:lumMod val="60000"/>
                    <a:lumOff val="40000"/>
                  </a:prstClr>
                </a:solidFill>
                <a:latin typeface="Calibri"/>
              </a:rPr>
              <a:t>. 1-2</a:t>
            </a:r>
          </a:p>
          <a:p>
            <a:pPr fontAlgn="auto">
              <a:spcBef>
                <a:spcPts val="0"/>
              </a:spcBef>
              <a:spcAft>
                <a:spcPts val="0"/>
              </a:spcAft>
              <a:defRPr/>
            </a:pPr>
            <a:r>
              <a:rPr lang="en-US" sz="1400" dirty="0" smtClean="0">
                <a:solidFill>
                  <a:prstClr val="black">
                    <a:lumMod val="60000"/>
                    <a:lumOff val="40000"/>
                  </a:prstClr>
                </a:solidFill>
                <a:latin typeface="Calibri"/>
              </a:rPr>
              <a:t>Jakarta 12950</a:t>
            </a:r>
          </a:p>
          <a:p>
            <a:pPr fontAlgn="auto">
              <a:spcBef>
                <a:spcPts val="0"/>
              </a:spcBef>
              <a:spcAft>
                <a:spcPts val="0"/>
              </a:spcAft>
              <a:defRPr/>
            </a:pPr>
            <a:r>
              <a:rPr lang="en-US" sz="1400" dirty="0" err="1" smtClean="0">
                <a:solidFill>
                  <a:prstClr val="black">
                    <a:lumMod val="60000"/>
                    <a:lumOff val="40000"/>
                  </a:prstClr>
                </a:solidFill>
                <a:latin typeface="Calibri"/>
              </a:rPr>
              <a:t>Telp</a:t>
            </a:r>
            <a:r>
              <a:rPr lang="en-US" sz="1400" dirty="0" smtClean="0">
                <a:solidFill>
                  <a:prstClr val="black">
                    <a:lumMod val="60000"/>
                    <a:lumOff val="40000"/>
                  </a:prstClr>
                </a:solidFill>
                <a:latin typeface="Calibri"/>
              </a:rPr>
              <a:t>: 021-25533777</a:t>
            </a:r>
            <a:endParaRPr lang="en-US" sz="1400" dirty="0">
              <a:solidFill>
                <a:prstClr val="black">
                  <a:lumMod val="60000"/>
                  <a:lumOff val="40000"/>
                </a:prstClr>
              </a:solidFill>
              <a:latin typeface="Calibri"/>
            </a:endParaRPr>
          </a:p>
        </p:txBody>
      </p:sp>
      <p:cxnSp>
        <p:nvCxnSpPr>
          <p:cNvPr id="5" name="Straight Connector 4"/>
          <p:cNvCxnSpPr/>
          <p:nvPr/>
        </p:nvCxnSpPr>
        <p:spPr>
          <a:xfrm flipV="1">
            <a:off x="4149725" y="1905000"/>
            <a:ext cx="0" cy="144780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4143375"/>
            <a:ext cx="541115" cy="381000"/>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9414" y="4143375"/>
            <a:ext cx="503786" cy="409575"/>
          </a:xfrm>
          <a:prstGeom prst="rect">
            <a:avLst/>
          </a:prstGeom>
        </p:spPr>
      </p:pic>
      <p:pic>
        <p:nvPicPr>
          <p:cNvPr id="8" name="Picture 2"/>
          <p:cNvPicPr>
            <a:picLocks noChangeAspect="1"/>
          </p:cNvPicPr>
          <p:nvPr/>
        </p:nvPicPr>
        <p:blipFill>
          <a:blip r:embed="rId6"/>
          <a:srcRect/>
          <a:stretch>
            <a:fillRect/>
          </a:stretch>
        </p:blipFill>
        <p:spPr bwMode="auto">
          <a:xfrm>
            <a:off x="1295401" y="2319990"/>
            <a:ext cx="2590800" cy="710547"/>
          </a:xfrm>
          <a:prstGeom prst="rect">
            <a:avLst/>
          </a:prstGeom>
          <a:noFill/>
          <a:ln w="9525">
            <a:noFill/>
            <a:miter lim="800000"/>
            <a:headEnd/>
            <a:tailEnd/>
          </a:ln>
        </p:spPr>
      </p:pic>
      <p:sp>
        <p:nvSpPr>
          <p:cNvPr id="9" name="TextBox 3"/>
          <p:cNvSpPr txBox="1">
            <a:spLocks noChangeArrowheads="1"/>
          </p:cNvSpPr>
          <p:nvPr/>
        </p:nvSpPr>
        <p:spPr bwMode="auto">
          <a:xfrm>
            <a:off x="2057400" y="4724400"/>
            <a:ext cx="49530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b="1" dirty="0" smtClean="0">
                <a:solidFill>
                  <a:schemeClr val="tx1">
                    <a:lumMod val="75000"/>
                    <a:lumOff val="25000"/>
                  </a:schemeClr>
                </a:solidFill>
                <a:latin typeface="Calibri" pitchFamily="34" charset="0"/>
              </a:rPr>
              <a:t>Disclaimer :</a:t>
            </a:r>
          </a:p>
          <a:p>
            <a:pPr algn="just" eaLnBrk="1" hangingPunct="1"/>
            <a:endParaRPr lang="en-US" sz="1400" b="1" dirty="0">
              <a:solidFill>
                <a:schemeClr val="tx1">
                  <a:lumMod val="75000"/>
                  <a:lumOff val="25000"/>
                </a:schemeClr>
              </a:solidFill>
              <a:latin typeface="Calibri" pitchFamily="34" charset="0"/>
            </a:endParaRPr>
          </a:p>
          <a:p>
            <a:pPr algn="just" eaLnBrk="1" hangingPunct="1"/>
            <a:r>
              <a:rPr lang="en-US" sz="1400" b="1" dirty="0" smtClean="0">
                <a:solidFill>
                  <a:schemeClr val="tx1">
                    <a:lumMod val="75000"/>
                    <a:lumOff val="25000"/>
                  </a:schemeClr>
                </a:solidFill>
                <a:latin typeface="Calibri" pitchFamily="34" charset="0"/>
              </a:rPr>
              <a:t>Futures Trading carries a higher level of risk and opportunity. If you are interested in Futures Trading, please ensure beforehand that you understand how the Futures market works and that you have and understood the content of the </a:t>
            </a:r>
            <a:r>
              <a:rPr lang="en-US" sz="1400" b="1" dirty="0" err="1" smtClean="0">
                <a:solidFill>
                  <a:schemeClr val="tx1">
                    <a:lumMod val="75000"/>
                    <a:lumOff val="25000"/>
                  </a:schemeClr>
                </a:solidFill>
                <a:latin typeface="Calibri" pitchFamily="34" charset="0"/>
              </a:rPr>
              <a:t>Client”s</a:t>
            </a:r>
            <a:r>
              <a:rPr lang="en-US" sz="1400" b="1" dirty="0" smtClean="0">
                <a:solidFill>
                  <a:schemeClr val="tx1">
                    <a:lumMod val="75000"/>
                    <a:lumOff val="25000"/>
                  </a:schemeClr>
                </a:solidFill>
                <a:latin typeface="Calibri" pitchFamily="34" charset="0"/>
              </a:rPr>
              <a:t> Agreement and Trading Rules.</a:t>
            </a:r>
            <a:endParaRPr lang="en-US" sz="1400" b="1" dirty="0">
              <a:solidFill>
                <a:schemeClr val="tx1">
                  <a:lumMod val="75000"/>
                  <a:lumOff val="25000"/>
                </a:schemeClr>
              </a:solidFill>
              <a:latin typeface="Calibri" pitchFamily="34" charset="0"/>
            </a:endParaRPr>
          </a:p>
        </p:txBody>
      </p:sp>
    </p:spTree>
    <p:extLst>
      <p:ext uri="{BB962C8B-B14F-4D97-AF65-F5344CB8AC3E}">
        <p14:creationId xmlns:p14="http://schemas.microsoft.com/office/powerpoint/2010/main" val="127182144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954049"/>
            <a:ext cx="8348662" cy="863600"/>
          </a:xfrm>
        </p:spPr>
        <p:txBody>
          <a:bodyPr/>
          <a:lstStyle/>
          <a:p>
            <a:pPr eaLnBrk="1" hangingPunct="1"/>
            <a:r>
              <a:rPr lang="en-US" sz="4000" b="1" dirty="0" smtClean="0">
                <a:latin typeface="Leitura News Roman 4" pitchFamily="50" charset="0"/>
              </a:rPr>
              <a:t>Margin Trading</a:t>
            </a:r>
          </a:p>
        </p:txBody>
      </p:sp>
      <p:sp>
        <p:nvSpPr>
          <p:cNvPr id="9219" name="Rectangle 3"/>
          <p:cNvSpPr>
            <a:spLocks noGrp="1" noChangeArrowheads="1"/>
          </p:cNvSpPr>
          <p:nvPr>
            <p:ph type="body" idx="1"/>
          </p:nvPr>
        </p:nvSpPr>
        <p:spPr>
          <a:xfrm>
            <a:off x="838200" y="1905000"/>
            <a:ext cx="7848600" cy="4525963"/>
          </a:xfrm>
        </p:spPr>
        <p:txBody>
          <a:bodyPr>
            <a:noAutofit/>
          </a:bodyPr>
          <a:lstStyle/>
          <a:p>
            <a:pPr marL="0" indent="0" algn="just" eaLnBrk="1" hangingPunct="1">
              <a:lnSpc>
                <a:spcPct val="90000"/>
              </a:lnSpc>
              <a:buFontTx/>
              <a:buNone/>
            </a:pPr>
            <a:r>
              <a:rPr lang="en-US" sz="3600" dirty="0" smtClean="0">
                <a:latin typeface="Arial" panose="020B0604020202020204" pitchFamily="34" charset="0"/>
                <a:cs typeface="Arial" panose="020B0604020202020204" pitchFamily="34" charset="0"/>
              </a:rPr>
              <a:t>“Good Faith” cash deposit required for investor to trade</a:t>
            </a:r>
          </a:p>
          <a:p>
            <a:pPr marL="0" indent="0" algn="just" eaLnBrk="1" hangingPunct="1">
              <a:lnSpc>
                <a:spcPct val="90000"/>
              </a:lnSpc>
              <a:buFontTx/>
              <a:buNone/>
            </a:pPr>
            <a:endParaRPr lang="en-US" sz="2800" dirty="0">
              <a:latin typeface="Arial" panose="020B0604020202020204" pitchFamily="34" charset="0"/>
              <a:cs typeface="Arial" panose="020B0604020202020204" pitchFamily="34" charset="0"/>
            </a:endParaRPr>
          </a:p>
          <a:p>
            <a:pPr marL="0" indent="0" algn="just" eaLnBrk="1" hangingPunct="1">
              <a:lnSpc>
                <a:spcPct val="90000"/>
              </a:lnSpc>
              <a:buFontTx/>
              <a:buNone/>
            </a:pPr>
            <a:r>
              <a:rPr lang="en-US" sz="3600" dirty="0" smtClean="0">
                <a:latin typeface="Arial" panose="020B0604020202020204" pitchFamily="34" charset="0"/>
                <a:cs typeface="Arial" panose="020B0604020202020204" pitchFamily="34" charset="0"/>
              </a:rPr>
              <a:t>Not as a down payment</a:t>
            </a:r>
          </a:p>
          <a:p>
            <a:pPr marL="0" indent="0" algn="just" eaLnBrk="1" hangingPunct="1">
              <a:lnSpc>
                <a:spcPct val="90000"/>
              </a:lnSpc>
              <a:buFontTx/>
              <a:buNone/>
            </a:pPr>
            <a:endParaRPr lang="en-US" sz="3600" dirty="0" smtClean="0">
              <a:latin typeface="Arial" panose="020B0604020202020204" pitchFamily="34" charset="0"/>
              <a:cs typeface="Arial" panose="020B0604020202020204" pitchFamily="34" charset="0"/>
            </a:endParaRPr>
          </a:p>
          <a:p>
            <a:pPr marL="0" indent="0" algn="just" eaLnBrk="1" hangingPunct="1">
              <a:lnSpc>
                <a:spcPct val="90000"/>
              </a:lnSpc>
              <a:buFontTx/>
              <a:buNone/>
            </a:pPr>
            <a:r>
              <a:rPr lang="en-US" sz="3600" dirty="0" smtClean="0">
                <a:latin typeface="Arial" panose="020B0604020202020204" pitchFamily="34" charset="0"/>
                <a:cs typeface="Arial" panose="020B0604020202020204" pitchFamily="34" charset="0"/>
              </a:rPr>
              <a:t>Money management plays a very important role in determining success in margin trading</a:t>
            </a:r>
          </a:p>
        </p:txBody>
      </p:sp>
      <p:pic>
        <p:nvPicPr>
          <p:cNvPr id="9220" name="Picture 4" descr="valogo"/>
          <p:cNvPicPr>
            <a:picLocks noChangeAspect="1" noChangeArrowheads="1"/>
          </p:cNvPicPr>
          <p:nvPr/>
        </p:nvPicPr>
        <p:blipFill>
          <a:blip r:embed="rId3"/>
          <a:srcRect/>
          <a:stretch>
            <a:fillRect/>
          </a:stretch>
        </p:blipFill>
        <p:spPr bwMode="auto">
          <a:xfrm>
            <a:off x="331379" y="2017746"/>
            <a:ext cx="371475" cy="347663"/>
          </a:xfrm>
          <a:prstGeom prst="rect">
            <a:avLst/>
          </a:prstGeom>
          <a:noFill/>
          <a:ln w="9525">
            <a:noFill/>
            <a:miter lim="800000"/>
            <a:headEnd/>
            <a:tailEnd/>
          </a:ln>
        </p:spPr>
      </p:pic>
      <p:pic>
        <p:nvPicPr>
          <p:cNvPr id="9221" name="Picture 5" descr="valogo"/>
          <p:cNvPicPr>
            <a:picLocks noChangeAspect="1" noChangeArrowheads="1"/>
          </p:cNvPicPr>
          <p:nvPr/>
        </p:nvPicPr>
        <p:blipFill>
          <a:blip r:embed="rId3"/>
          <a:srcRect/>
          <a:stretch>
            <a:fillRect/>
          </a:stretch>
        </p:blipFill>
        <p:spPr bwMode="auto">
          <a:xfrm>
            <a:off x="312738" y="3548739"/>
            <a:ext cx="371475" cy="347662"/>
          </a:xfrm>
          <a:prstGeom prst="rect">
            <a:avLst/>
          </a:prstGeom>
          <a:noFill/>
          <a:ln w="9525">
            <a:noFill/>
            <a:miter lim="800000"/>
            <a:headEnd/>
            <a:tailEnd/>
          </a:ln>
        </p:spPr>
      </p:pic>
      <p:pic>
        <p:nvPicPr>
          <p:cNvPr id="9222" name="Picture 7" descr="valogo"/>
          <p:cNvPicPr>
            <a:picLocks noChangeAspect="1" noChangeArrowheads="1"/>
          </p:cNvPicPr>
          <p:nvPr/>
        </p:nvPicPr>
        <p:blipFill>
          <a:blip r:embed="rId3"/>
          <a:srcRect/>
          <a:stretch>
            <a:fillRect/>
          </a:stretch>
        </p:blipFill>
        <p:spPr bwMode="auto">
          <a:xfrm>
            <a:off x="313555" y="4797425"/>
            <a:ext cx="371475" cy="347663"/>
          </a:xfrm>
          <a:prstGeom prst="rect">
            <a:avLst/>
          </a:prstGeom>
          <a:noFill/>
          <a:ln w="9525">
            <a:noFill/>
            <a:miter lim="800000"/>
            <a:headEnd/>
            <a:tailEnd/>
          </a:ln>
        </p:spPr>
      </p:pic>
      <p:pic>
        <p:nvPicPr>
          <p:cNvPr id="9" name="Picture 2" descr="C:\Users\Sagitha\Documents\Sagita\My Documents\logo-valbury-pt-VAF-bla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692150"/>
            <a:ext cx="8229600" cy="725488"/>
          </a:xfrm>
        </p:spPr>
        <p:txBody>
          <a:bodyPr/>
          <a:lstStyle/>
          <a:p>
            <a:pPr algn="l" eaLnBrk="1" hangingPunct="1"/>
            <a:r>
              <a:rPr lang="en-US" sz="4000" b="1" smtClean="0"/>
              <a:t>Benefits of Margin Trading</a:t>
            </a:r>
          </a:p>
        </p:txBody>
      </p:sp>
      <p:sp>
        <p:nvSpPr>
          <p:cNvPr id="10243" name="Rectangle 3"/>
          <p:cNvSpPr>
            <a:spLocks noGrp="1" noChangeArrowheads="1"/>
          </p:cNvSpPr>
          <p:nvPr>
            <p:ph type="body" idx="1"/>
          </p:nvPr>
        </p:nvSpPr>
        <p:spPr>
          <a:xfrm>
            <a:off x="839630" y="1524000"/>
            <a:ext cx="7694770" cy="4955617"/>
          </a:xfrm>
        </p:spPr>
        <p:txBody>
          <a:bodyPr/>
          <a:lstStyle/>
          <a:p>
            <a:pPr marL="0" indent="0" algn="just" eaLnBrk="1" hangingPunct="1">
              <a:lnSpc>
                <a:spcPct val="80000"/>
              </a:lnSpc>
              <a:buFontTx/>
              <a:buNone/>
            </a:pPr>
            <a:r>
              <a:rPr lang="en-US" sz="2200" dirty="0" smtClean="0">
                <a:latin typeface="Arial" panose="020B0604020202020204" pitchFamily="34" charset="0"/>
                <a:cs typeface="Arial" panose="020B0604020202020204" pitchFamily="34" charset="0"/>
              </a:rPr>
              <a:t>Low barrier of entry as clients do not need to have the full sum in order to trade as capital required is only 3% - 10% of the traded value</a:t>
            </a:r>
          </a:p>
          <a:p>
            <a:pPr marL="0" indent="0" algn="just" eaLnBrk="1" hangingPunct="1">
              <a:lnSpc>
                <a:spcPct val="80000"/>
              </a:lnSpc>
              <a:buFontTx/>
              <a:buNone/>
            </a:pPr>
            <a:endParaRPr lang="en-US" sz="2200" dirty="0" smtClean="0">
              <a:latin typeface="Arial" panose="020B0604020202020204" pitchFamily="34" charset="0"/>
              <a:cs typeface="Arial" panose="020B0604020202020204" pitchFamily="34" charset="0"/>
            </a:endParaRPr>
          </a:p>
          <a:p>
            <a:pPr marL="0" indent="0" algn="just" eaLnBrk="1" hangingPunct="1">
              <a:lnSpc>
                <a:spcPct val="80000"/>
              </a:lnSpc>
              <a:buFontTx/>
              <a:buNone/>
            </a:pPr>
            <a:r>
              <a:rPr lang="en-US" sz="2200" dirty="0" smtClean="0">
                <a:latin typeface="Arial" panose="020B0604020202020204" pitchFamily="34" charset="0"/>
                <a:cs typeface="Arial" panose="020B0604020202020204" pitchFamily="34" charset="0"/>
              </a:rPr>
              <a:t>High fluctuation and liquid market thus generating ample opportunities for trading</a:t>
            </a:r>
          </a:p>
          <a:p>
            <a:pPr marL="0" indent="0" algn="just" eaLnBrk="1" hangingPunct="1">
              <a:lnSpc>
                <a:spcPct val="80000"/>
              </a:lnSpc>
              <a:buFontTx/>
              <a:buNone/>
            </a:pPr>
            <a:endParaRPr lang="en-US" sz="2200" dirty="0" smtClean="0">
              <a:latin typeface="Arial" panose="020B0604020202020204" pitchFamily="34" charset="0"/>
              <a:cs typeface="Arial" panose="020B0604020202020204" pitchFamily="34" charset="0"/>
            </a:endParaRPr>
          </a:p>
          <a:p>
            <a:pPr marL="0" indent="0" algn="just" eaLnBrk="1" hangingPunct="1">
              <a:lnSpc>
                <a:spcPct val="80000"/>
              </a:lnSpc>
              <a:buFontTx/>
              <a:buNone/>
            </a:pPr>
            <a:r>
              <a:rPr lang="en-US" sz="2200" dirty="0" smtClean="0">
                <a:latin typeface="Arial" panose="020B0604020202020204" pitchFamily="34" charset="0"/>
                <a:cs typeface="Arial" panose="020B0604020202020204" pitchFamily="34" charset="0"/>
              </a:rPr>
              <a:t>2 ways trading, enter with a buy position and selling to settle at a higher price or enter with a sell position and buying to settle at a lower price</a:t>
            </a:r>
          </a:p>
          <a:p>
            <a:pPr marL="0" indent="0" algn="just" eaLnBrk="1" hangingPunct="1">
              <a:lnSpc>
                <a:spcPct val="80000"/>
              </a:lnSpc>
              <a:buFontTx/>
              <a:buNone/>
            </a:pPr>
            <a:endParaRPr lang="en-US" sz="2000" dirty="0" smtClean="0">
              <a:latin typeface="Arial" panose="020B0604020202020204" pitchFamily="34" charset="0"/>
              <a:cs typeface="Arial" panose="020B0604020202020204" pitchFamily="34" charset="0"/>
            </a:endParaRPr>
          </a:p>
          <a:p>
            <a:pPr marL="0" indent="0" algn="just" eaLnBrk="1" hangingPunct="1">
              <a:lnSpc>
                <a:spcPct val="80000"/>
              </a:lnSpc>
              <a:buFontTx/>
              <a:buNone/>
            </a:pPr>
            <a:r>
              <a:rPr lang="en-US" sz="2200" dirty="0" smtClean="0">
                <a:latin typeface="Arial" panose="020B0604020202020204" pitchFamily="34" charset="0"/>
                <a:cs typeface="Arial" panose="020B0604020202020204" pitchFamily="34" charset="0"/>
              </a:rPr>
              <a:t>One of the few financial products where risk is manageable</a:t>
            </a:r>
          </a:p>
          <a:p>
            <a:pPr marL="0" indent="0" algn="just" eaLnBrk="1" hangingPunct="1">
              <a:lnSpc>
                <a:spcPct val="80000"/>
              </a:lnSpc>
              <a:buFontTx/>
              <a:buNone/>
            </a:pPr>
            <a:endParaRPr lang="en-US" sz="2000" dirty="0" smtClean="0">
              <a:latin typeface="Arial" panose="020B0604020202020204" pitchFamily="34" charset="0"/>
              <a:cs typeface="Arial" panose="020B0604020202020204" pitchFamily="34" charset="0"/>
            </a:endParaRPr>
          </a:p>
          <a:p>
            <a:pPr marL="0" indent="0" algn="just" eaLnBrk="1" hangingPunct="1">
              <a:lnSpc>
                <a:spcPct val="80000"/>
              </a:lnSpc>
              <a:buFontTx/>
              <a:buNone/>
            </a:pPr>
            <a:r>
              <a:rPr lang="en-US" sz="2200" dirty="0" smtClean="0">
                <a:latin typeface="Arial" panose="020B0604020202020204" pitchFamily="34" charset="0"/>
                <a:cs typeface="Arial" panose="020B0604020202020204" pitchFamily="34" charset="0"/>
              </a:rPr>
              <a:t>Standard transaction cost for every trade</a:t>
            </a:r>
          </a:p>
        </p:txBody>
      </p:sp>
      <p:pic>
        <p:nvPicPr>
          <p:cNvPr id="10244" name="Picture 4" descr="valogo"/>
          <p:cNvPicPr>
            <a:picLocks noChangeAspect="1" noChangeArrowheads="1"/>
          </p:cNvPicPr>
          <p:nvPr/>
        </p:nvPicPr>
        <p:blipFill>
          <a:blip r:embed="rId3"/>
          <a:srcRect/>
          <a:stretch>
            <a:fillRect/>
          </a:stretch>
        </p:blipFill>
        <p:spPr bwMode="auto">
          <a:xfrm>
            <a:off x="613293" y="1568622"/>
            <a:ext cx="227012" cy="212725"/>
          </a:xfrm>
          <a:prstGeom prst="rect">
            <a:avLst/>
          </a:prstGeom>
          <a:noFill/>
          <a:ln w="9525">
            <a:noFill/>
            <a:miter lim="800000"/>
            <a:headEnd/>
            <a:tailEnd/>
          </a:ln>
        </p:spPr>
      </p:pic>
      <p:pic>
        <p:nvPicPr>
          <p:cNvPr id="10245" name="Picture 5" descr="valogo"/>
          <p:cNvPicPr>
            <a:picLocks noChangeAspect="1" noChangeArrowheads="1"/>
          </p:cNvPicPr>
          <p:nvPr/>
        </p:nvPicPr>
        <p:blipFill>
          <a:blip r:embed="rId3"/>
          <a:srcRect/>
          <a:stretch>
            <a:fillRect/>
          </a:stretch>
        </p:blipFill>
        <p:spPr bwMode="auto">
          <a:xfrm>
            <a:off x="613293" y="5562600"/>
            <a:ext cx="227012" cy="212725"/>
          </a:xfrm>
          <a:prstGeom prst="rect">
            <a:avLst/>
          </a:prstGeom>
          <a:noFill/>
          <a:ln w="9525">
            <a:noFill/>
            <a:miter lim="800000"/>
            <a:headEnd/>
            <a:tailEnd/>
          </a:ln>
        </p:spPr>
      </p:pic>
      <p:pic>
        <p:nvPicPr>
          <p:cNvPr id="10246" name="Picture 6" descr="valogo"/>
          <p:cNvPicPr>
            <a:picLocks noChangeAspect="1" noChangeArrowheads="1"/>
          </p:cNvPicPr>
          <p:nvPr/>
        </p:nvPicPr>
        <p:blipFill>
          <a:blip r:embed="rId3"/>
          <a:srcRect/>
          <a:stretch>
            <a:fillRect/>
          </a:stretch>
        </p:blipFill>
        <p:spPr bwMode="auto">
          <a:xfrm>
            <a:off x="603743" y="4860783"/>
            <a:ext cx="227012" cy="212725"/>
          </a:xfrm>
          <a:prstGeom prst="rect">
            <a:avLst/>
          </a:prstGeom>
          <a:noFill/>
          <a:ln w="9525">
            <a:noFill/>
            <a:miter lim="800000"/>
            <a:headEnd/>
            <a:tailEnd/>
          </a:ln>
        </p:spPr>
      </p:pic>
      <p:pic>
        <p:nvPicPr>
          <p:cNvPr id="10247" name="Picture 7" descr="valogo"/>
          <p:cNvPicPr>
            <a:picLocks noChangeAspect="1" noChangeArrowheads="1"/>
          </p:cNvPicPr>
          <p:nvPr/>
        </p:nvPicPr>
        <p:blipFill>
          <a:blip r:embed="rId3"/>
          <a:srcRect/>
          <a:stretch>
            <a:fillRect/>
          </a:stretch>
        </p:blipFill>
        <p:spPr bwMode="auto">
          <a:xfrm>
            <a:off x="613293" y="2784475"/>
            <a:ext cx="227012" cy="212725"/>
          </a:xfrm>
          <a:prstGeom prst="rect">
            <a:avLst/>
          </a:prstGeom>
          <a:noFill/>
          <a:ln w="9525">
            <a:noFill/>
            <a:miter lim="800000"/>
            <a:headEnd/>
            <a:tailEnd/>
          </a:ln>
        </p:spPr>
      </p:pic>
      <p:pic>
        <p:nvPicPr>
          <p:cNvPr id="10248" name="Picture 8" descr="valogo"/>
          <p:cNvPicPr>
            <a:picLocks noChangeAspect="1" noChangeArrowheads="1"/>
          </p:cNvPicPr>
          <p:nvPr/>
        </p:nvPicPr>
        <p:blipFill>
          <a:blip r:embed="rId3"/>
          <a:srcRect/>
          <a:stretch>
            <a:fillRect/>
          </a:stretch>
        </p:blipFill>
        <p:spPr bwMode="auto">
          <a:xfrm>
            <a:off x="603743" y="3717842"/>
            <a:ext cx="227012" cy="212725"/>
          </a:xfrm>
          <a:prstGeom prst="rect">
            <a:avLst/>
          </a:prstGeom>
          <a:noFill/>
          <a:ln w="9525">
            <a:noFill/>
            <a:miter lim="800000"/>
            <a:headEnd/>
            <a:tailEnd/>
          </a:ln>
        </p:spPr>
      </p:pic>
      <p:pic>
        <p:nvPicPr>
          <p:cNvPr id="11" name="Picture 2" descr="C:\Users\Sagitha\Documents\Sagita\My Documents\logo-valbury-pt-VAF-bla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p:cNvSpPr>
            <a:spLocks noGrp="1"/>
          </p:cNvSpPr>
          <p:nvPr>
            <p:ph type="title" idx="4294967295"/>
          </p:nvPr>
        </p:nvSpPr>
        <p:spPr>
          <a:xfrm>
            <a:off x="533400" y="700881"/>
            <a:ext cx="8229600" cy="1143000"/>
          </a:xfrm>
        </p:spPr>
        <p:txBody>
          <a:bodyPr/>
          <a:lstStyle/>
          <a:p>
            <a:pPr algn="ctr"/>
            <a:r>
              <a:rPr lang="en-US" sz="4000" dirty="0" smtClean="0">
                <a:latin typeface="Leitura News Roman 4" pitchFamily="50" charset="0"/>
              </a:rPr>
              <a:t>Margin Trading</a:t>
            </a:r>
            <a:endParaRPr lang="en-GB" sz="4000" dirty="0" smtClean="0">
              <a:latin typeface="Leitura News Roman 4" pitchFamily="50" charset="0"/>
            </a:endParaRPr>
          </a:p>
        </p:txBody>
      </p:sp>
      <p:sp>
        <p:nvSpPr>
          <p:cNvPr id="19459" name="Text Placeholder 3"/>
          <p:cNvSpPr>
            <a:spLocks/>
          </p:cNvSpPr>
          <p:nvPr/>
        </p:nvSpPr>
        <p:spPr bwMode="auto">
          <a:xfrm>
            <a:off x="685800" y="1524000"/>
            <a:ext cx="3887788" cy="639763"/>
          </a:xfrm>
          <a:prstGeom prst="rect">
            <a:avLst/>
          </a:prstGeom>
          <a:noFill/>
          <a:ln w="9525">
            <a:noFill/>
            <a:miter lim="800000"/>
            <a:headEnd/>
            <a:tailEnd/>
          </a:ln>
        </p:spPr>
        <p:txBody>
          <a:bodyPr anchor="b"/>
          <a:lstStyle/>
          <a:p>
            <a:pPr algn="ctr" eaLnBrk="1" hangingPunct="1">
              <a:spcBef>
                <a:spcPct val="20000"/>
              </a:spcBef>
              <a:buClr>
                <a:srgbClr val="0BD0D9"/>
              </a:buClr>
              <a:buSzPct val="95000"/>
              <a:buFont typeface="Wingdings 2" pitchFamily="18" charset="2"/>
              <a:buNone/>
            </a:pPr>
            <a:r>
              <a:rPr lang="en-US" sz="2000" b="1" dirty="0" smtClean="0">
                <a:latin typeface="Leitura News Roman 3" pitchFamily="50" charset="0"/>
              </a:rPr>
              <a:t>PHYSICAL</a:t>
            </a:r>
            <a:r>
              <a:rPr lang="en-US" sz="2000" b="1" dirty="0">
                <a:latin typeface="Leitura News Roman 3" pitchFamily="50" charset="0"/>
              </a:rPr>
              <a:t>	</a:t>
            </a:r>
          </a:p>
        </p:txBody>
      </p:sp>
      <p:sp>
        <p:nvSpPr>
          <p:cNvPr id="19460" name="Content Placeholder 4"/>
          <p:cNvSpPr>
            <a:spLocks/>
          </p:cNvSpPr>
          <p:nvPr/>
        </p:nvSpPr>
        <p:spPr bwMode="auto">
          <a:xfrm>
            <a:off x="533400" y="2286000"/>
            <a:ext cx="4040188" cy="3951288"/>
          </a:xfrm>
          <a:prstGeom prst="rect">
            <a:avLst/>
          </a:prstGeom>
          <a:noFill/>
          <a:ln w="9525">
            <a:noFill/>
            <a:miter lim="800000"/>
            <a:headEnd/>
            <a:tailEnd/>
          </a:ln>
        </p:spPr>
        <p:txBody>
          <a:bodyPr/>
          <a:lstStyle/>
          <a:p>
            <a:pPr marL="273050" indent="-273050" eaLnBrk="1" hangingPunct="1">
              <a:spcBef>
                <a:spcPct val="20000"/>
              </a:spcBef>
              <a:buSzPct val="95000"/>
              <a:buFont typeface="Wingdings 2" pitchFamily="18" charset="2"/>
              <a:buChar char=""/>
            </a:pPr>
            <a:r>
              <a:rPr lang="en-US" dirty="0">
                <a:latin typeface="Arial" panose="020B0604020202020204" pitchFamily="34" charset="0"/>
                <a:cs typeface="Arial" panose="020B0604020202020204" pitchFamily="34" charset="0"/>
              </a:rPr>
              <a:t>Assuming:</a:t>
            </a:r>
          </a:p>
          <a:p>
            <a:pPr marL="273050" indent="-273050" eaLnBrk="1" hangingPunct="1">
              <a:spcBef>
                <a:spcPct val="20000"/>
              </a:spcBef>
              <a:buSzPct val="95000"/>
              <a:buFont typeface="Wingdings 2" pitchFamily="18" charset="2"/>
              <a:buChar char=""/>
            </a:pPr>
            <a:r>
              <a:rPr lang="en-US" dirty="0">
                <a:latin typeface="Arial" panose="020B0604020202020204" pitchFamily="34" charset="0"/>
                <a:cs typeface="Arial" panose="020B0604020202020204" pitchFamily="34" charset="0"/>
              </a:rPr>
              <a:t>Contract Size </a:t>
            </a:r>
            <a:r>
              <a:rPr lang="en-US" b="1" dirty="0">
                <a:latin typeface="Arial" panose="020B0604020202020204" pitchFamily="34" charset="0"/>
                <a:cs typeface="Arial" panose="020B0604020202020204" pitchFamily="34" charset="0"/>
              </a:rPr>
              <a:t>100 Troy Ounce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3.1KG</a:t>
            </a:r>
            <a:r>
              <a:rPr lang="en-US" dirty="0">
                <a:latin typeface="Arial" panose="020B0604020202020204" pitchFamily="34" charset="0"/>
                <a:cs typeface="Arial" panose="020B0604020202020204" pitchFamily="34" charset="0"/>
              </a:rPr>
              <a:t>).</a:t>
            </a:r>
          </a:p>
          <a:p>
            <a:pPr marL="273050" indent="-273050" eaLnBrk="1" hangingPunct="1">
              <a:spcBef>
                <a:spcPct val="20000"/>
              </a:spcBef>
              <a:buSzPct val="95000"/>
              <a:buFont typeface="Wingdings 2" pitchFamily="18" charset="2"/>
              <a:buChar char=""/>
            </a:pPr>
            <a:r>
              <a:rPr lang="en-US" dirty="0">
                <a:latin typeface="Arial" panose="020B0604020202020204" pitchFamily="34" charset="0"/>
                <a:cs typeface="Arial" panose="020B0604020202020204" pitchFamily="34" charset="0"/>
              </a:rPr>
              <a:t>XAU/USD = </a:t>
            </a:r>
            <a:r>
              <a:rPr lang="en-US" dirty="0" smtClean="0">
                <a:latin typeface="Arial" panose="020B0604020202020204" pitchFamily="34" charset="0"/>
                <a:cs typeface="Arial" panose="020B0604020202020204" pitchFamily="34" charset="0"/>
              </a:rPr>
              <a:t>1,080.00</a:t>
            </a:r>
            <a:endParaRPr lang="en-US" dirty="0">
              <a:latin typeface="Arial" panose="020B0604020202020204" pitchFamily="34" charset="0"/>
              <a:cs typeface="Arial" panose="020B0604020202020204" pitchFamily="34" charset="0"/>
            </a:endParaRPr>
          </a:p>
          <a:p>
            <a:pPr marL="273050" indent="-273050" eaLnBrk="1" hangingPunct="1">
              <a:spcBef>
                <a:spcPct val="20000"/>
              </a:spcBef>
              <a:buSzPct val="95000"/>
              <a:buFont typeface="Wingdings 2" pitchFamily="18" charset="2"/>
              <a:buChar char=""/>
            </a:pPr>
            <a:r>
              <a:rPr lang="en-US" dirty="0">
                <a:latin typeface="Arial" panose="020B0604020202020204" pitchFamily="34" charset="0"/>
                <a:cs typeface="Arial" panose="020B0604020202020204" pitchFamily="34" charset="0"/>
              </a:rPr>
              <a:t>USD/IDR = 12,000</a:t>
            </a:r>
          </a:p>
          <a:p>
            <a:pPr marL="273050" indent="-273050" eaLnBrk="1" hangingPunct="1">
              <a:buSzPct val="95000"/>
              <a:buFont typeface="Wingdings 2" pitchFamily="18" charset="2"/>
              <a:buChar char=""/>
            </a:pPr>
            <a:r>
              <a:rPr lang="en-US" dirty="0">
                <a:latin typeface="Arial" panose="020B0604020202020204" pitchFamily="34" charset="0"/>
                <a:cs typeface="Arial" panose="020B0604020202020204" pitchFamily="34" charset="0"/>
              </a:rPr>
              <a:t>Price in IDR / grams = </a:t>
            </a:r>
            <a:endParaRPr lang="en-US" dirty="0" smtClean="0">
              <a:latin typeface="Arial" panose="020B0604020202020204" pitchFamily="34" charset="0"/>
              <a:cs typeface="Arial" panose="020B0604020202020204" pitchFamily="34" charset="0"/>
            </a:endParaRPr>
          </a:p>
          <a:p>
            <a:pPr eaLnBrk="1" hangingPunct="1">
              <a:buSzPct val="95000"/>
            </a:pP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Rp</a:t>
            </a:r>
            <a:r>
              <a:rPr lang="en-US" dirty="0" smtClean="0">
                <a:latin typeface="Arial" panose="020B0604020202020204" pitchFamily="34" charset="0"/>
                <a:cs typeface="Arial" panose="020B0604020202020204" pitchFamily="34" charset="0"/>
              </a:rPr>
              <a:t> 418,064,50 </a:t>
            </a:r>
            <a:r>
              <a:rPr lang="en-US" dirty="0">
                <a:latin typeface="Arial" panose="020B0604020202020204" pitchFamily="34" charset="0"/>
                <a:cs typeface="Arial" panose="020B0604020202020204" pitchFamily="34" charset="0"/>
              </a:rPr>
              <a:t>/ grams</a:t>
            </a:r>
          </a:p>
          <a:p>
            <a:pPr marL="273050" indent="-273050">
              <a:spcBef>
                <a:spcPct val="20000"/>
              </a:spcBef>
              <a:buSzPct val="95000"/>
              <a:buFont typeface="Wingdings 2" pitchFamily="18" charset="2"/>
              <a:buChar char=""/>
            </a:pPr>
            <a:r>
              <a:rPr lang="en-US" dirty="0">
                <a:latin typeface="Arial" panose="020B0604020202020204" pitchFamily="34" charset="0"/>
                <a:cs typeface="Arial" panose="020B0604020202020204" pitchFamily="34" charset="0"/>
              </a:rPr>
              <a:t>100 Troy Ounce = </a:t>
            </a:r>
            <a:r>
              <a:rPr lang="en-US" dirty="0" err="1">
                <a:latin typeface="Arial" panose="020B0604020202020204" pitchFamily="34" charset="0"/>
                <a:cs typeface="Arial" panose="020B0604020202020204" pitchFamily="34" charset="0"/>
              </a:rPr>
              <a:t>Rp</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418,064,50 </a:t>
            </a:r>
            <a:r>
              <a:rPr lang="en-US" dirty="0">
                <a:latin typeface="Arial" panose="020B0604020202020204" pitchFamily="34" charset="0"/>
                <a:cs typeface="Arial" panose="020B0604020202020204" pitchFamily="34" charset="0"/>
              </a:rPr>
              <a:t>/ grams x 3100 grams = </a:t>
            </a:r>
            <a:r>
              <a:rPr lang="en-US" dirty="0" err="1">
                <a:latin typeface="Arial" panose="020B0604020202020204" pitchFamily="34" charset="0"/>
                <a:cs typeface="Arial" panose="020B0604020202020204" pitchFamily="34" charset="0"/>
              </a:rPr>
              <a:t>Rp</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1,295,999,950,-</a:t>
            </a:r>
            <a:endParaRPr lang="en-US" dirty="0">
              <a:latin typeface="Arial" panose="020B0604020202020204" pitchFamily="34" charset="0"/>
              <a:cs typeface="Arial" panose="020B0604020202020204" pitchFamily="34" charset="0"/>
            </a:endParaRPr>
          </a:p>
          <a:p>
            <a:pPr marL="273050" indent="-273050">
              <a:spcBef>
                <a:spcPct val="20000"/>
              </a:spcBef>
              <a:buSzPct val="95000"/>
            </a:pPr>
            <a:r>
              <a:rPr lang="en-US" i="1"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Capital outlay</a:t>
            </a:r>
            <a:r>
              <a:rPr lang="en-US" i="1" dirty="0">
                <a:latin typeface="Arial" panose="020B0604020202020204" pitchFamily="34" charset="0"/>
                <a:cs typeface="Arial" panose="020B0604020202020204" pitchFamily="34" charset="0"/>
              </a:rPr>
              <a:t> for 100 troy ounce (3.1Kg) = </a:t>
            </a:r>
            <a:r>
              <a:rPr lang="en-US" dirty="0" err="1">
                <a:latin typeface="Arial" panose="020B0604020202020204" pitchFamily="34" charset="0"/>
                <a:cs typeface="Arial" panose="020B0604020202020204" pitchFamily="34" charset="0"/>
              </a:rPr>
              <a:t>Rp</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1,295,999,950,-</a:t>
            </a:r>
            <a:endParaRPr lang="en-US" i="1" dirty="0">
              <a:latin typeface="Arial" panose="020B0604020202020204" pitchFamily="34" charset="0"/>
              <a:cs typeface="Arial" panose="020B0604020202020204" pitchFamily="34" charset="0"/>
            </a:endParaRPr>
          </a:p>
        </p:txBody>
      </p:sp>
      <p:sp>
        <p:nvSpPr>
          <p:cNvPr id="19461" name="Text Placeholder 5"/>
          <p:cNvSpPr>
            <a:spLocks/>
          </p:cNvSpPr>
          <p:nvPr/>
        </p:nvSpPr>
        <p:spPr bwMode="auto">
          <a:xfrm>
            <a:off x="4724400" y="1524000"/>
            <a:ext cx="4041775" cy="639763"/>
          </a:xfrm>
          <a:prstGeom prst="rect">
            <a:avLst/>
          </a:prstGeom>
          <a:noFill/>
          <a:ln w="9525">
            <a:noFill/>
            <a:miter lim="800000"/>
            <a:headEnd/>
            <a:tailEnd/>
          </a:ln>
        </p:spPr>
        <p:txBody>
          <a:bodyPr anchor="b"/>
          <a:lstStyle/>
          <a:p>
            <a:pPr algn="ctr" eaLnBrk="1" hangingPunct="1">
              <a:spcBef>
                <a:spcPct val="20000"/>
              </a:spcBef>
              <a:buClr>
                <a:srgbClr val="0BD0D9"/>
              </a:buClr>
              <a:buSzPct val="95000"/>
              <a:buFont typeface="Wingdings 2" pitchFamily="18" charset="2"/>
              <a:buNone/>
            </a:pPr>
            <a:r>
              <a:rPr lang="en-US" sz="2000" b="1" dirty="0" smtClean="0">
                <a:latin typeface="Leitura News Roman 3" pitchFamily="50" charset="0"/>
              </a:rPr>
              <a:t>MARGIN</a:t>
            </a:r>
            <a:endParaRPr lang="en-US" sz="2000" b="1" dirty="0">
              <a:latin typeface="Leitura News Roman 3" pitchFamily="50" charset="0"/>
            </a:endParaRPr>
          </a:p>
        </p:txBody>
      </p:sp>
      <p:sp>
        <p:nvSpPr>
          <p:cNvPr id="19462" name="Content Placeholder 6"/>
          <p:cNvSpPr>
            <a:spLocks/>
          </p:cNvSpPr>
          <p:nvPr/>
        </p:nvSpPr>
        <p:spPr bwMode="auto">
          <a:xfrm>
            <a:off x="4724400" y="2286000"/>
            <a:ext cx="4041775" cy="3951288"/>
          </a:xfrm>
          <a:prstGeom prst="rect">
            <a:avLst/>
          </a:prstGeom>
          <a:noFill/>
          <a:ln w="9525">
            <a:noFill/>
            <a:miter lim="800000"/>
            <a:headEnd/>
            <a:tailEnd/>
          </a:ln>
        </p:spPr>
        <p:txBody>
          <a:bodyPr/>
          <a:lstStyle/>
          <a:p>
            <a:pPr marL="273050" indent="-273050" eaLnBrk="1" hangingPunct="1">
              <a:spcBef>
                <a:spcPct val="20000"/>
              </a:spcBef>
              <a:buSzPct val="95000"/>
              <a:buFont typeface="Wingdings 2" pitchFamily="18" charset="2"/>
              <a:buChar char=""/>
            </a:pPr>
            <a:r>
              <a:rPr lang="en-US" dirty="0">
                <a:latin typeface="Arial" panose="020B0604020202020204" pitchFamily="34" charset="0"/>
                <a:cs typeface="Arial" panose="020B0604020202020204" pitchFamily="34" charset="0"/>
              </a:rPr>
              <a:t>Assuming:</a:t>
            </a:r>
          </a:p>
          <a:p>
            <a:pPr marL="273050" indent="-273050" eaLnBrk="1" hangingPunct="1">
              <a:spcBef>
                <a:spcPct val="20000"/>
              </a:spcBef>
              <a:buSzPct val="95000"/>
              <a:buFont typeface="Wingdings 2" pitchFamily="18" charset="2"/>
              <a:buChar char=""/>
            </a:pPr>
            <a:r>
              <a:rPr lang="en-US" dirty="0">
                <a:latin typeface="Arial" panose="020B0604020202020204" pitchFamily="34" charset="0"/>
                <a:cs typeface="Arial" panose="020B0604020202020204" pitchFamily="34" charset="0"/>
              </a:rPr>
              <a:t>Contract Size </a:t>
            </a:r>
            <a:r>
              <a:rPr lang="en-US" b="1" dirty="0">
                <a:latin typeface="Arial" panose="020B0604020202020204" pitchFamily="34" charset="0"/>
                <a:cs typeface="Arial" panose="020B0604020202020204" pitchFamily="34" charset="0"/>
              </a:rPr>
              <a:t>100 Troy Ounce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3.1KG</a:t>
            </a:r>
            <a:r>
              <a:rPr lang="en-US" dirty="0">
                <a:latin typeface="Arial" panose="020B0604020202020204" pitchFamily="34" charset="0"/>
                <a:cs typeface="Arial" panose="020B0604020202020204" pitchFamily="34" charset="0"/>
              </a:rPr>
              <a:t>).</a:t>
            </a:r>
          </a:p>
          <a:p>
            <a:pPr marL="273050" indent="-273050" eaLnBrk="1" hangingPunct="1">
              <a:spcBef>
                <a:spcPct val="20000"/>
              </a:spcBef>
              <a:buSzPct val="95000"/>
              <a:buFont typeface="Wingdings 2" pitchFamily="18" charset="2"/>
              <a:buChar char=""/>
            </a:pPr>
            <a:r>
              <a:rPr lang="en-US" dirty="0">
                <a:latin typeface="Arial" panose="020B0604020202020204" pitchFamily="34" charset="0"/>
                <a:cs typeface="Arial" panose="020B0604020202020204" pitchFamily="34" charset="0"/>
              </a:rPr>
              <a:t>USD/IDR = 12,000</a:t>
            </a:r>
          </a:p>
          <a:p>
            <a:pPr marL="273050" indent="-273050" eaLnBrk="1" hangingPunct="1">
              <a:spcBef>
                <a:spcPct val="20000"/>
              </a:spcBef>
              <a:buSzPct val="95000"/>
              <a:buFont typeface="Wingdings 2" pitchFamily="18" charset="2"/>
              <a:buChar char=""/>
            </a:pPr>
            <a:r>
              <a:rPr lang="en-US" dirty="0">
                <a:latin typeface="Arial" panose="020B0604020202020204" pitchFamily="34" charset="0"/>
                <a:cs typeface="Arial" panose="020B0604020202020204" pitchFamily="34" charset="0"/>
              </a:rPr>
              <a:t>XAU/USD = </a:t>
            </a:r>
            <a:r>
              <a:rPr lang="en-US" dirty="0" smtClean="0">
                <a:latin typeface="Arial" panose="020B0604020202020204" pitchFamily="34" charset="0"/>
                <a:cs typeface="Arial" panose="020B0604020202020204" pitchFamily="34" charset="0"/>
              </a:rPr>
              <a:t>1,080.00</a:t>
            </a:r>
            <a:endParaRPr lang="en-US" dirty="0">
              <a:latin typeface="Arial" panose="020B0604020202020204" pitchFamily="34" charset="0"/>
              <a:cs typeface="Arial" panose="020B0604020202020204" pitchFamily="34" charset="0"/>
            </a:endParaRPr>
          </a:p>
          <a:p>
            <a:pPr marL="273050" indent="-273050" eaLnBrk="1" hangingPunct="1">
              <a:spcBef>
                <a:spcPct val="20000"/>
              </a:spcBef>
              <a:buSzPct val="95000"/>
              <a:buFont typeface="Wingdings 2" pitchFamily="18" charset="2"/>
              <a:buChar char=""/>
            </a:pPr>
            <a:r>
              <a:rPr lang="en-US" dirty="0">
                <a:latin typeface="Arial" panose="020B0604020202020204" pitchFamily="34" charset="0"/>
                <a:cs typeface="Arial" panose="020B0604020202020204" pitchFamily="34" charset="0"/>
              </a:rPr>
              <a:t>Margin for 100 Troy Ounce = $1000 (</a:t>
            </a:r>
            <a:r>
              <a:rPr lang="en-US" dirty="0" err="1">
                <a:latin typeface="Arial" panose="020B0604020202020204" pitchFamily="34" charset="0"/>
                <a:cs typeface="Arial" panose="020B0604020202020204" pitchFamily="34" charset="0"/>
              </a:rPr>
              <a:t>Rp</a:t>
            </a:r>
            <a:r>
              <a:rPr lang="en-US" dirty="0">
                <a:latin typeface="Arial" panose="020B0604020202020204" pitchFamily="34" charset="0"/>
                <a:cs typeface="Arial" panose="020B0604020202020204" pitchFamily="34" charset="0"/>
              </a:rPr>
              <a:t>. 12,000,000.00)</a:t>
            </a:r>
          </a:p>
          <a:p>
            <a:pPr marL="273050" indent="-273050" eaLnBrk="1" hangingPunct="1">
              <a:spcBef>
                <a:spcPct val="20000"/>
              </a:spcBef>
              <a:buSzPct val="95000"/>
              <a:buFont typeface="Wingdings 2" pitchFamily="18" charset="2"/>
              <a:buNone/>
            </a:pPr>
            <a:r>
              <a:rPr lang="en-US" i="1"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Capital outlay</a:t>
            </a:r>
            <a:r>
              <a:rPr lang="en-US" i="1" dirty="0">
                <a:latin typeface="Arial" panose="020B0604020202020204" pitchFamily="34" charset="0"/>
                <a:cs typeface="Arial" panose="020B0604020202020204" pitchFamily="34" charset="0"/>
              </a:rPr>
              <a:t> for 100 troy ounce (3.1Kg) = $ 1,000 (</a:t>
            </a:r>
            <a:r>
              <a:rPr lang="en-US" i="1" dirty="0" err="1">
                <a:latin typeface="Arial" panose="020B0604020202020204" pitchFamily="34" charset="0"/>
                <a:cs typeface="Arial" panose="020B0604020202020204" pitchFamily="34" charset="0"/>
              </a:rPr>
              <a:t>Rp</a:t>
            </a:r>
            <a:r>
              <a:rPr lang="en-US" i="1" dirty="0">
                <a:latin typeface="Arial" panose="020B0604020202020204" pitchFamily="34" charset="0"/>
                <a:cs typeface="Arial" panose="020B0604020202020204" pitchFamily="34" charset="0"/>
              </a:rPr>
              <a:t>. 12,000,000.00)</a:t>
            </a:r>
          </a:p>
        </p:txBody>
      </p:sp>
      <p:pic>
        <p:nvPicPr>
          <p:cNvPr id="8" name="Picture 2" descr="C:\Users\Sagitha\Documents\Sagita\My Documents\logo-valbury-pt-VAF-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56674"/>
                                        </p:tgtEl>
                                        <p:attrNameLst>
                                          <p:attrName>style.visibility</p:attrName>
                                        </p:attrNameLst>
                                      </p:cBhvr>
                                      <p:to>
                                        <p:strVal val="visible"/>
                                      </p:to>
                                    </p:set>
                                    <p:anim calcmode="lin" valueType="num">
                                      <p:cBhvr>
                                        <p:cTn id="7" dur="500" fill="hold"/>
                                        <p:tgtEl>
                                          <p:spTgt spid="156674"/>
                                        </p:tgtEl>
                                        <p:attrNameLst>
                                          <p:attrName>ppt_w</p:attrName>
                                        </p:attrNameLst>
                                      </p:cBhvr>
                                      <p:tavLst>
                                        <p:tav tm="0">
                                          <p:val>
                                            <p:fltVal val="0"/>
                                          </p:val>
                                        </p:tav>
                                        <p:tav tm="100000">
                                          <p:val>
                                            <p:strVal val="#ppt_w"/>
                                          </p:val>
                                        </p:tav>
                                      </p:tavLst>
                                    </p:anim>
                                    <p:anim calcmode="lin" valueType="num">
                                      <p:cBhvr>
                                        <p:cTn id="8" dur="500" fill="hold"/>
                                        <p:tgtEl>
                                          <p:spTgt spid="156674"/>
                                        </p:tgtEl>
                                        <p:attrNameLst>
                                          <p:attrName>ppt_h</p:attrName>
                                        </p:attrNameLst>
                                      </p:cBhvr>
                                      <p:tavLst>
                                        <p:tav tm="0">
                                          <p:val>
                                            <p:fltVal val="0"/>
                                          </p:val>
                                        </p:tav>
                                        <p:tav tm="100000">
                                          <p:val>
                                            <p:strVal val="#ppt_h"/>
                                          </p:val>
                                        </p:tav>
                                      </p:tavLst>
                                    </p:anim>
                                    <p:anim calcmode="lin" valueType="num">
                                      <p:cBhvr>
                                        <p:cTn id="9" dur="500" fill="hold"/>
                                        <p:tgtEl>
                                          <p:spTgt spid="156674"/>
                                        </p:tgtEl>
                                        <p:attrNameLst>
                                          <p:attrName>style.rotation</p:attrName>
                                        </p:attrNameLst>
                                      </p:cBhvr>
                                      <p:tavLst>
                                        <p:tav tm="0">
                                          <p:val>
                                            <p:fltVal val="360"/>
                                          </p:val>
                                        </p:tav>
                                        <p:tav tm="100000">
                                          <p:val>
                                            <p:fltVal val="0"/>
                                          </p:val>
                                        </p:tav>
                                      </p:tavLst>
                                    </p:anim>
                                    <p:animEffect transition="in" filter="fade">
                                      <p:cBhvr>
                                        <p:cTn id="10" dur="500"/>
                                        <p:tgtEl>
                                          <p:spTgt spid="156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4291" y="1022742"/>
            <a:ext cx="8229600" cy="652463"/>
          </a:xfrm>
        </p:spPr>
        <p:txBody>
          <a:bodyPr>
            <a:normAutofit fontScale="90000"/>
          </a:bodyPr>
          <a:lstStyle/>
          <a:p>
            <a:pPr eaLnBrk="1" hangingPunct="1"/>
            <a:r>
              <a:rPr lang="en-US" sz="4000" b="1" dirty="0" smtClean="0">
                <a:latin typeface="Leitura News Roman 4" pitchFamily="50" charset="0"/>
              </a:rPr>
              <a:t>What Is Index Futures?</a:t>
            </a:r>
          </a:p>
        </p:txBody>
      </p:sp>
      <p:sp>
        <p:nvSpPr>
          <p:cNvPr id="12291" name="Rectangle 3"/>
          <p:cNvSpPr>
            <a:spLocks noGrp="1" noChangeArrowheads="1"/>
          </p:cNvSpPr>
          <p:nvPr>
            <p:ph type="body" idx="1"/>
          </p:nvPr>
        </p:nvSpPr>
        <p:spPr>
          <a:xfrm>
            <a:off x="401324" y="1833531"/>
            <a:ext cx="8229600" cy="4525963"/>
          </a:xfrm>
        </p:spPr>
        <p:txBody>
          <a:bodyPr>
            <a:normAutofit/>
          </a:bodyPr>
          <a:lstStyle/>
          <a:p>
            <a:pPr algn="just" eaLnBrk="1" hangingPunct="1">
              <a:lnSpc>
                <a:spcPct val="80000"/>
              </a:lnSpc>
              <a:buFontTx/>
              <a:buNone/>
            </a:pPr>
            <a:r>
              <a:rPr lang="en-US" sz="2800" dirty="0" smtClean="0">
                <a:latin typeface="Arial" panose="020B0604020202020204" pitchFamily="34" charset="0"/>
                <a:cs typeface="Arial" panose="020B0604020202020204" pitchFamily="34" charset="0"/>
              </a:rPr>
              <a:t>	An index based on a statistical compilation of the share prices of a basket of representative stocks</a:t>
            </a:r>
          </a:p>
          <a:p>
            <a:pPr algn="just" eaLnBrk="1" hangingPunct="1">
              <a:lnSpc>
                <a:spcPct val="80000"/>
              </a:lnSpc>
              <a:buFontTx/>
              <a:buNone/>
            </a:pPr>
            <a:endParaRPr lang="en-US" sz="2800" dirty="0" smtClean="0">
              <a:latin typeface="Arial" panose="020B0604020202020204" pitchFamily="34" charset="0"/>
              <a:cs typeface="Arial" panose="020B0604020202020204" pitchFamily="34" charset="0"/>
            </a:endParaRPr>
          </a:p>
          <a:p>
            <a:pPr algn="just" eaLnBrk="1" hangingPunct="1">
              <a:lnSpc>
                <a:spcPct val="80000"/>
              </a:lnSpc>
              <a:buFontTx/>
              <a:buNone/>
            </a:pPr>
            <a:r>
              <a:rPr lang="en-US" sz="2800" dirty="0" smtClean="0">
                <a:latin typeface="Arial" panose="020B0604020202020204" pitchFamily="34" charset="0"/>
                <a:cs typeface="Arial" panose="020B0604020202020204" pitchFamily="34" charset="0"/>
              </a:rPr>
              <a:t>	A tool for measuring the performance of an entire stock market or a group of related stocks</a:t>
            </a:r>
          </a:p>
          <a:p>
            <a:pPr algn="just" eaLnBrk="1" hangingPunct="1">
              <a:lnSpc>
                <a:spcPct val="80000"/>
              </a:lnSpc>
              <a:buFontTx/>
              <a:buNone/>
            </a:pPr>
            <a:endParaRPr lang="en-US" sz="2800" dirty="0" smtClean="0">
              <a:latin typeface="Arial" panose="020B0604020202020204" pitchFamily="34" charset="0"/>
              <a:cs typeface="Arial" panose="020B0604020202020204" pitchFamily="34" charset="0"/>
            </a:endParaRPr>
          </a:p>
          <a:p>
            <a:pPr algn="just" eaLnBrk="1" hangingPunct="1">
              <a:lnSpc>
                <a:spcPct val="80000"/>
              </a:lnSpc>
              <a:buFontTx/>
              <a:buNone/>
            </a:pPr>
            <a:r>
              <a:rPr lang="en-US" sz="2800" dirty="0" smtClean="0">
                <a:latin typeface="Arial" panose="020B0604020202020204" pitchFamily="34" charset="0"/>
                <a:cs typeface="Arial" panose="020B0604020202020204" pitchFamily="34" charset="0"/>
              </a:rPr>
              <a:t>	Stock index futures are thus futures contracts based on an index of securities prices</a:t>
            </a:r>
          </a:p>
          <a:p>
            <a:pPr algn="just" eaLnBrk="1" hangingPunct="1">
              <a:lnSpc>
                <a:spcPct val="80000"/>
              </a:lnSpc>
              <a:buFontTx/>
              <a:buNone/>
            </a:pPr>
            <a:endParaRPr lang="en-US" sz="2800" dirty="0" smtClean="0">
              <a:latin typeface="Arial" panose="020B0604020202020204" pitchFamily="34" charset="0"/>
              <a:cs typeface="Arial" panose="020B0604020202020204" pitchFamily="34" charset="0"/>
            </a:endParaRPr>
          </a:p>
          <a:p>
            <a:pPr algn="just" eaLnBrk="1" hangingPunct="1">
              <a:lnSpc>
                <a:spcPct val="80000"/>
              </a:lnSpc>
              <a:buFontTx/>
              <a:buNone/>
            </a:pPr>
            <a:r>
              <a:rPr lang="en-US" sz="2800" dirty="0" smtClean="0">
                <a:latin typeface="Arial" panose="020B0604020202020204" pitchFamily="34" charset="0"/>
                <a:cs typeface="Arial" panose="020B0604020202020204" pitchFamily="34" charset="0"/>
              </a:rPr>
              <a:t>	Level of fluctuations on a day to day basis offer opportunities for traders</a:t>
            </a:r>
          </a:p>
        </p:txBody>
      </p:sp>
      <p:pic>
        <p:nvPicPr>
          <p:cNvPr id="12292" name="Picture 4" descr="valogo"/>
          <p:cNvPicPr>
            <a:picLocks noChangeAspect="1" noChangeArrowheads="1"/>
          </p:cNvPicPr>
          <p:nvPr/>
        </p:nvPicPr>
        <p:blipFill>
          <a:blip r:embed="rId3"/>
          <a:srcRect/>
          <a:stretch>
            <a:fillRect/>
          </a:stretch>
        </p:blipFill>
        <p:spPr bwMode="auto">
          <a:xfrm>
            <a:off x="395288" y="1873971"/>
            <a:ext cx="288925" cy="269875"/>
          </a:xfrm>
          <a:prstGeom prst="rect">
            <a:avLst/>
          </a:prstGeom>
          <a:noFill/>
          <a:ln w="9525">
            <a:noFill/>
            <a:miter lim="800000"/>
            <a:headEnd/>
            <a:tailEnd/>
          </a:ln>
        </p:spPr>
      </p:pic>
      <p:pic>
        <p:nvPicPr>
          <p:cNvPr id="12293" name="Picture 5" descr="valogo"/>
          <p:cNvPicPr>
            <a:picLocks noChangeAspect="1" noChangeArrowheads="1"/>
          </p:cNvPicPr>
          <p:nvPr/>
        </p:nvPicPr>
        <p:blipFill>
          <a:blip r:embed="rId3"/>
          <a:srcRect/>
          <a:stretch>
            <a:fillRect/>
          </a:stretch>
        </p:blipFill>
        <p:spPr bwMode="auto">
          <a:xfrm>
            <a:off x="395288" y="3073430"/>
            <a:ext cx="288925" cy="269875"/>
          </a:xfrm>
          <a:prstGeom prst="rect">
            <a:avLst/>
          </a:prstGeom>
          <a:noFill/>
          <a:ln w="9525">
            <a:noFill/>
            <a:miter lim="800000"/>
            <a:headEnd/>
            <a:tailEnd/>
          </a:ln>
        </p:spPr>
      </p:pic>
      <p:pic>
        <p:nvPicPr>
          <p:cNvPr id="12294" name="Picture 6" descr="valogo"/>
          <p:cNvPicPr>
            <a:picLocks noChangeAspect="1" noChangeArrowheads="1"/>
          </p:cNvPicPr>
          <p:nvPr/>
        </p:nvPicPr>
        <p:blipFill>
          <a:blip r:embed="rId3"/>
          <a:srcRect/>
          <a:stretch>
            <a:fillRect/>
          </a:stretch>
        </p:blipFill>
        <p:spPr bwMode="auto">
          <a:xfrm>
            <a:off x="395288" y="4286908"/>
            <a:ext cx="288925" cy="269875"/>
          </a:xfrm>
          <a:prstGeom prst="rect">
            <a:avLst/>
          </a:prstGeom>
          <a:noFill/>
          <a:ln w="9525">
            <a:noFill/>
            <a:miter lim="800000"/>
            <a:headEnd/>
            <a:tailEnd/>
          </a:ln>
        </p:spPr>
      </p:pic>
      <p:pic>
        <p:nvPicPr>
          <p:cNvPr id="12295" name="Picture 7" descr="valogo"/>
          <p:cNvPicPr>
            <a:picLocks noChangeAspect="1" noChangeArrowheads="1"/>
          </p:cNvPicPr>
          <p:nvPr/>
        </p:nvPicPr>
        <p:blipFill>
          <a:blip r:embed="rId3"/>
          <a:srcRect/>
          <a:stretch>
            <a:fillRect/>
          </a:stretch>
        </p:blipFill>
        <p:spPr bwMode="auto">
          <a:xfrm>
            <a:off x="395288" y="5483664"/>
            <a:ext cx="288925" cy="269875"/>
          </a:xfrm>
          <a:prstGeom prst="rect">
            <a:avLst/>
          </a:prstGeom>
          <a:noFill/>
          <a:ln w="9525">
            <a:noFill/>
            <a:miter lim="800000"/>
            <a:headEnd/>
            <a:tailEnd/>
          </a:ln>
        </p:spPr>
      </p:pic>
      <p:pic>
        <p:nvPicPr>
          <p:cNvPr id="10" name="Picture 2" descr="C:\Users\Sagitha\Documents\Sagita\My Documents\logo-valbury-pt-VAF-bla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228600"/>
            <a:ext cx="2094002" cy="725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810</TotalTime>
  <Words>2854</Words>
  <Application>Microsoft Office PowerPoint</Application>
  <PresentationFormat>On-screen Show (4:3)</PresentationFormat>
  <Paragraphs>647</Paragraphs>
  <Slides>59</Slides>
  <Notes>48</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PowerPoint Presentation</vt:lpstr>
      <vt:lpstr>Who Are We?</vt:lpstr>
      <vt:lpstr>OUR PRODUCTS</vt:lpstr>
      <vt:lpstr>Investment Considerations</vt:lpstr>
      <vt:lpstr>Investment Choices</vt:lpstr>
      <vt:lpstr>Margin Trading</vt:lpstr>
      <vt:lpstr>Benefits of Margin Trading</vt:lpstr>
      <vt:lpstr>Margin Trading</vt:lpstr>
      <vt:lpstr>What Is Index Futures?</vt:lpstr>
      <vt:lpstr>Why Trade Index Futures?</vt:lpstr>
      <vt:lpstr>Index VS Stock Market</vt:lpstr>
      <vt:lpstr>Stock Index Futures</vt:lpstr>
      <vt:lpstr>Time Transaction</vt:lpstr>
      <vt:lpstr>Margin Requirement for Index</vt:lpstr>
      <vt:lpstr>Index Illustration</vt:lpstr>
      <vt:lpstr>What Is Foreign Exchange(FX)</vt:lpstr>
      <vt:lpstr>Foreign Exchange History</vt:lpstr>
      <vt:lpstr>Foreign Exchange History</vt:lpstr>
      <vt:lpstr>Why Trade FX</vt:lpstr>
      <vt:lpstr>Currency Pairs</vt:lpstr>
      <vt:lpstr>Online Margin Requirement for FX </vt:lpstr>
      <vt:lpstr>FX Illustration</vt:lpstr>
      <vt:lpstr>      Gold</vt:lpstr>
      <vt:lpstr>Why Trade Loco London Gold</vt:lpstr>
      <vt:lpstr>Trading Rules</vt:lpstr>
      <vt:lpstr>LOCO GROSS P/L</vt:lpstr>
      <vt:lpstr>SWAP / Interest</vt:lpstr>
      <vt:lpstr>  Crude Oil</vt:lpstr>
      <vt:lpstr>Crude Oil</vt:lpstr>
      <vt:lpstr>Crude Oil Conversion</vt:lpstr>
      <vt:lpstr>PowerPoint Presentation</vt:lpstr>
      <vt:lpstr>CRUDE OIL GROSS P/L</vt:lpstr>
      <vt:lpstr>CFD PRODUCTS (INDEX)</vt:lpstr>
      <vt:lpstr>NASDAQ - 100</vt:lpstr>
      <vt:lpstr>DOW JONES INDUSTRIAL AVERAGE </vt:lpstr>
      <vt:lpstr>S&amp;P (STANDARD AND POOR’S 500)</vt:lpstr>
      <vt:lpstr>CFD INDEX</vt:lpstr>
      <vt:lpstr>Transaction Details</vt:lpstr>
      <vt:lpstr>Trading Rules</vt:lpstr>
      <vt:lpstr>GROSS P/L</vt:lpstr>
      <vt:lpstr>INDEX CFD GROSS P/L </vt:lpstr>
      <vt:lpstr>What is Silver?</vt:lpstr>
      <vt:lpstr>World Silver Markets</vt:lpstr>
      <vt:lpstr>24 Hours Market</vt:lpstr>
      <vt:lpstr>FACTORS THAT INFLUENCE SILVER PRICES</vt:lpstr>
      <vt:lpstr>PowerPoint Presentation</vt:lpstr>
      <vt:lpstr>Trading Rules</vt:lpstr>
      <vt:lpstr>Silver Conversion</vt:lpstr>
      <vt:lpstr>SILVER GROSS P/L</vt:lpstr>
      <vt:lpstr>Tips</vt:lpstr>
      <vt:lpstr>Why Trade With Valbury?</vt:lpstr>
      <vt:lpstr>Opening Account Procedure</vt:lpstr>
      <vt:lpstr>PT Valbury Asia Futures  Bank Account Details</vt:lpstr>
      <vt:lpstr>Online Trading (Internet Trading)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VAF8</dc:creator>
  <cp:lastModifiedBy>VAFADM8</cp:lastModifiedBy>
  <cp:revision>61</cp:revision>
  <dcterms:created xsi:type="dcterms:W3CDTF">2015-12-11T08:22:29Z</dcterms:created>
  <dcterms:modified xsi:type="dcterms:W3CDTF">2020-03-30T10:11:10Z</dcterms:modified>
</cp:coreProperties>
</file>