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4"/>
  </p:notesMasterIdLst>
  <p:sldIdLst>
    <p:sldId id="256" r:id="rId3"/>
    <p:sldId id="257" r:id="rId5"/>
    <p:sldId id="258" r:id="rId6"/>
    <p:sldId id="259" r:id="rId7"/>
    <p:sldId id="260" r:id="rId8"/>
    <p:sldId id="261" r:id="rId9"/>
    <p:sldId id="262" r:id="rId10"/>
    <p:sldId id="263" r:id="rId11"/>
  </p:sld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4" Type="http://schemas.openxmlformats.org/officeDocument/2006/relationships/tableStyles" Target="tableStyles.xml"/><Relationship Id="rId13" Type="http://schemas.openxmlformats.org/officeDocument/2006/relationships/viewProps" Target="viewProps.xml"/><Relationship Id="rId12" Type="http://schemas.openxmlformats.org/officeDocument/2006/relationships/presProps" Target="presProps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8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9" Type="http://schemas.openxmlformats.org/officeDocument/2006/relationships/image" Target="../media/image3.png"/><Relationship Id="rId8" Type="http://schemas.openxmlformats.org/officeDocument/2006/relationships/tags" Target="../tags/tag6.xml"/><Relationship Id="rId7" Type="http://schemas.openxmlformats.org/officeDocument/2006/relationships/tags" Target="../tags/tag5.xml"/><Relationship Id="rId6" Type="http://schemas.openxmlformats.org/officeDocument/2006/relationships/tags" Target="../tags/tag4.xml"/><Relationship Id="rId5" Type="http://schemas.openxmlformats.org/officeDocument/2006/relationships/tags" Target="../tags/tag3.xml"/><Relationship Id="rId4" Type="http://schemas.openxmlformats.org/officeDocument/2006/relationships/image" Target="../media/image2.png"/><Relationship Id="rId3" Type="http://schemas.openxmlformats.org/officeDocument/2006/relationships/tags" Target="../tags/tag2.xml"/><Relationship Id="rId23" Type="http://schemas.openxmlformats.org/officeDocument/2006/relationships/notesSlide" Target="../notesSlides/notesSlide2.xml"/><Relationship Id="rId22" Type="http://schemas.openxmlformats.org/officeDocument/2006/relationships/slideLayout" Target="../slideLayouts/slideLayout1.xml"/><Relationship Id="rId21" Type="http://schemas.openxmlformats.org/officeDocument/2006/relationships/tags" Target="../tags/tag16.xml"/><Relationship Id="rId20" Type="http://schemas.openxmlformats.org/officeDocument/2006/relationships/tags" Target="../tags/tag15.xml"/><Relationship Id="rId2" Type="http://schemas.openxmlformats.org/officeDocument/2006/relationships/tags" Target="../tags/tag1.xml"/><Relationship Id="rId19" Type="http://schemas.openxmlformats.org/officeDocument/2006/relationships/image" Target="../media/image5.png"/><Relationship Id="rId18" Type="http://schemas.openxmlformats.org/officeDocument/2006/relationships/tags" Target="../tags/tag14.xml"/><Relationship Id="rId17" Type="http://schemas.openxmlformats.org/officeDocument/2006/relationships/tags" Target="../tags/tag13.xml"/><Relationship Id="rId16" Type="http://schemas.openxmlformats.org/officeDocument/2006/relationships/tags" Target="../tags/tag12.xml"/><Relationship Id="rId15" Type="http://schemas.openxmlformats.org/officeDocument/2006/relationships/tags" Target="../tags/tag11.xml"/><Relationship Id="rId14" Type="http://schemas.openxmlformats.org/officeDocument/2006/relationships/image" Target="../media/image4.png"/><Relationship Id="rId13" Type="http://schemas.openxmlformats.org/officeDocument/2006/relationships/tags" Target="../tags/tag10.xml"/><Relationship Id="rId12" Type="http://schemas.openxmlformats.org/officeDocument/2006/relationships/tags" Target="../tags/tag9.xml"/><Relationship Id="rId11" Type="http://schemas.openxmlformats.org/officeDocument/2006/relationships/tags" Target="../tags/tag8.xml"/><Relationship Id="rId10" Type="http://schemas.openxmlformats.org/officeDocument/2006/relationships/tags" Target="../tags/tag7.xml"/><Relationship Id="rId1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9" Type="http://schemas.openxmlformats.org/officeDocument/2006/relationships/image" Target="../media/image13.png"/><Relationship Id="rId8" Type="http://schemas.openxmlformats.org/officeDocument/2006/relationships/image" Target="../media/image12.png"/><Relationship Id="rId7" Type="http://schemas.openxmlformats.org/officeDocument/2006/relationships/image" Target="../media/image11.png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1" Type="http://schemas.openxmlformats.org/officeDocument/2006/relationships/notesSlide" Target="../notesSlides/notesSlide3.xml"/><Relationship Id="rId10" Type="http://schemas.openxmlformats.org/officeDocument/2006/relationships/slideLayout" Target="../slideLayouts/slideLayout1.xml"/><Relationship Id="rId1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4.xml"/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14.png"/><Relationship Id="rId1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9" Type="http://schemas.openxmlformats.org/officeDocument/2006/relationships/notesSlide" Target="../notesSlides/notesSlide5.xml"/><Relationship Id="rId8" Type="http://schemas.openxmlformats.org/officeDocument/2006/relationships/slideLayout" Target="../slideLayouts/slideLayout1.xml"/><Relationship Id="rId7" Type="http://schemas.openxmlformats.org/officeDocument/2006/relationships/image" Target="../media/image19.png"/><Relationship Id="rId6" Type="http://schemas.openxmlformats.org/officeDocument/2006/relationships/image" Target="../media/image18.png"/><Relationship Id="rId5" Type="http://schemas.openxmlformats.org/officeDocument/2006/relationships/image" Target="../media/image17.png"/><Relationship Id="rId4" Type="http://schemas.openxmlformats.org/officeDocument/2006/relationships/image" Target="../media/image12.png"/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5" Type="http://schemas.openxmlformats.org/officeDocument/2006/relationships/notesSlide" Target="../notesSlides/notesSlide6.xml"/><Relationship Id="rId4" Type="http://schemas.openxmlformats.org/officeDocument/2006/relationships/slideLayout" Target="../slideLayouts/slideLayout1.xml"/><Relationship Id="rId3" Type="http://schemas.openxmlformats.org/officeDocument/2006/relationships/image" Target="../media/image21.png"/><Relationship Id="rId2" Type="http://schemas.openxmlformats.org/officeDocument/2006/relationships/image" Target="../media/image20.png"/><Relationship Id="rId1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png"/></Relationships>
</file>

<file path=ppt/slides/_rels/slide8.xml.rels><?xml version="1.0" encoding="UTF-8" standalone="yes"?>
<Relationships xmlns="http://schemas.openxmlformats.org/package/2006/relationships"><Relationship Id="rId7" Type="http://schemas.openxmlformats.org/officeDocument/2006/relationships/notesSlide" Target="../notesSlides/notesSlide8.xml"/><Relationship Id="rId6" Type="http://schemas.openxmlformats.org/officeDocument/2006/relationships/slideLayout" Target="../slideLayouts/slideLayout1.xml"/><Relationship Id="rId5" Type="http://schemas.openxmlformats.org/officeDocument/2006/relationships/image" Target="../media/image25.png"/><Relationship Id="rId4" Type="http://schemas.openxmlformats.org/officeDocument/2006/relationships/image" Target="../media/image24.png"/><Relationship Id="rId3" Type="http://schemas.openxmlformats.org/officeDocument/2006/relationships/image" Target="../media/image23.png"/><Relationship Id="rId2" Type="http://schemas.openxmlformats.org/officeDocument/2006/relationships/image" Target="../media/image22.png"/><Relationship Id="rId1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60E2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029200" y="-1371600"/>
            <a:ext cx="5486400" cy="5486400"/>
          </a:xfrm>
          <a:prstGeom prst="ellipse">
            <a:avLst/>
          </a:prstGeom>
          <a:solidFill>
            <a:srgbClr val="0057FF">
              <a:alpha val="12000"/>
            </a:srgbClr>
          </a:solidFill>
          <a:ln w="12700">
            <a:solidFill>
              <a:srgbClr val="060E24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-1828800" y="2743200"/>
            <a:ext cx="4572000" cy="4572000"/>
          </a:xfrm>
          <a:prstGeom prst="ellipse">
            <a:avLst/>
          </a:prstGeom>
          <a:solidFill>
            <a:srgbClr val="FF671F">
              <a:alpha val="10000"/>
            </a:srgbClr>
          </a:solidFill>
          <a:ln w="12700">
            <a:solidFill>
              <a:srgbClr val="060E24"/>
            </a:solidFill>
            <a:prstDash val="solid"/>
          </a:ln>
        </p:spPr>
      </p:sp>
      <p:pic>
        <p:nvPicPr>
          <p:cNvPr id="4" name="Image 0" descr="preencoded.png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0040" y="164592"/>
            <a:ext cx="2057400" cy="320040"/>
          </a:xfrm>
          <a:prstGeom prst="rect">
            <a:avLst/>
          </a:prstGeom>
        </p:spPr>
      </p:pic>
      <p:sp>
        <p:nvSpPr>
          <p:cNvPr id="5" name="Shape 2"/>
          <p:cNvSpPr/>
          <p:nvPr/>
        </p:nvSpPr>
        <p:spPr>
          <a:xfrm>
            <a:off x="2560320" y="658368"/>
            <a:ext cx="4023360" cy="292608"/>
          </a:xfrm>
          <a:prstGeom prst="roundRect">
            <a:avLst>
              <a:gd name="adj" fmla="val 50000"/>
            </a:avLst>
          </a:prstGeom>
          <a:solidFill>
            <a:srgbClr val="060E24"/>
          </a:solidFill>
          <a:ln w="12700">
            <a:solidFill>
              <a:srgbClr val="FF671F">
                <a:alpha val="50000"/>
              </a:srgbClr>
            </a:solidFill>
            <a:prstDash val="solid"/>
          </a:ln>
        </p:spPr>
      </p:sp>
      <p:sp>
        <p:nvSpPr>
          <p:cNvPr id="6" name="Text 3"/>
          <p:cNvSpPr/>
          <p:nvPr/>
        </p:nvSpPr>
        <p:spPr>
          <a:xfrm>
            <a:off x="2560320" y="658368"/>
            <a:ext cx="4023360" cy="292608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b="1" kern="0" spc="200" dirty="0">
                <a:solidFill>
                  <a:srgbClr val="FF671F"/>
                </a:solidFill>
              </a:rPr>
              <a:t>PARTNER &amp; CREATOR MEDIA KIT 2026</a:t>
            </a:r>
            <a:endParaRPr lang="en-US" sz="800" dirty="0"/>
          </a:p>
        </p:txBody>
      </p:sp>
      <p:sp>
        <p:nvSpPr>
          <p:cNvPr id="7" name="Text 4"/>
          <p:cNvSpPr/>
          <p:nvPr/>
        </p:nvSpPr>
        <p:spPr>
          <a:xfrm>
            <a:off x="914400" y="1051560"/>
            <a:ext cx="7315200" cy="82296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5200" b="1" dirty="0">
                <a:solidFill>
                  <a:srgbClr val="FFFFFF"/>
                </a:solidFill>
                <a:latin typeface="Cambria" panose="02040503050406030204" pitchFamily="34" charset="0"/>
                <a:ea typeface="Cambria" panose="02040503050406030204" pitchFamily="34" charset="-122"/>
                <a:cs typeface="Cambria" panose="02040503050406030204" pitchFamily="34" charset="-120"/>
              </a:rPr>
              <a:t>Trade </a:t>
            </a:r>
            <a:r>
              <a:rPr lang="en-US" sz="5200" b="1" i="1" dirty="0">
                <a:solidFill>
                  <a:srgbClr val="FF671F"/>
                </a:solidFill>
                <a:latin typeface="Cambria" panose="02040503050406030204" pitchFamily="34" charset="0"/>
                <a:ea typeface="Cambria" panose="02040503050406030204" pitchFamily="34" charset="-122"/>
                <a:cs typeface="Cambria" panose="02040503050406030204" pitchFamily="34" charset="-120"/>
              </a:rPr>
              <a:t>Faster.</a:t>
            </a:r>
            <a:endParaRPr lang="en-US" sz="5200" dirty="0"/>
          </a:p>
        </p:txBody>
      </p:sp>
      <p:sp>
        <p:nvSpPr>
          <p:cNvPr id="8" name="Text 5"/>
          <p:cNvSpPr/>
          <p:nvPr/>
        </p:nvSpPr>
        <p:spPr>
          <a:xfrm>
            <a:off x="914400" y="1783080"/>
            <a:ext cx="7315200" cy="82296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5200" b="1" dirty="0">
                <a:solidFill>
                  <a:srgbClr val="FFFFFF"/>
                </a:solidFill>
                <a:latin typeface="Cambria" panose="02040503050406030204" pitchFamily="34" charset="0"/>
                <a:ea typeface="Cambria" panose="02040503050406030204" pitchFamily="34" charset="-122"/>
                <a:cs typeface="Cambria" panose="02040503050406030204" pitchFamily="34" charset="-120"/>
              </a:rPr>
              <a:t>Trade Smarter.</a:t>
            </a:r>
            <a:endParaRPr lang="en-US" sz="5200" dirty="0"/>
          </a:p>
        </p:txBody>
      </p:sp>
      <p:sp>
        <p:nvSpPr>
          <p:cNvPr id="9" name="Text 6"/>
          <p:cNvSpPr/>
          <p:nvPr/>
        </p:nvSpPr>
        <p:spPr>
          <a:xfrm>
            <a:off x="1371600" y="2633472"/>
            <a:ext cx="6400800" cy="27432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8A9BB8"/>
                </a:solidFill>
              </a:rPr>
              <a:t>Award-winning CFD platform  ·  Founded Melbourne 2011  ·  Multi-regulated globally</a:t>
            </a:r>
            <a:endParaRPr lang="en-US" sz="1100" dirty="0"/>
          </a:p>
        </p:txBody>
      </p:sp>
      <p:sp>
        <p:nvSpPr>
          <p:cNvPr id="10" name="Shape 7"/>
          <p:cNvSpPr/>
          <p:nvPr/>
        </p:nvSpPr>
        <p:spPr>
          <a:xfrm>
            <a:off x="402336" y="3035808"/>
            <a:ext cx="1938528" cy="822960"/>
          </a:xfrm>
          <a:prstGeom prst="roundRect">
            <a:avLst>
              <a:gd name="adj" fmla="val 11111"/>
            </a:avLst>
          </a:prstGeom>
          <a:solidFill>
            <a:srgbClr val="0D1E3D">
              <a:alpha val="80000"/>
            </a:srgbClr>
          </a:solidFill>
          <a:ln w="6350">
            <a:solidFill>
              <a:srgbClr val="FFFFFF">
                <a:alpha val="18000"/>
              </a:srgbClr>
            </a:solidFill>
            <a:prstDash val="solid"/>
          </a:ln>
          <a:effectLst>
            <a:outerShdw blurRad="101600" dist="25400" dir="2700000" algn="bl" rotWithShape="0">
              <a:srgbClr val="000000">
                <a:alpha val="18000"/>
              </a:srgbClr>
            </a:outerShdw>
          </a:effectLst>
        </p:spPr>
      </p:sp>
      <p:sp>
        <p:nvSpPr>
          <p:cNvPr id="11" name="Text 8"/>
          <p:cNvSpPr/>
          <p:nvPr/>
        </p:nvSpPr>
        <p:spPr>
          <a:xfrm>
            <a:off x="402336" y="3108960"/>
            <a:ext cx="1938528" cy="402336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600" b="1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7M+</a:t>
            </a:r>
            <a:endParaRPr lang="en-US" sz="2600" dirty="0"/>
          </a:p>
        </p:txBody>
      </p:sp>
      <p:sp>
        <p:nvSpPr>
          <p:cNvPr id="12" name="Text 9"/>
          <p:cNvSpPr/>
          <p:nvPr/>
        </p:nvSpPr>
        <p:spPr>
          <a:xfrm>
            <a:off x="402336" y="3511296"/>
            <a:ext cx="1938528" cy="237744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750" kern="0" spc="150" dirty="0">
                <a:solidFill>
                  <a:srgbClr val="8A9BB8"/>
                </a:solidFill>
              </a:rPr>
              <a:t>GLOBAL USERS</a:t>
            </a:r>
            <a:endParaRPr lang="en-US" sz="750" dirty="0"/>
          </a:p>
        </p:txBody>
      </p:sp>
      <p:sp>
        <p:nvSpPr>
          <p:cNvPr id="13" name="Shape 10"/>
          <p:cNvSpPr/>
          <p:nvPr/>
        </p:nvSpPr>
        <p:spPr>
          <a:xfrm>
            <a:off x="2377440" y="3035808"/>
            <a:ext cx="1938528" cy="822960"/>
          </a:xfrm>
          <a:prstGeom prst="roundRect">
            <a:avLst>
              <a:gd name="adj" fmla="val 11111"/>
            </a:avLst>
          </a:prstGeom>
          <a:solidFill>
            <a:srgbClr val="0D1E3D">
              <a:alpha val="80000"/>
            </a:srgbClr>
          </a:solidFill>
          <a:ln w="6350">
            <a:solidFill>
              <a:srgbClr val="FFFFFF">
                <a:alpha val="18000"/>
              </a:srgbClr>
            </a:solidFill>
            <a:prstDash val="solid"/>
          </a:ln>
          <a:effectLst>
            <a:outerShdw blurRad="101600" dist="25400" dir="2700000" algn="bl" rotWithShape="0">
              <a:srgbClr val="000000">
                <a:alpha val="18000"/>
              </a:srgbClr>
            </a:outerShdw>
          </a:effectLst>
        </p:spPr>
      </p:sp>
      <p:sp>
        <p:nvSpPr>
          <p:cNvPr id="14" name="Text 11"/>
          <p:cNvSpPr/>
          <p:nvPr/>
        </p:nvSpPr>
        <p:spPr>
          <a:xfrm>
            <a:off x="2377440" y="3108960"/>
            <a:ext cx="1938528" cy="402336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600" b="1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1000+</a:t>
            </a:r>
            <a:endParaRPr lang="en-US" sz="2600" dirty="0"/>
          </a:p>
        </p:txBody>
      </p:sp>
      <p:sp>
        <p:nvSpPr>
          <p:cNvPr id="15" name="Text 12"/>
          <p:cNvSpPr/>
          <p:nvPr/>
        </p:nvSpPr>
        <p:spPr>
          <a:xfrm>
            <a:off x="2377440" y="3511296"/>
            <a:ext cx="1938528" cy="237744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750" kern="0" spc="150" dirty="0">
                <a:solidFill>
                  <a:srgbClr val="8A9BB8"/>
                </a:solidFill>
              </a:rPr>
              <a:t>FINANCIAL INSTRUMENTS</a:t>
            </a:r>
            <a:endParaRPr lang="en-US" sz="750" dirty="0"/>
          </a:p>
        </p:txBody>
      </p:sp>
      <p:sp>
        <p:nvSpPr>
          <p:cNvPr id="16" name="Shape 13"/>
          <p:cNvSpPr/>
          <p:nvPr/>
        </p:nvSpPr>
        <p:spPr>
          <a:xfrm>
            <a:off x="4352544" y="3035808"/>
            <a:ext cx="1938528" cy="822960"/>
          </a:xfrm>
          <a:prstGeom prst="roundRect">
            <a:avLst>
              <a:gd name="adj" fmla="val 11111"/>
            </a:avLst>
          </a:prstGeom>
          <a:solidFill>
            <a:srgbClr val="0D1E3D">
              <a:alpha val="80000"/>
            </a:srgbClr>
          </a:solidFill>
          <a:ln w="6350">
            <a:solidFill>
              <a:srgbClr val="FFFFFF">
                <a:alpha val="18000"/>
              </a:srgbClr>
            </a:solidFill>
            <a:prstDash val="solid"/>
          </a:ln>
          <a:effectLst>
            <a:outerShdw blurRad="101600" dist="25400" dir="2700000" algn="bl" rotWithShape="0">
              <a:srgbClr val="000000">
                <a:alpha val="18000"/>
              </a:srgbClr>
            </a:outerShdw>
          </a:effectLst>
        </p:spPr>
      </p:sp>
      <p:sp>
        <p:nvSpPr>
          <p:cNvPr id="17" name="Text 14"/>
          <p:cNvSpPr/>
          <p:nvPr/>
        </p:nvSpPr>
        <p:spPr>
          <a:xfrm>
            <a:off x="4352544" y="3108960"/>
            <a:ext cx="1938528" cy="402336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600" b="1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56+</a:t>
            </a:r>
            <a:endParaRPr lang="en-US" sz="2600" dirty="0"/>
          </a:p>
        </p:txBody>
      </p:sp>
      <p:sp>
        <p:nvSpPr>
          <p:cNvPr id="18" name="Text 15"/>
          <p:cNvSpPr/>
          <p:nvPr/>
        </p:nvSpPr>
        <p:spPr>
          <a:xfrm>
            <a:off x="4352544" y="3511296"/>
            <a:ext cx="1938528" cy="237744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750" kern="0" spc="150" dirty="0">
                <a:solidFill>
                  <a:srgbClr val="8A9BB8"/>
                </a:solidFill>
              </a:rPr>
              <a:t>INTERNATIONAL AWARDS</a:t>
            </a:r>
            <a:endParaRPr lang="en-US" sz="750" dirty="0"/>
          </a:p>
        </p:txBody>
      </p:sp>
      <p:sp>
        <p:nvSpPr>
          <p:cNvPr id="19" name="Shape 16"/>
          <p:cNvSpPr/>
          <p:nvPr/>
        </p:nvSpPr>
        <p:spPr>
          <a:xfrm>
            <a:off x="6327648" y="3035808"/>
            <a:ext cx="1938528" cy="822960"/>
          </a:xfrm>
          <a:prstGeom prst="roundRect">
            <a:avLst>
              <a:gd name="adj" fmla="val 11111"/>
            </a:avLst>
          </a:prstGeom>
          <a:solidFill>
            <a:srgbClr val="0D1E3D">
              <a:alpha val="80000"/>
            </a:srgbClr>
          </a:solidFill>
          <a:ln w="6350">
            <a:solidFill>
              <a:srgbClr val="FFFFFF">
                <a:alpha val="18000"/>
              </a:srgbClr>
            </a:solidFill>
            <a:prstDash val="solid"/>
          </a:ln>
          <a:effectLst>
            <a:outerShdw blurRad="101600" dist="25400" dir="2700000" algn="bl" rotWithShape="0">
              <a:srgbClr val="000000">
                <a:alpha val="18000"/>
              </a:srgbClr>
            </a:outerShdw>
          </a:effectLst>
        </p:spPr>
      </p:sp>
      <p:sp>
        <p:nvSpPr>
          <p:cNvPr id="20" name="Text 17"/>
          <p:cNvSpPr/>
          <p:nvPr/>
        </p:nvSpPr>
        <p:spPr>
          <a:xfrm>
            <a:off x="6327648" y="3108960"/>
            <a:ext cx="1938528" cy="402336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600" b="1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4.7★</a:t>
            </a:r>
            <a:endParaRPr lang="en-US" sz="2600" dirty="0"/>
          </a:p>
        </p:txBody>
      </p:sp>
      <p:sp>
        <p:nvSpPr>
          <p:cNvPr id="21" name="Text 18"/>
          <p:cNvSpPr/>
          <p:nvPr/>
        </p:nvSpPr>
        <p:spPr>
          <a:xfrm>
            <a:off x="6327648" y="3511296"/>
            <a:ext cx="1938528" cy="237744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750" kern="0" spc="150" dirty="0">
                <a:solidFill>
                  <a:srgbClr val="8A9BB8"/>
                </a:solidFill>
              </a:rPr>
              <a:t>TRUSTPILOT · 2K+ REVIEWS</a:t>
            </a:r>
            <a:endParaRPr lang="en-US" sz="750" dirty="0"/>
          </a:p>
        </p:txBody>
      </p:sp>
      <p:sp>
        <p:nvSpPr>
          <p:cNvPr id="22" name="Shape 19"/>
          <p:cNvSpPr/>
          <p:nvPr/>
        </p:nvSpPr>
        <p:spPr>
          <a:xfrm>
            <a:off x="2834640" y="4005072"/>
            <a:ext cx="3474720" cy="749808"/>
          </a:xfrm>
          <a:prstGeom prst="roundRect">
            <a:avLst>
              <a:gd name="adj" fmla="val 12195"/>
            </a:avLst>
          </a:prstGeom>
          <a:solidFill>
            <a:srgbClr val="0D1E3D">
              <a:alpha val="80000"/>
            </a:srgbClr>
          </a:solidFill>
          <a:ln w="6350">
            <a:solidFill>
              <a:srgbClr val="FFFFFF">
                <a:alpha val="18000"/>
              </a:srgbClr>
            </a:solidFill>
            <a:prstDash val="solid"/>
          </a:ln>
          <a:effectLst>
            <a:outerShdw blurRad="101600" dist="25400" dir="2700000" algn="bl" rotWithShape="0">
              <a:srgbClr val="000000">
                <a:alpha val="18000"/>
              </a:srgbClr>
            </a:outerShdw>
          </a:effectLst>
        </p:spPr>
      </p:sp>
      <p:sp>
        <p:nvSpPr>
          <p:cNvPr id="23" name="Text 20"/>
          <p:cNvSpPr/>
          <p:nvPr/>
        </p:nvSpPr>
        <p:spPr>
          <a:xfrm>
            <a:off x="3017520" y="4059936"/>
            <a:ext cx="3108960" cy="18288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700" kern="0" spc="150" dirty="0">
                <a:solidFill>
                  <a:srgbClr val="8A9BB8"/>
                </a:solidFill>
              </a:rPr>
              <a:t>OFFICIAL PARTNERSHIP</a:t>
            </a:r>
            <a:endParaRPr lang="en-US" sz="700" dirty="0"/>
          </a:p>
        </p:txBody>
      </p:sp>
      <p:sp>
        <p:nvSpPr>
          <p:cNvPr id="24" name="Text 21"/>
          <p:cNvSpPr/>
          <p:nvPr/>
        </p:nvSpPr>
        <p:spPr>
          <a:xfrm>
            <a:off x="3017520" y="4224528"/>
            <a:ext cx="3108960" cy="237744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</a:rPr>
              <a:t>Regional Sponsor for AFA</a:t>
            </a:r>
            <a:endParaRPr lang="en-US" sz="1300" dirty="0"/>
          </a:p>
        </p:txBody>
      </p:sp>
      <p:sp>
        <p:nvSpPr>
          <p:cNvPr id="25" name="Text 22"/>
          <p:cNvSpPr/>
          <p:nvPr/>
        </p:nvSpPr>
        <p:spPr>
          <a:xfrm>
            <a:off x="3017520" y="4462272"/>
            <a:ext cx="3108960" cy="18288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800" dirty="0">
                <a:solidFill>
                  <a:srgbClr val="8A9BB8"/>
                </a:solidFill>
              </a:rPr>
              <a:t>Asociación del Fútbol Argentino</a:t>
            </a:r>
            <a:endParaRPr lang="en-US" sz="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60E2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029200" y="-1371600"/>
            <a:ext cx="5486400" cy="5486400"/>
          </a:xfrm>
          <a:prstGeom prst="ellipse">
            <a:avLst/>
          </a:prstGeom>
          <a:solidFill>
            <a:srgbClr val="0057FF">
              <a:alpha val="12000"/>
            </a:srgbClr>
          </a:solidFill>
          <a:ln w="12700">
            <a:solidFill>
              <a:srgbClr val="060E24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-1828800" y="2743200"/>
            <a:ext cx="4572000" cy="4572000"/>
          </a:xfrm>
          <a:prstGeom prst="ellipse">
            <a:avLst/>
          </a:prstGeom>
          <a:solidFill>
            <a:srgbClr val="FF671F">
              <a:alpha val="10000"/>
            </a:srgbClr>
          </a:solidFill>
          <a:ln w="12700">
            <a:solidFill>
              <a:srgbClr val="060E24"/>
            </a:solidFill>
            <a:prstDash val="solid"/>
          </a:ln>
        </p:spPr>
      </p:sp>
      <p:pic>
        <p:nvPicPr>
          <p:cNvPr id="4" name="Image 0" descr="preencoded.png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0040" y="164592"/>
            <a:ext cx="2057400" cy="32004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457200" y="594360"/>
            <a:ext cx="8229600" cy="201168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b="1" kern="0" spc="200" dirty="0">
                <a:solidFill>
                  <a:srgbClr val="FF671F"/>
                </a:solidFill>
              </a:rPr>
              <a:t>WHY MITRADE</a:t>
            </a:r>
            <a:endParaRPr lang="en-US" sz="900" dirty="0"/>
          </a:p>
        </p:txBody>
      </p:sp>
      <p:sp>
        <p:nvSpPr>
          <p:cNvPr id="6" name="Text 3"/>
          <p:cNvSpPr/>
          <p:nvPr/>
        </p:nvSpPr>
        <p:spPr>
          <a:xfrm>
            <a:off x="457200" y="804672"/>
            <a:ext cx="8229600" cy="100584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400" b="1" dirty="0">
                <a:solidFill>
                  <a:srgbClr val="FFFFFF"/>
                </a:solidFill>
                <a:latin typeface="Cambria" panose="02040503050406030204" pitchFamily="34" charset="0"/>
                <a:ea typeface="Cambria" panose="02040503050406030204" pitchFamily="34" charset="-122"/>
                <a:cs typeface="Cambria" panose="02040503050406030204" pitchFamily="34" charset="-120"/>
              </a:rPr>
              <a:t>Built for traders.</a:t>
            </a:r>
            <a:endParaRPr lang="en-US" sz="3400" dirty="0"/>
          </a:p>
          <a:p>
            <a:pPr marL="0" indent="0">
              <a:buNone/>
            </a:pPr>
            <a:r>
              <a:rPr lang="en-US" sz="3400" b="1" dirty="0">
                <a:solidFill>
                  <a:srgbClr val="FFFFFF"/>
                </a:solidFill>
                <a:latin typeface="Cambria" panose="02040503050406030204" pitchFamily="34" charset="0"/>
                <a:ea typeface="Cambria" panose="02040503050406030204" pitchFamily="34" charset="-122"/>
                <a:cs typeface="Cambria" panose="02040503050406030204" pitchFamily="34" charset="-120"/>
              </a:rPr>
              <a:t>Backed by regulators.</a:t>
            </a:r>
            <a:endParaRPr lang="en-US" sz="3400" dirty="0"/>
          </a:p>
        </p:txBody>
      </p:sp>
      <p:sp>
        <p:nvSpPr>
          <p:cNvPr id="7" name="Shape 4"/>
          <p:cNvSpPr/>
          <p:nvPr>
            <p:custDataLst>
              <p:tags r:id="rId2"/>
            </p:custDataLst>
          </p:nvPr>
        </p:nvSpPr>
        <p:spPr>
          <a:xfrm>
            <a:off x="457200" y="1920240"/>
            <a:ext cx="4023360" cy="1417320"/>
          </a:xfrm>
          <a:prstGeom prst="roundRect">
            <a:avLst>
              <a:gd name="adj" fmla="val 6452"/>
            </a:avLst>
          </a:prstGeom>
          <a:solidFill>
            <a:srgbClr val="0D1E3D">
              <a:alpha val="80000"/>
            </a:srgbClr>
          </a:solidFill>
          <a:ln w="6350">
            <a:solidFill>
              <a:srgbClr val="FFFFFF">
                <a:alpha val="18000"/>
              </a:srgbClr>
            </a:solidFill>
            <a:prstDash val="solid"/>
          </a:ln>
          <a:effectLst>
            <a:outerShdw blurRad="101600" dist="25400" dir="2700000" algn="bl" rotWithShape="0">
              <a:srgbClr val="000000">
                <a:alpha val="18000"/>
              </a:srgbClr>
            </a:outerShdw>
          </a:effectLst>
        </p:spPr>
      </p:sp>
      <p:pic>
        <p:nvPicPr>
          <p:cNvPr id="8" name="Image 1" descr="preencoded.png"/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4"/>
          <a:stretch>
            <a:fillRect/>
          </a:stretch>
        </p:blipFill>
        <p:spPr>
          <a:xfrm>
            <a:off x="621792" y="2066544"/>
            <a:ext cx="329184" cy="329184"/>
          </a:xfrm>
          <a:prstGeom prst="rect">
            <a:avLst/>
          </a:prstGeom>
        </p:spPr>
      </p:pic>
      <p:sp>
        <p:nvSpPr>
          <p:cNvPr id="9" name="Text 5"/>
          <p:cNvSpPr/>
          <p:nvPr>
            <p:custDataLst>
              <p:tags r:id="rId5"/>
            </p:custDataLst>
          </p:nvPr>
        </p:nvSpPr>
        <p:spPr>
          <a:xfrm>
            <a:off x="621792" y="2487168"/>
            <a:ext cx="3749040" cy="256032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</a:rPr>
              <a:t>Multi-Regulated</a:t>
            </a:r>
            <a:endParaRPr lang="en-US" sz="1300" dirty="0"/>
          </a:p>
        </p:txBody>
      </p:sp>
      <p:sp>
        <p:nvSpPr>
          <p:cNvPr id="10" name="Text 6"/>
          <p:cNvSpPr/>
          <p:nvPr>
            <p:custDataLst>
              <p:tags r:id="rId6"/>
            </p:custDataLst>
          </p:nvPr>
        </p:nvSpPr>
        <p:spPr>
          <a:xfrm>
            <a:off x="621792" y="2724912"/>
            <a:ext cx="3749040" cy="530352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8A9BB8"/>
                </a:solidFill>
              </a:rPr>
              <a:t>Licensed across ASIC (Australia), CySEC (Europe), CIMA (Cayman Islands) and more — full compliance wherever your audience trades.</a:t>
            </a:r>
            <a:endParaRPr lang="en-US" sz="1000" dirty="0"/>
          </a:p>
        </p:txBody>
      </p:sp>
      <p:sp>
        <p:nvSpPr>
          <p:cNvPr id="11" name="Shape 7"/>
          <p:cNvSpPr/>
          <p:nvPr>
            <p:custDataLst>
              <p:tags r:id="rId7"/>
            </p:custDataLst>
          </p:nvPr>
        </p:nvSpPr>
        <p:spPr>
          <a:xfrm>
            <a:off x="4663440" y="1920240"/>
            <a:ext cx="4023360" cy="1417320"/>
          </a:xfrm>
          <a:prstGeom prst="roundRect">
            <a:avLst>
              <a:gd name="adj" fmla="val 6452"/>
            </a:avLst>
          </a:prstGeom>
          <a:solidFill>
            <a:srgbClr val="0D1E3D">
              <a:alpha val="80000"/>
            </a:srgbClr>
          </a:solidFill>
          <a:ln w="6350">
            <a:solidFill>
              <a:srgbClr val="FFFFFF">
                <a:alpha val="18000"/>
              </a:srgbClr>
            </a:solidFill>
            <a:prstDash val="solid"/>
          </a:ln>
          <a:effectLst>
            <a:outerShdw blurRad="101600" dist="25400" dir="2700000" algn="bl" rotWithShape="0">
              <a:srgbClr val="000000">
                <a:alpha val="18000"/>
              </a:srgbClr>
            </a:outerShdw>
          </a:effectLst>
        </p:spPr>
      </p:sp>
      <p:pic>
        <p:nvPicPr>
          <p:cNvPr id="12" name="Image 2" descr="preencoded.png"/>
          <p:cNvPicPr>
            <a:picLocks noChangeAspect="1"/>
          </p:cNvPicPr>
          <p:nvPr>
            <p:custDataLst>
              <p:tags r:id="rId8"/>
            </p:custDataLst>
          </p:nvPr>
        </p:nvPicPr>
        <p:blipFill>
          <a:blip r:embed="rId9"/>
          <a:stretch>
            <a:fillRect/>
          </a:stretch>
        </p:blipFill>
        <p:spPr>
          <a:xfrm>
            <a:off x="4828032" y="2066544"/>
            <a:ext cx="329184" cy="329184"/>
          </a:xfrm>
          <a:prstGeom prst="rect">
            <a:avLst/>
          </a:prstGeom>
        </p:spPr>
      </p:pic>
      <p:sp>
        <p:nvSpPr>
          <p:cNvPr id="13" name="Text 8"/>
          <p:cNvSpPr/>
          <p:nvPr>
            <p:custDataLst>
              <p:tags r:id="rId10"/>
            </p:custDataLst>
          </p:nvPr>
        </p:nvSpPr>
        <p:spPr>
          <a:xfrm>
            <a:off x="4828032" y="2487168"/>
            <a:ext cx="3749040" cy="256032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</a:rPr>
              <a:t>Fund Safety</a:t>
            </a:r>
            <a:endParaRPr lang="en-US" sz="1300" dirty="0"/>
          </a:p>
        </p:txBody>
      </p:sp>
      <p:sp>
        <p:nvSpPr>
          <p:cNvPr id="14" name="Text 9"/>
          <p:cNvSpPr/>
          <p:nvPr>
            <p:custDataLst>
              <p:tags r:id="rId11"/>
            </p:custDataLst>
          </p:nvPr>
        </p:nvSpPr>
        <p:spPr>
          <a:xfrm>
            <a:off x="4828032" y="2724912"/>
            <a:ext cx="3749040" cy="530352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8A9BB8"/>
                </a:solidFill>
              </a:rPr>
              <a:t>Client funds held in segregated accounts. Client Fund Protection Policy of up to USD$1 million. *Applicable for specific jurisdiction.</a:t>
            </a:r>
            <a:endParaRPr lang="en-US" sz="1000" dirty="0">
              <a:solidFill>
                <a:srgbClr val="8A9BB8"/>
              </a:solidFill>
            </a:endParaRPr>
          </a:p>
        </p:txBody>
      </p:sp>
      <p:sp>
        <p:nvSpPr>
          <p:cNvPr id="15" name="Shape 10"/>
          <p:cNvSpPr/>
          <p:nvPr>
            <p:custDataLst>
              <p:tags r:id="rId12"/>
            </p:custDataLst>
          </p:nvPr>
        </p:nvSpPr>
        <p:spPr>
          <a:xfrm>
            <a:off x="457200" y="3474720"/>
            <a:ext cx="4023360" cy="1417320"/>
          </a:xfrm>
          <a:prstGeom prst="roundRect">
            <a:avLst>
              <a:gd name="adj" fmla="val 6452"/>
            </a:avLst>
          </a:prstGeom>
          <a:solidFill>
            <a:srgbClr val="0D1E3D">
              <a:alpha val="80000"/>
            </a:srgbClr>
          </a:solidFill>
          <a:ln w="6350">
            <a:solidFill>
              <a:srgbClr val="FFFFFF">
                <a:alpha val="18000"/>
              </a:srgbClr>
            </a:solidFill>
            <a:prstDash val="solid"/>
          </a:ln>
          <a:effectLst>
            <a:outerShdw blurRad="101600" dist="25400" dir="2700000" algn="bl" rotWithShape="0">
              <a:srgbClr val="000000">
                <a:alpha val="18000"/>
              </a:srgbClr>
            </a:outerShdw>
          </a:effectLst>
        </p:spPr>
      </p:sp>
      <p:pic>
        <p:nvPicPr>
          <p:cNvPr id="16" name="Image 3" descr="preencoded.png"/>
          <p:cNvPicPr>
            <a:picLocks noChangeAspect="1"/>
          </p:cNvPicPr>
          <p:nvPr>
            <p:custDataLst>
              <p:tags r:id="rId13"/>
            </p:custDataLst>
          </p:nvPr>
        </p:nvPicPr>
        <p:blipFill>
          <a:blip r:embed="rId14"/>
          <a:stretch>
            <a:fillRect/>
          </a:stretch>
        </p:blipFill>
        <p:spPr>
          <a:xfrm>
            <a:off x="621792" y="3621024"/>
            <a:ext cx="329184" cy="329184"/>
          </a:xfrm>
          <a:prstGeom prst="rect">
            <a:avLst/>
          </a:prstGeom>
        </p:spPr>
      </p:pic>
      <p:sp>
        <p:nvSpPr>
          <p:cNvPr id="17" name="Text 11"/>
          <p:cNvSpPr/>
          <p:nvPr>
            <p:custDataLst>
              <p:tags r:id="rId15"/>
            </p:custDataLst>
          </p:nvPr>
        </p:nvSpPr>
        <p:spPr>
          <a:xfrm>
            <a:off x="621792" y="4041648"/>
            <a:ext cx="3749040" cy="256032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</a:rPr>
              <a:t>Zero Commission</a:t>
            </a:r>
            <a:endParaRPr lang="en-US" sz="1300" dirty="0"/>
          </a:p>
        </p:txBody>
      </p:sp>
      <p:sp>
        <p:nvSpPr>
          <p:cNvPr id="18" name="Text 12"/>
          <p:cNvSpPr/>
          <p:nvPr>
            <p:custDataLst>
              <p:tags r:id="rId16"/>
            </p:custDataLst>
          </p:nvPr>
        </p:nvSpPr>
        <p:spPr>
          <a:xfrm>
            <a:off x="621792" y="4279392"/>
            <a:ext cx="3749040" cy="530352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8A9BB8"/>
                </a:solidFill>
              </a:rPr>
              <a:t>No platform or transaction fees. Pure spread-based pricing with full cost transparency.</a:t>
            </a:r>
            <a:endParaRPr lang="en-US" sz="1000" dirty="0"/>
          </a:p>
        </p:txBody>
      </p:sp>
      <p:sp>
        <p:nvSpPr>
          <p:cNvPr id="19" name="Shape 13"/>
          <p:cNvSpPr/>
          <p:nvPr>
            <p:custDataLst>
              <p:tags r:id="rId17"/>
            </p:custDataLst>
          </p:nvPr>
        </p:nvSpPr>
        <p:spPr>
          <a:xfrm>
            <a:off x="4663440" y="3474720"/>
            <a:ext cx="4023360" cy="1417320"/>
          </a:xfrm>
          <a:prstGeom prst="roundRect">
            <a:avLst>
              <a:gd name="adj" fmla="val 6452"/>
            </a:avLst>
          </a:prstGeom>
          <a:solidFill>
            <a:srgbClr val="0D1E3D">
              <a:alpha val="80000"/>
            </a:srgbClr>
          </a:solidFill>
          <a:ln w="6350">
            <a:solidFill>
              <a:srgbClr val="FFFFFF">
                <a:alpha val="18000"/>
              </a:srgbClr>
            </a:solidFill>
            <a:prstDash val="solid"/>
          </a:ln>
          <a:effectLst>
            <a:outerShdw blurRad="101600" dist="25400" dir="2700000" algn="bl" rotWithShape="0">
              <a:srgbClr val="000000">
                <a:alpha val="18000"/>
              </a:srgbClr>
            </a:outerShdw>
          </a:effectLst>
        </p:spPr>
      </p:sp>
      <p:pic>
        <p:nvPicPr>
          <p:cNvPr id="20" name="Image 4" descr="preencoded.png"/>
          <p:cNvPicPr>
            <a:picLocks noChangeAspect="1"/>
          </p:cNvPicPr>
          <p:nvPr>
            <p:custDataLst>
              <p:tags r:id="rId18"/>
            </p:custDataLst>
          </p:nvPr>
        </p:nvPicPr>
        <p:blipFill>
          <a:blip r:embed="rId19"/>
          <a:stretch>
            <a:fillRect/>
          </a:stretch>
        </p:blipFill>
        <p:spPr>
          <a:xfrm>
            <a:off x="4828032" y="3621024"/>
            <a:ext cx="329184" cy="329184"/>
          </a:xfrm>
          <a:prstGeom prst="rect">
            <a:avLst/>
          </a:prstGeom>
        </p:spPr>
      </p:pic>
      <p:sp>
        <p:nvSpPr>
          <p:cNvPr id="21" name="Text 14"/>
          <p:cNvSpPr/>
          <p:nvPr>
            <p:custDataLst>
              <p:tags r:id="rId20"/>
            </p:custDataLst>
          </p:nvPr>
        </p:nvSpPr>
        <p:spPr>
          <a:xfrm>
            <a:off x="4828032" y="4041648"/>
            <a:ext cx="3749040" cy="256032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</a:rPr>
              <a:t>Award-Winning App</a:t>
            </a:r>
            <a:endParaRPr lang="en-US" sz="1300" dirty="0"/>
          </a:p>
        </p:txBody>
      </p:sp>
      <p:sp>
        <p:nvSpPr>
          <p:cNvPr id="22" name="Text 15"/>
          <p:cNvSpPr/>
          <p:nvPr>
            <p:custDataLst>
              <p:tags r:id="rId21"/>
            </p:custDataLst>
          </p:nvPr>
        </p:nvSpPr>
        <p:spPr>
          <a:xfrm>
            <a:off x="4828032" y="4279392"/>
            <a:ext cx="3749040" cy="530352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8A9BB8"/>
                </a:solidFill>
              </a:rPr>
              <a:t>Rated 4.4★ App Store · 4.3★ Google Play. TradingView integration, 80+ indicators, Mitrade GPT built in.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60E2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029200" y="-1371600"/>
            <a:ext cx="5486400" cy="5486400"/>
          </a:xfrm>
          <a:prstGeom prst="ellipse">
            <a:avLst/>
          </a:prstGeom>
          <a:solidFill>
            <a:srgbClr val="0057FF">
              <a:alpha val="12000"/>
            </a:srgbClr>
          </a:solidFill>
          <a:ln w="12700">
            <a:solidFill>
              <a:srgbClr val="060E24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-1828800" y="2743200"/>
            <a:ext cx="4572000" cy="4572000"/>
          </a:xfrm>
          <a:prstGeom prst="ellipse">
            <a:avLst/>
          </a:prstGeom>
          <a:solidFill>
            <a:srgbClr val="FF671F">
              <a:alpha val="10000"/>
            </a:srgbClr>
          </a:solidFill>
          <a:ln w="12700">
            <a:solidFill>
              <a:srgbClr val="060E24"/>
            </a:solidFill>
            <a:prstDash val="solid"/>
          </a:ln>
        </p:spPr>
      </p:sp>
      <p:pic>
        <p:nvPicPr>
          <p:cNvPr id="4" name="Image 0" descr="preencoded.png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0040" y="164592"/>
            <a:ext cx="2057400" cy="32004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457200" y="594360"/>
            <a:ext cx="8229600" cy="201168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b="1" kern="0" spc="200" dirty="0">
                <a:solidFill>
                  <a:srgbClr val="FF671F"/>
                </a:solidFill>
              </a:rPr>
              <a:t>WHAT YOUR AUDIENCE CAN TRADE</a:t>
            </a:r>
            <a:endParaRPr lang="en-US" sz="900" dirty="0"/>
          </a:p>
        </p:txBody>
      </p:sp>
      <p:sp>
        <p:nvSpPr>
          <p:cNvPr id="6" name="Text 3"/>
          <p:cNvSpPr/>
          <p:nvPr/>
        </p:nvSpPr>
        <p:spPr>
          <a:xfrm>
            <a:off x="457200" y="804672"/>
            <a:ext cx="8229600" cy="73152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200" b="1" dirty="0">
                <a:solidFill>
                  <a:srgbClr val="FFFFFF"/>
                </a:solidFill>
                <a:latin typeface="Cambria" panose="02040503050406030204" pitchFamily="34" charset="0"/>
                <a:ea typeface="Cambria" panose="02040503050406030204" pitchFamily="34" charset="-122"/>
                <a:cs typeface="Cambria" panose="02040503050406030204" pitchFamily="34" charset="-120"/>
              </a:rPr>
              <a:t>1000+ instruments. One account.</a:t>
            </a:r>
            <a:endParaRPr lang="en-US" sz="3200" dirty="0"/>
          </a:p>
        </p:txBody>
      </p:sp>
      <p:sp>
        <p:nvSpPr>
          <p:cNvPr id="7" name="Shape 4"/>
          <p:cNvSpPr/>
          <p:nvPr/>
        </p:nvSpPr>
        <p:spPr>
          <a:xfrm>
            <a:off x="457200" y="1719072"/>
            <a:ext cx="2011680" cy="914400"/>
          </a:xfrm>
          <a:prstGeom prst="roundRect">
            <a:avLst>
              <a:gd name="adj" fmla="val 10000"/>
            </a:avLst>
          </a:prstGeom>
          <a:solidFill>
            <a:srgbClr val="0D1E3D">
              <a:alpha val="80000"/>
            </a:srgbClr>
          </a:solidFill>
          <a:ln w="6350">
            <a:solidFill>
              <a:srgbClr val="FFFFFF">
                <a:alpha val="18000"/>
              </a:srgbClr>
            </a:solidFill>
            <a:prstDash val="solid"/>
          </a:ln>
          <a:effectLst>
            <a:outerShdw blurRad="101600" dist="25400" dir="2700000" algn="bl" rotWithShape="0">
              <a:srgbClr val="000000">
                <a:alpha val="18000"/>
              </a:srgbClr>
            </a:outerShdw>
          </a:effectLst>
        </p:spPr>
      </p:sp>
      <p:pic>
        <p:nvPicPr>
          <p:cNvPr id="8" name="Image 1" descr="preencoded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5216" y="1810512"/>
            <a:ext cx="256032" cy="256032"/>
          </a:xfrm>
          <a:prstGeom prst="rect">
            <a:avLst/>
          </a:prstGeom>
        </p:spPr>
      </p:pic>
      <p:sp>
        <p:nvSpPr>
          <p:cNvPr id="9" name="Text 5"/>
          <p:cNvSpPr/>
          <p:nvPr/>
        </p:nvSpPr>
        <p:spPr>
          <a:xfrm>
            <a:off x="585216" y="2103120"/>
            <a:ext cx="1828800" cy="219456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</a:rPr>
              <a:t>Forex</a:t>
            </a:r>
            <a:endParaRPr lang="en-US" sz="1200" dirty="0"/>
          </a:p>
        </p:txBody>
      </p:sp>
      <p:sp>
        <p:nvSpPr>
          <p:cNvPr id="10" name="Text 6"/>
          <p:cNvSpPr/>
          <p:nvPr/>
        </p:nvSpPr>
        <p:spPr>
          <a:xfrm>
            <a:off x="585216" y="2313432"/>
            <a:ext cx="1828800" cy="201168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8A9BB8"/>
                </a:solidFill>
              </a:rPr>
              <a:t>EUR/USD · GBP/USD · AUD/JPY</a:t>
            </a:r>
            <a:endParaRPr lang="en-US" sz="850" dirty="0"/>
          </a:p>
        </p:txBody>
      </p:sp>
      <p:sp>
        <p:nvSpPr>
          <p:cNvPr id="11" name="Shape 7"/>
          <p:cNvSpPr/>
          <p:nvPr/>
        </p:nvSpPr>
        <p:spPr>
          <a:xfrm>
            <a:off x="2596896" y="1719072"/>
            <a:ext cx="2011680" cy="914400"/>
          </a:xfrm>
          <a:prstGeom prst="roundRect">
            <a:avLst>
              <a:gd name="adj" fmla="val 10000"/>
            </a:avLst>
          </a:prstGeom>
          <a:solidFill>
            <a:srgbClr val="0D1E3D">
              <a:alpha val="80000"/>
            </a:srgbClr>
          </a:solidFill>
          <a:ln w="6350">
            <a:solidFill>
              <a:srgbClr val="FFFFFF">
                <a:alpha val="18000"/>
              </a:srgbClr>
            </a:solidFill>
            <a:prstDash val="solid"/>
          </a:ln>
          <a:effectLst>
            <a:outerShdw blurRad="101600" dist="25400" dir="2700000" algn="bl" rotWithShape="0">
              <a:srgbClr val="000000">
                <a:alpha val="18000"/>
              </a:srgbClr>
            </a:outerShdw>
          </a:effectLst>
        </p:spPr>
      </p:sp>
      <p:pic>
        <p:nvPicPr>
          <p:cNvPr id="12" name="Image 2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24912" y="1810512"/>
            <a:ext cx="256032" cy="256032"/>
          </a:xfrm>
          <a:prstGeom prst="rect">
            <a:avLst/>
          </a:prstGeom>
        </p:spPr>
      </p:pic>
      <p:sp>
        <p:nvSpPr>
          <p:cNvPr id="13" name="Text 8"/>
          <p:cNvSpPr/>
          <p:nvPr/>
        </p:nvSpPr>
        <p:spPr>
          <a:xfrm>
            <a:off x="2724912" y="2103120"/>
            <a:ext cx="1828800" cy="219456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</a:rPr>
              <a:t>Commodities</a:t>
            </a:r>
            <a:endParaRPr lang="en-US" sz="1200" dirty="0"/>
          </a:p>
        </p:txBody>
      </p:sp>
      <p:sp>
        <p:nvSpPr>
          <p:cNvPr id="14" name="Text 9"/>
          <p:cNvSpPr/>
          <p:nvPr/>
        </p:nvSpPr>
        <p:spPr>
          <a:xfrm>
            <a:off x="2724912" y="2313432"/>
            <a:ext cx="1828800" cy="201168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8A9BB8"/>
                </a:solidFill>
              </a:rPr>
              <a:t>Gold · Silver · Oil · Gas</a:t>
            </a:r>
            <a:endParaRPr lang="en-US" sz="850" dirty="0"/>
          </a:p>
        </p:txBody>
      </p:sp>
      <p:sp>
        <p:nvSpPr>
          <p:cNvPr id="15" name="Shape 10"/>
          <p:cNvSpPr/>
          <p:nvPr/>
        </p:nvSpPr>
        <p:spPr>
          <a:xfrm>
            <a:off x="4736592" y="1719072"/>
            <a:ext cx="2011680" cy="914400"/>
          </a:xfrm>
          <a:prstGeom prst="roundRect">
            <a:avLst>
              <a:gd name="adj" fmla="val 10000"/>
            </a:avLst>
          </a:prstGeom>
          <a:solidFill>
            <a:srgbClr val="0D1E3D">
              <a:alpha val="80000"/>
            </a:srgbClr>
          </a:solidFill>
          <a:ln w="6350">
            <a:solidFill>
              <a:srgbClr val="FFFFFF">
                <a:alpha val="18000"/>
              </a:srgbClr>
            </a:solidFill>
            <a:prstDash val="solid"/>
          </a:ln>
          <a:effectLst>
            <a:outerShdw blurRad="101600" dist="25400" dir="2700000" algn="bl" rotWithShape="0">
              <a:srgbClr val="000000">
                <a:alpha val="18000"/>
              </a:srgbClr>
            </a:outerShdw>
          </a:effectLst>
        </p:spPr>
      </p:sp>
      <p:pic>
        <p:nvPicPr>
          <p:cNvPr id="16" name="Image 3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64608" y="1810512"/>
            <a:ext cx="256032" cy="256032"/>
          </a:xfrm>
          <a:prstGeom prst="rect">
            <a:avLst/>
          </a:prstGeom>
        </p:spPr>
      </p:pic>
      <p:sp>
        <p:nvSpPr>
          <p:cNvPr id="17" name="Text 11"/>
          <p:cNvSpPr/>
          <p:nvPr/>
        </p:nvSpPr>
        <p:spPr>
          <a:xfrm>
            <a:off x="4864608" y="2103120"/>
            <a:ext cx="1828800" cy="219456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</a:rPr>
              <a:t>Indices</a:t>
            </a:r>
            <a:endParaRPr lang="en-US" sz="1200" dirty="0"/>
          </a:p>
        </p:txBody>
      </p:sp>
      <p:sp>
        <p:nvSpPr>
          <p:cNvPr id="18" name="Text 12"/>
          <p:cNvSpPr/>
          <p:nvPr/>
        </p:nvSpPr>
        <p:spPr>
          <a:xfrm>
            <a:off x="4864608" y="2313432"/>
            <a:ext cx="1828800" cy="201168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8A9BB8"/>
                </a:solidFill>
              </a:rPr>
              <a:t>S&amp;P 500 · NASDAQ · ASX 200</a:t>
            </a:r>
            <a:endParaRPr lang="en-US" sz="850" dirty="0"/>
          </a:p>
        </p:txBody>
      </p:sp>
      <p:sp>
        <p:nvSpPr>
          <p:cNvPr id="19" name="Shape 13"/>
          <p:cNvSpPr/>
          <p:nvPr/>
        </p:nvSpPr>
        <p:spPr>
          <a:xfrm>
            <a:off x="6876288" y="1719072"/>
            <a:ext cx="2011680" cy="914400"/>
          </a:xfrm>
          <a:prstGeom prst="roundRect">
            <a:avLst>
              <a:gd name="adj" fmla="val 10000"/>
            </a:avLst>
          </a:prstGeom>
          <a:solidFill>
            <a:srgbClr val="0D1E3D">
              <a:alpha val="80000"/>
            </a:srgbClr>
          </a:solidFill>
          <a:ln w="6350">
            <a:solidFill>
              <a:srgbClr val="FFFFFF">
                <a:alpha val="18000"/>
              </a:srgbClr>
            </a:solidFill>
            <a:prstDash val="solid"/>
          </a:ln>
          <a:effectLst>
            <a:outerShdw blurRad="101600" dist="25400" dir="2700000" algn="bl" rotWithShape="0">
              <a:srgbClr val="000000">
                <a:alpha val="18000"/>
              </a:srgbClr>
            </a:outerShdw>
          </a:effectLst>
        </p:spPr>
      </p:sp>
      <p:pic>
        <p:nvPicPr>
          <p:cNvPr id="20" name="Image 4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004304" y="1810512"/>
            <a:ext cx="256032" cy="256032"/>
          </a:xfrm>
          <a:prstGeom prst="rect">
            <a:avLst/>
          </a:prstGeom>
        </p:spPr>
      </p:pic>
      <p:sp>
        <p:nvSpPr>
          <p:cNvPr id="21" name="Text 14"/>
          <p:cNvSpPr/>
          <p:nvPr/>
        </p:nvSpPr>
        <p:spPr>
          <a:xfrm>
            <a:off x="7004304" y="2103120"/>
            <a:ext cx="1828800" cy="219456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</a:rPr>
              <a:t>Stocks (CFD)</a:t>
            </a:r>
            <a:endParaRPr lang="en-US" sz="1200" dirty="0"/>
          </a:p>
        </p:txBody>
      </p:sp>
      <p:sp>
        <p:nvSpPr>
          <p:cNvPr id="22" name="Text 15"/>
          <p:cNvSpPr/>
          <p:nvPr/>
        </p:nvSpPr>
        <p:spPr>
          <a:xfrm>
            <a:off x="7004304" y="2313432"/>
            <a:ext cx="1828800" cy="201168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8A9BB8"/>
                </a:solidFill>
              </a:rPr>
              <a:t>Apple · Tesla · BHP · HSBC</a:t>
            </a:r>
            <a:endParaRPr lang="en-US" sz="850" dirty="0"/>
          </a:p>
        </p:txBody>
      </p:sp>
      <p:sp>
        <p:nvSpPr>
          <p:cNvPr id="23" name="Shape 16"/>
          <p:cNvSpPr/>
          <p:nvPr/>
        </p:nvSpPr>
        <p:spPr>
          <a:xfrm>
            <a:off x="457200" y="2761488"/>
            <a:ext cx="2011680" cy="914400"/>
          </a:xfrm>
          <a:prstGeom prst="roundRect">
            <a:avLst>
              <a:gd name="adj" fmla="val 10000"/>
            </a:avLst>
          </a:prstGeom>
          <a:solidFill>
            <a:srgbClr val="0D1E3D">
              <a:alpha val="80000"/>
            </a:srgbClr>
          </a:solidFill>
          <a:ln w="6350">
            <a:solidFill>
              <a:srgbClr val="FFFFFF">
                <a:alpha val="18000"/>
              </a:srgbClr>
            </a:solidFill>
            <a:prstDash val="solid"/>
          </a:ln>
          <a:effectLst>
            <a:outerShdw blurRad="101600" dist="25400" dir="2700000" algn="bl" rotWithShape="0">
              <a:srgbClr val="000000">
                <a:alpha val="18000"/>
              </a:srgbClr>
            </a:outerShdw>
          </a:effectLst>
        </p:spPr>
      </p:sp>
      <p:pic>
        <p:nvPicPr>
          <p:cNvPr id="24" name="Image 5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85216" y="2852928"/>
            <a:ext cx="256032" cy="256032"/>
          </a:xfrm>
          <a:prstGeom prst="rect">
            <a:avLst/>
          </a:prstGeom>
        </p:spPr>
      </p:pic>
      <p:sp>
        <p:nvSpPr>
          <p:cNvPr id="25" name="Text 17"/>
          <p:cNvSpPr/>
          <p:nvPr/>
        </p:nvSpPr>
        <p:spPr>
          <a:xfrm>
            <a:off x="585216" y="3145536"/>
            <a:ext cx="1828800" cy="219456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</a:rPr>
              <a:t>Crypto</a:t>
            </a:r>
            <a:endParaRPr lang="en-US" sz="1200" dirty="0"/>
          </a:p>
        </p:txBody>
      </p:sp>
      <p:sp>
        <p:nvSpPr>
          <p:cNvPr id="26" name="Text 18"/>
          <p:cNvSpPr/>
          <p:nvPr/>
        </p:nvSpPr>
        <p:spPr>
          <a:xfrm>
            <a:off x="585216" y="3355848"/>
            <a:ext cx="1828800" cy="201168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8A9BB8"/>
                </a:solidFill>
              </a:rPr>
              <a:t>BTC · ETH · SOL and more</a:t>
            </a:r>
            <a:endParaRPr lang="en-US" sz="850" dirty="0"/>
          </a:p>
        </p:txBody>
      </p:sp>
      <p:sp>
        <p:nvSpPr>
          <p:cNvPr id="27" name="Shape 19"/>
          <p:cNvSpPr/>
          <p:nvPr/>
        </p:nvSpPr>
        <p:spPr>
          <a:xfrm>
            <a:off x="2596896" y="2761488"/>
            <a:ext cx="2011680" cy="914400"/>
          </a:xfrm>
          <a:prstGeom prst="roundRect">
            <a:avLst>
              <a:gd name="adj" fmla="val 10000"/>
            </a:avLst>
          </a:prstGeom>
          <a:solidFill>
            <a:srgbClr val="0D1E3D">
              <a:alpha val="80000"/>
            </a:srgbClr>
          </a:solidFill>
          <a:ln w="6350">
            <a:solidFill>
              <a:srgbClr val="FFFFFF">
                <a:alpha val="18000"/>
              </a:srgbClr>
            </a:solidFill>
            <a:prstDash val="solid"/>
          </a:ln>
          <a:effectLst>
            <a:outerShdw blurRad="101600" dist="25400" dir="2700000" algn="bl" rotWithShape="0">
              <a:srgbClr val="000000">
                <a:alpha val="18000"/>
              </a:srgbClr>
            </a:outerShdw>
          </a:effectLst>
        </p:spPr>
      </p:sp>
      <p:pic>
        <p:nvPicPr>
          <p:cNvPr id="28" name="Image 6" descr="preencoded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724912" y="2852928"/>
            <a:ext cx="256032" cy="256032"/>
          </a:xfrm>
          <a:prstGeom prst="rect">
            <a:avLst/>
          </a:prstGeom>
        </p:spPr>
      </p:pic>
      <p:sp>
        <p:nvSpPr>
          <p:cNvPr id="29" name="Text 20"/>
          <p:cNvSpPr/>
          <p:nvPr/>
        </p:nvSpPr>
        <p:spPr>
          <a:xfrm>
            <a:off x="2724912" y="3145536"/>
            <a:ext cx="1828800" cy="219456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</a:rPr>
              <a:t>ETFs</a:t>
            </a:r>
            <a:endParaRPr lang="en-US" sz="1200" dirty="0"/>
          </a:p>
        </p:txBody>
      </p:sp>
      <p:sp>
        <p:nvSpPr>
          <p:cNvPr id="30" name="Text 21"/>
          <p:cNvSpPr/>
          <p:nvPr/>
        </p:nvSpPr>
        <p:spPr>
          <a:xfrm>
            <a:off x="2724912" y="3355848"/>
            <a:ext cx="1828800" cy="201168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8A9BB8"/>
                </a:solidFill>
              </a:rPr>
              <a:t>SPY · QQQ · GLD</a:t>
            </a:r>
            <a:endParaRPr lang="en-US" sz="850" dirty="0"/>
          </a:p>
        </p:txBody>
      </p:sp>
      <p:sp>
        <p:nvSpPr>
          <p:cNvPr id="31" name="Shape 22"/>
          <p:cNvSpPr/>
          <p:nvPr/>
        </p:nvSpPr>
        <p:spPr>
          <a:xfrm>
            <a:off x="4736592" y="2761488"/>
            <a:ext cx="2011680" cy="914400"/>
          </a:xfrm>
          <a:prstGeom prst="roundRect">
            <a:avLst>
              <a:gd name="adj" fmla="val 10000"/>
            </a:avLst>
          </a:prstGeom>
          <a:solidFill>
            <a:srgbClr val="0D1E3D">
              <a:alpha val="80000"/>
            </a:srgbClr>
          </a:solidFill>
          <a:ln w="6350">
            <a:solidFill>
              <a:srgbClr val="FFFFFF">
                <a:alpha val="18000"/>
              </a:srgbClr>
            </a:solidFill>
            <a:prstDash val="solid"/>
          </a:ln>
          <a:effectLst>
            <a:outerShdw blurRad="101600" dist="25400" dir="2700000" algn="bl" rotWithShape="0">
              <a:srgbClr val="000000">
                <a:alpha val="18000"/>
              </a:srgbClr>
            </a:outerShdw>
          </a:effectLst>
        </p:spPr>
      </p:sp>
      <p:pic>
        <p:nvPicPr>
          <p:cNvPr id="32" name="Image 7" descr="preencoded.png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864608" y="2852928"/>
            <a:ext cx="256032" cy="256032"/>
          </a:xfrm>
          <a:prstGeom prst="rect">
            <a:avLst/>
          </a:prstGeom>
        </p:spPr>
      </p:pic>
      <p:sp>
        <p:nvSpPr>
          <p:cNvPr id="33" name="Text 23"/>
          <p:cNvSpPr/>
          <p:nvPr/>
        </p:nvSpPr>
        <p:spPr>
          <a:xfrm>
            <a:off x="4864608" y="3145536"/>
            <a:ext cx="1828800" cy="219456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</a:rPr>
              <a:t>Bonds</a:t>
            </a:r>
            <a:endParaRPr lang="en-US" sz="1200" dirty="0"/>
          </a:p>
        </p:txBody>
      </p:sp>
      <p:sp>
        <p:nvSpPr>
          <p:cNvPr id="34" name="Text 24"/>
          <p:cNvSpPr/>
          <p:nvPr/>
        </p:nvSpPr>
        <p:spPr>
          <a:xfrm>
            <a:off x="4864608" y="3355848"/>
            <a:ext cx="1828800" cy="201168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8A9BB8"/>
                </a:solidFill>
              </a:rPr>
              <a:t>US10Y · DE10Y</a:t>
            </a:r>
            <a:endParaRPr lang="en-US" sz="850" dirty="0"/>
          </a:p>
        </p:txBody>
      </p:sp>
      <p:sp>
        <p:nvSpPr>
          <p:cNvPr id="35" name="Shape 25"/>
          <p:cNvSpPr/>
          <p:nvPr/>
        </p:nvSpPr>
        <p:spPr>
          <a:xfrm>
            <a:off x="6876288" y="2761488"/>
            <a:ext cx="2011680" cy="914400"/>
          </a:xfrm>
          <a:prstGeom prst="roundRect">
            <a:avLst>
              <a:gd name="adj" fmla="val 10000"/>
            </a:avLst>
          </a:prstGeom>
          <a:solidFill>
            <a:srgbClr val="0A2060">
              <a:alpha val="90000"/>
            </a:srgbClr>
          </a:solidFill>
          <a:ln w="12700">
            <a:solidFill>
              <a:srgbClr val="0057FF">
                <a:alpha val="70000"/>
              </a:srgbClr>
            </a:solidFill>
            <a:prstDash val="solid"/>
          </a:ln>
          <a:effectLst>
            <a:outerShdw blurRad="101600" dist="25400" dir="2700000" algn="bl" rotWithShape="0">
              <a:srgbClr val="000000">
                <a:alpha val="18000"/>
              </a:srgbClr>
            </a:outerShdw>
          </a:effectLst>
        </p:spPr>
      </p:sp>
      <p:pic>
        <p:nvPicPr>
          <p:cNvPr id="36" name="Image 8" descr="preencoded.png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004304" y="2852928"/>
            <a:ext cx="256032" cy="256032"/>
          </a:xfrm>
          <a:prstGeom prst="rect">
            <a:avLst/>
          </a:prstGeom>
        </p:spPr>
      </p:pic>
      <p:sp>
        <p:nvSpPr>
          <p:cNvPr id="37" name="Text 26"/>
          <p:cNvSpPr/>
          <p:nvPr/>
        </p:nvSpPr>
        <p:spPr>
          <a:xfrm>
            <a:off x="7004304" y="3145536"/>
            <a:ext cx="1828800" cy="219456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</a:rPr>
              <a:t>All via CFD</a:t>
            </a:r>
            <a:endParaRPr lang="en-US" sz="1200" dirty="0"/>
          </a:p>
        </p:txBody>
      </p:sp>
      <p:sp>
        <p:nvSpPr>
          <p:cNvPr id="38" name="Text 27"/>
          <p:cNvSpPr/>
          <p:nvPr/>
        </p:nvSpPr>
        <p:spPr>
          <a:xfrm>
            <a:off x="7004304" y="3355848"/>
            <a:ext cx="1828800" cy="201168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8A9BB8"/>
                </a:solidFill>
              </a:rPr>
              <a:t>Long &amp; short · Flexible leverage</a:t>
            </a:r>
            <a:endParaRPr lang="en-US" sz="85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60E2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029200" y="-1371600"/>
            <a:ext cx="5486400" cy="5486400"/>
          </a:xfrm>
          <a:prstGeom prst="ellipse">
            <a:avLst/>
          </a:prstGeom>
          <a:solidFill>
            <a:srgbClr val="0057FF">
              <a:alpha val="12000"/>
            </a:srgbClr>
          </a:solidFill>
          <a:ln w="12700">
            <a:solidFill>
              <a:srgbClr val="060E24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-1828800" y="2743200"/>
            <a:ext cx="4572000" cy="4572000"/>
          </a:xfrm>
          <a:prstGeom prst="ellipse">
            <a:avLst/>
          </a:prstGeom>
          <a:solidFill>
            <a:srgbClr val="FF671F">
              <a:alpha val="10000"/>
            </a:srgbClr>
          </a:solidFill>
          <a:ln w="12700">
            <a:solidFill>
              <a:srgbClr val="060E24"/>
            </a:solidFill>
            <a:prstDash val="solid"/>
          </a:ln>
        </p:spPr>
      </p:sp>
      <p:pic>
        <p:nvPicPr>
          <p:cNvPr id="4" name="Image 0" descr="preencoded.png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0040" y="164592"/>
            <a:ext cx="2057400" cy="32004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457200" y="594360"/>
            <a:ext cx="4114800" cy="201168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b="1" kern="0" spc="200" dirty="0">
                <a:solidFill>
                  <a:srgbClr val="FF671F"/>
                </a:solidFill>
              </a:rPr>
              <a:t>RECOGNITION</a:t>
            </a:r>
            <a:endParaRPr lang="en-US" sz="900" dirty="0"/>
          </a:p>
        </p:txBody>
      </p:sp>
      <p:sp>
        <p:nvSpPr>
          <p:cNvPr id="6" name="Text 3"/>
          <p:cNvSpPr/>
          <p:nvPr/>
        </p:nvSpPr>
        <p:spPr>
          <a:xfrm>
            <a:off x="457200" y="804672"/>
            <a:ext cx="4114800" cy="91440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FFFFFF"/>
                </a:solidFill>
                <a:latin typeface="Cambria" panose="02040503050406030204" pitchFamily="34" charset="0"/>
                <a:ea typeface="Cambria" panose="02040503050406030204" pitchFamily="34" charset="-122"/>
                <a:cs typeface="Cambria" panose="02040503050406030204" pitchFamily="34" charset="-120"/>
              </a:rPr>
              <a:t>56 international</a:t>
            </a:r>
            <a:endParaRPr lang="en-US" sz="2800" dirty="0"/>
          </a:p>
          <a:p>
            <a:pPr marL="0" indent="0">
              <a:buNone/>
            </a:pPr>
            <a:r>
              <a:rPr lang="en-US" sz="2800" b="1" dirty="0">
                <a:solidFill>
                  <a:srgbClr val="FFFFFF"/>
                </a:solidFill>
                <a:latin typeface="Cambria" panose="02040503050406030204" pitchFamily="34" charset="0"/>
                <a:ea typeface="Cambria" panose="02040503050406030204" pitchFamily="34" charset="-122"/>
                <a:cs typeface="Cambria" panose="02040503050406030204" pitchFamily="34" charset="-120"/>
              </a:rPr>
              <a:t>awards &amp; counting.</a:t>
            </a:r>
            <a:endParaRPr lang="en-US" sz="2800" dirty="0"/>
          </a:p>
        </p:txBody>
      </p:sp>
      <p:sp>
        <p:nvSpPr>
          <p:cNvPr id="7" name="Shape 4"/>
          <p:cNvSpPr/>
          <p:nvPr/>
        </p:nvSpPr>
        <p:spPr>
          <a:xfrm>
            <a:off x="457200" y="1874520"/>
            <a:ext cx="4114800" cy="749808"/>
          </a:xfrm>
          <a:prstGeom prst="roundRect">
            <a:avLst>
              <a:gd name="adj" fmla="val 12195"/>
            </a:avLst>
          </a:prstGeom>
          <a:solidFill>
            <a:srgbClr val="0D1E3D">
              <a:alpha val="80000"/>
            </a:srgbClr>
          </a:solidFill>
          <a:ln w="6350">
            <a:solidFill>
              <a:srgbClr val="FFFFFF">
                <a:alpha val="18000"/>
              </a:srgbClr>
            </a:solidFill>
            <a:prstDash val="solid"/>
          </a:ln>
          <a:effectLst>
            <a:outerShdw blurRad="101600" dist="25400" dir="2700000" algn="bl" rotWithShape="0">
              <a:srgbClr val="000000">
                <a:alpha val="18000"/>
              </a:srgbClr>
            </a:outerShdw>
          </a:effectLst>
        </p:spPr>
      </p:sp>
      <p:pic>
        <p:nvPicPr>
          <p:cNvPr id="8" name="Image 1" descr="preencoded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4360" y="2011680"/>
            <a:ext cx="347472" cy="347472"/>
          </a:xfrm>
          <a:prstGeom prst="rect">
            <a:avLst/>
          </a:prstGeom>
        </p:spPr>
      </p:pic>
      <p:sp>
        <p:nvSpPr>
          <p:cNvPr id="9" name="Text 5"/>
          <p:cNvSpPr/>
          <p:nvPr/>
        </p:nvSpPr>
        <p:spPr>
          <a:xfrm>
            <a:off x="1042416" y="1956816"/>
            <a:ext cx="3383280" cy="27432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</a:rPr>
              <a:t>Most Reliable Broker Europe</a:t>
            </a:r>
            <a:endParaRPr lang="en-US" sz="1200" dirty="0"/>
          </a:p>
        </p:txBody>
      </p:sp>
      <p:sp>
        <p:nvSpPr>
          <p:cNvPr id="10" name="Text 6"/>
          <p:cNvSpPr/>
          <p:nvPr/>
        </p:nvSpPr>
        <p:spPr>
          <a:xfrm>
            <a:off x="1042416" y="2231136"/>
            <a:ext cx="3383280" cy="201168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8A9BB8"/>
                </a:solidFill>
              </a:rPr>
              <a:t>2025</a:t>
            </a:r>
            <a:endParaRPr lang="en-US" sz="1000" dirty="0"/>
          </a:p>
        </p:txBody>
      </p:sp>
      <p:sp>
        <p:nvSpPr>
          <p:cNvPr id="11" name="Shape 7"/>
          <p:cNvSpPr/>
          <p:nvPr/>
        </p:nvSpPr>
        <p:spPr>
          <a:xfrm>
            <a:off x="457200" y="2743200"/>
            <a:ext cx="4114800" cy="749808"/>
          </a:xfrm>
          <a:prstGeom prst="roundRect">
            <a:avLst>
              <a:gd name="adj" fmla="val 12195"/>
            </a:avLst>
          </a:prstGeom>
          <a:solidFill>
            <a:srgbClr val="0D1E3D">
              <a:alpha val="80000"/>
            </a:srgbClr>
          </a:solidFill>
          <a:ln w="6350">
            <a:solidFill>
              <a:srgbClr val="FFFFFF">
                <a:alpha val="18000"/>
              </a:srgbClr>
            </a:solidFill>
            <a:prstDash val="solid"/>
          </a:ln>
          <a:effectLst>
            <a:outerShdw blurRad="101600" dist="25400" dir="2700000" algn="bl" rotWithShape="0">
              <a:srgbClr val="000000">
                <a:alpha val="18000"/>
              </a:srgbClr>
            </a:outerShdw>
          </a:effectLst>
        </p:spPr>
      </p:sp>
      <p:pic>
        <p:nvPicPr>
          <p:cNvPr id="12" name="Image 2" descr="preencoded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4360" y="2880360"/>
            <a:ext cx="347472" cy="347472"/>
          </a:xfrm>
          <a:prstGeom prst="rect">
            <a:avLst/>
          </a:prstGeom>
        </p:spPr>
      </p:pic>
      <p:sp>
        <p:nvSpPr>
          <p:cNvPr id="13" name="Text 8"/>
          <p:cNvSpPr/>
          <p:nvPr/>
        </p:nvSpPr>
        <p:spPr>
          <a:xfrm>
            <a:off x="1042416" y="2825496"/>
            <a:ext cx="3383280" cy="27432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</a:rPr>
              <a:t>Best Digital CX Broker Global</a:t>
            </a:r>
            <a:endParaRPr lang="en-US" sz="1200" dirty="0"/>
          </a:p>
        </p:txBody>
      </p:sp>
      <p:sp>
        <p:nvSpPr>
          <p:cNvPr id="14" name="Text 9"/>
          <p:cNvSpPr/>
          <p:nvPr/>
        </p:nvSpPr>
        <p:spPr>
          <a:xfrm>
            <a:off x="1042416" y="3099816"/>
            <a:ext cx="3383280" cy="201168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8A9BB8"/>
                </a:solidFill>
              </a:rPr>
              <a:t>2025</a:t>
            </a:r>
            <a:endParaRPr lang="en-US" sz="1000" dirty="0"/>
          </a:p>
        </p:txBody>
      </p:sp>
      <p:sp>
        <p:nvSpPr>
          <p:cNvPr id="15" name="Shape 10"/>
          <p:cNvSpPr/>
          <p:nvPr/>
        </p:nvSpPr>
        <p:spPr>
          <a:xfrm>
            <a:off x="457200" y="3611880"/>
            <a:ext cx="4114800" cy="749808"/>
          </a:xfrm>
          <a:prstGeom prst="roundRect">
            <a:avLst>
              <a:gd name="adj" fmla="val 12195"/>
            </a:avLst>
          </a:prstGeom>
          <a:solidFill>
            <a:srgbClr val="0D1E3D">
              <a:alpha val="80000"/>
            </a:srgbClr>
          </a:solidFill>
          <a:ln w="6350">
            <a:solidFill>
              <a:srgbClr val="FFFFFF">
                <a:alpha val="18000"/>
              </a:srgbClr>
            </a:solidFill>
            <a:prstDash val="solid"/>
          </a:ln>
          <a:effectLst>
            <a:outerShdw blurRad="101600" dist="25400" dir="2700000" algn="bl" rotWithShape="0">
              <a:srgbClr val="000000">
                <a:alpha val="18000"/>
              </a:srgbClr>
            </a:outerShdw>
          </a:effectLst>
        </p:spPr>
      </p:sp>
      <p:pic>
        <p:nvPicPr>
          <p:cNvPr id="16" name="Image 3" descr="preencoded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4360" y="3749040"/>
            <a:ext cx="347472" cy="347472"/>
          </a:xfrm>
          <a:prstGeom prst="rect">
            <a:avLst/>
          </a:prstGeom>
        </p:spPr>
      </p:pic>
      <p:sp>
        <p:nvSpPr>
          <p:cNvPr id="17" name="Text 11"/>
          <p:cNvSpPr/>
          <p:nvPr/>
        </p:nvSpPr>
        <p:spPr>
          <a:xfrm>
            <a:off x="1042416" y="3694176"/>
            <a:ext cx="3383280" cy="27432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</a:rPr>
              <a:t>Best Forex Broker Australia</a:t>
            </a:r>
            <a:endParaRPr lang="en-US" sz="1200" dirty="0"/>
          </a:p>
        </p:txBody>
      </p:sp>
      <p:sp>
        <p:nvSpPr>
          <p:cNvPr id="18" name="Text 12"/>
          <p:cNvSpPr/>
          <p:nvPr/>
        </p:nvSpPr>
        <p:spPr>
          <a:xfrm>
            <a:off x="1042416" y="3968496"/>
            <a:ext cx="3383280" cy="201168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8A9BB8"/>
                </a:solidFill>
              </a:rPr>
              <a:t>2025</a:t>
            </a:r>
            <a:endParaRPr lang="en-US" sz="1000" dirty="0"/>
          </a:p>
        </p:txBody>
      </p:sp>
      <p:sp>
        <p:nvSpPr>
          <p:cNvPr id="19" name="Shape 13"/>
          <p:cNvSpPr/>
          <p:nvPr/>
        </p:nvSpPr>
        <p:spPr>
          <a:xfrm>
            <a:off x="457200" y="4526280"/>
            <a:ext cx="960120" cy="292608"/>
          </a:xfrm>
          <a:prstGeom prst="roundRect">
            <a:avLst>
              <a:gd name="adj" fmla="val 18750"/>
            </a:avLst>
          </a:prstGeom>
          <a:solidFill>
            <a:srgbClr val="0D1E3D"/>
          </a:solidFill>
          <a:ln w="6350">
            <a:solidFill>
              <a:srgbClr val="FFFFFF">
                <a:alpha val="25000"/>
              </a:srgbClr>
            </a:solidFill>
            <a:prstDash val="solid"/>
          </a:ln>
        </p:spPr>
      </p:sp>
      <p:sp>
        <p:nvSpPr>
          <p:cNvPr id="20" name="Text 14"/>
          <p:cNvSpPr/>
          <p:nvPr/>
        </p:nvSpPr>
        <p:spPr>
          <a:xfrm>
            <a:off x="457200" y="4526280"/>
            <a:ext cx="960120" cy="292608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dirty="0">
                <a:solidFill>
                  <a:srgbClr val="8A9BB8"/>
                </a:solidFill>
              </a:rPr>
              <a:t>AP News</a:t>
            </a:r>
            <a:endParaRPr lang="en-US" sz="800" dirty="0"/>
          </a:p>
        </p:txBody>
      </p:sp>
      <p:sp>
        <p:nvSpPr>
          <p:cNvPr id="21" name="Shape 15"/>
          <p:cNvSpPr/>
          <p:nvPr/>
        </p:nvSpPr>
        <p:spPr>
          <a:xfrm>
            <a:off x="1499616" y="4526280"/>
            <a:ext cx="960120" cy="292608"/>
          </a:xfrm>
          <a:prstGeom prst="roundRect">
            <a:avLst>
              <a:gd name="adj" fmla="val 18750"/>
            </a:avLst>
          </a:prstGeom>
          <a:solidFill>
            <a:srgbClr val="0D1E3D"/>
          </a:solidFill>
          <a:ln w="6350">
            <a:solidFill>
              <a:srgbClr val="FFFFFF">
                <a:alpha val="25000"/>
              </a:srgbClr>
            </a:solidFill>
            <a:prstDash val="solid"/>
          </a:ln>
        </p:spPr>
      </p:sp>
      <p:sp>
        <p:nvSpPr>
          <p:cNvPr id="22" name="Text 16"/>
          <p:cNvSpPr/>
          <p:nvPr/>
        </p:nvSpPr>
        <p:spPr>
          <a:xfrm>
            <a:off x="1499616" y="4526280"/>
            <a:ext cx="960120" cy="292608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dirty="0">
                <a:solidFill>
                  <a:srgbClr val="8A9BB8"/>
                </a:solidFill>
              </a:rPr>
              <a:t>Bloomberg</a:t>
            </a:r>
            <a:endParaRPr lang="en-US" sz="800" dirty="0"/>
          </a:p>
        </p:txBody>
      </p:sp>
      <p:sp>
        <p:nvSpPr>
          <p:cNvPr id="23" name="Shape 17"/>
          <p:cNvSpPr/>
          <p:nvPr/>
        </p:nvSpPr>
        <p:spPr>
          <a:xfrm>
            <a:off x="2542032" y="4526280"/>
            <a:ext cx="960120" cy="292608"/>
          </a:xfrm>
          <a:prstGeom prst="roundRect">
            <a:avLst>
              <a:gd name="adj" fmla="val 18750"/>
            </a:avLst>
          </a:prstGeom>
          <a:solidFill>
            <a:srgbClr val="0D1E3D"/>
          </a:solidFill>
          <a:ln w="6350">
            <a:solidFill>
              <a:srgbClr val="FFFFFF">
                <a:alpha val="25000"/>
              </a:srgbClr>
            </a:solidFill>
            <a:prstDash val="solid"/>
          </a:ln>
        </p:spPr>
      </p:sp>
      <p:sp>
        <p:nvSpPr>
          <p:cNvPr id="24" name="Text 18"/>
          <p:cNvSpPr/>
          <p:nvPr/>
        </p:nvSpPr>
        <p:spPr>
          <a:xfrm>
            <a:off x="2542032" y="4526280"/>
            <a:ext cx="960120" cy="292608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dirty="0">
                <a:solidFill>
                  <a:srgbClr val="8A9BB8"/>
                </a:solidFill>
              </a:rPr>
              <a:t>MarketWatch</a:t>
            </a:r>
            <a:endParaRPr lang="en-US" sz="800" dirty="0"/>
          </a:p>
        </p:txBody>
      </p:sp>
      <p:sp>
        <p:nvSpPr>
          <p:cNvPr id="25" name="Shape 19"/>
          <p:cNvSpPr/>
          <p:nvPr/>
        </p:nvSpPr>
        <p:spPr>
          <a:xfrm>
            <a:off x="3584448" y="4526280"/>
            <a:ext cx="960120" cy="292608"/>
          </a:xfrm>
          <a:prstGeom prst="roundRect">
            <a:avLst>
              <a:gd name="adj" fmla="val 18750"/>
            </a:avLst>
          </a:prstGeom>
          <a:solidFill>
            <a:srgbClr val="0D1E3D"/>
          </a:solidFill>
          <a:ln w="6350">
            <a:solidFill>
              <a:srgbClr val="FFFFFF">
                <a:alpha val="25000"/>
              </a:srgbClr>
            </a:solidFill>
            <a:prstDash val="solid"/>
          </a:ln>
        </p:spPr>
      </p:sp>
      <p:sp>
        <p:nvSpPr>
          <p:cNvPr id="26" name="Text 20"/>
          <p:cNvSpPr/>
          <p:nvPr/>
        </p:nvSpPr>
        <p:spPr>
          <a:xfrm>
            <a:off x="3584448" y="4526280"/>
            <a:ext cx="960120" cy="292608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dirty="0">
                <a:solidFill>
                  <a:srgbClr val="8A9BB8"/>
                </a:solidFill>
              </a:rPr>
              <a:t>FOX40</a:t>
            </a:r>
            <a:endParaRPr lang="en-US" sz="800" dirty="0"/>
          </a:p>
        </p:txBody>
      </p:sp>
      <p:sp>
        <p:nvSpPr>
          <p:cNvPr id="27" name="Text 21"/>
          <p:cNvSpPr/>
          <p:nvPr/>
        </p:nvSpPr>
        <p:spPr>
          <a:xfrm>
            <a:off x="5029200" y="594360"/>
            <a:ext cx="3657600" cy="201168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b="1" kern="0" spc="200" dirty="0">
                <a:solidFill>
                  <a:srgbClr val="FF671F"/>
                </a:solidFill>
              </a:rPr>
              <a:t>PLATFORM RATINGS</a:t>
            </a:r>
            <a:endParaRPr lang="en-US" sz="900" dirty="0"/>
          </a:p>
        </p:txBody>
      </p:sp>
      <p:sp>
        <p:nvSpPr>
          <p:cNvPr id="28" name="Text 22"/>
          <p:cNvSpPr/>
          <p:nvPr/>
        </p:nvSpPr>
        <p:spPr>
          <a:xfrm>
            <a:off x="5029200" y="804672"/>
            <a:ext cx="3657600" cy="82296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FFFFFF"/>
                </a:solidFill>
                <a:latin typeface="Cambria" panose="02040503050406030204" pitchFamily="34" charset="0"/>
                <a:ea typeface="Cambria" panose="02040503050406030204" pitchFamily="34" charset="-122"/>
                <a:cs typeface="Cambria" panose="02040503050406030204" pitchFamily="34" charset="-120"/>
              </a:rPr>
              <a:t>Trusted by users</a:t>
            </a:r>
            <a:endParaRPr lang="en-US" sz="2400" dirty="0"/>
          </a:p>
          <a:p>
            <a:pPr marL="0" indent="0">
              <a:buNone/>
            </a:pPr>
            <a:r>
              <a:rPr lang="en-US" sz="2400" b="1" dirty="0">
                <a:solidFill>
                  <a:srgbClr val="FFFFFF"/>
                </a:solidFill>
                <a:latin typeface="Cambria" panose="02040503050406030204" pitchFamily="34" charset="0"/>
                <a:ea typeface="Cambria" panose="02040503050406030204" pitchFamily="34" charset="-122"/>
                <a:cs typeface="Cambria" panose="02040503050406030204" pitchFamily="34" charset="-120"/>
              </a:rPr>
              <a:t>across every platform.</a:t>
            </a:r>
            <a:endParaRPr lang="en-US" sz="2400" dirty="0"/>
          </a:p>
        </p:txBody>
      </p:sp>
      <p:sp>
        <p:nvSpPr>
          <p:cNvPr id="29" name="Shape 23"/>
          <p:cNvSpPr/>
          <p:nvPr/>
        </p:nvSpPr>
        <p:spPr>
          <a:xfrm>
            <a:off x="5029200" y="1874520"/>
            <a:ext cx="3749040" cy="749808"/>
          </a:xfrm>
          <a:prstGeom prst="roundRect">
            <a:avLst>
              <a:gd name="adj" fmla="val 12195"/>
            </a:avLst>
          </a:prstGeom>
          <a:solidFill>
            <a:srgbClr val="0D1E3D">
              <a:alpha val="80000"/>
            </a:srgbClr>
          </a:solidFill>
          <a:ln w="6350">
            <a:solidFill>
              <a:srgbClr val="FFFFFF">
                <a:alpha val="18000"/>
              </a:srgbClr>
            </a:solidFill>
            <a:prstDash val="solid"/>
          </a:ln>
          <a:effectLst>
            <a:outerShdw blurRad="101600" dist="25400" dir="2700000" algn="bl" rotWithShape="0">
              <a:srgbClr val="000000">
                <a:alpha val="18000"/>
              </a:srgbClr>
            </a:outerShdw>
          </a:effectLst>
        </p:spPr>
      </p:sp>
      <p:sp>
        <p:nvSpPr>
          <p:cNvPr id="30" name="Text 24"/>
          <p:cNvSpPr/>
          <p:nvPr/>
        </p:nvSpPr>
        <p:spPr>
          <a:xfrm>
            <a:off x="5193792" y="1956816"/>
            <a:ext cx="2286000" cy="237744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8A9BB8"/>
                </a:solidFill>
              </a:rPr>
              <a:t>Trustpilot</a:t>
            </a:r>
            <a:endParaRPr lang="en-US" sz="1200" dirty="0"/>
          </a:p>
        </p:txBody>
      </p:sp>
      <p:sp>
        <p:nvSpPr>
          <p:cNvPr id="31" name="Text 25"/>
          <p:cNvSpPr/>
          <p:nvPr/>
        </p:nvSpPr>
        <p:spPr>
          <a:xfrm>
            <a:off x="5193792" y="2194560"/>
            <a:ext cx="2286000" cy="219456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FFD700"/>
                </a:solidFill>
              </a:rPr>
              <a:t>★★★★★</a:t>
            </a:r>
            <a:endParaRPr lang="en-US" sz="1100" dirty="0"/>
          </a:p>
        </p:txBody>
      </p:sp>
      <p:sp>
        <p:nvSpPr>
          <p:cNvPr id="32" name="Text 26"/>
          <p:cNvSpPr/>
          <p:nvPr/>
        </p:nvSpPr>
        <p:spPr>
          <a:xfrm>
            <a:off x="7722870" y="1993265"/>
            <a:ext cx="918210" cy="438785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2800" b="1" dirty="0">
                <a:solidFill>
                  <a:srgbClr val="FFFFFF"/>
                </a:solidFill>
              </a:rPr>
              <a:t>4.7</a:t>
            </a:r>
            <a:endParaRPr lang="en-US" sz="2800" dirty="0"/>
          </a:p>
        </p:txBody>
      </p:sp>
      <p:sp>
        <p:nvSpPr>
          <p:cNvPr id="33" name="Shape 27"/>
          <p:cNvSpPr/>
          <p:nvPr/>
        </p:nvSpPr>
        <p:spPr>
          <a:xfrm>
            <a:off x="5029200" y="2770632"/>
            <a:ext cx="3749040" cy="749808"/>
          </a:xfrm>
          <a:prstGeom prst="roundRect">
            <a:avLst>
              <a:gd name="adj" fmla="val 12195"/>
            </a:avLst>
          </a:prstGeom>
          <a:solidFill>
            <a:srgbClr val="0D1E3D">
              <a:alpha val="80000"/>
            </a:srgbClr>
          </a:solidFill>
          <a:ln w="6350">
            <a:solidFill>
              <a:srgbClr val="FFFFFF">
                <a:alpha val="18000"/>
              </a:srgbClr>
            </a:solidFill>
            <a:prstDash val="solid"/>
          </a:ln>
          <a:effectLst>
            <a:outerShdw blurRad="101600" dist="25400" dir="2700000" algn="bl" rotWithShape="0">
              <a:srgbClr val="000000">
                <a:alpha val="18000"/>
              </a:srgbClr>
            </a:outerShdw>
          </a:effectLst>
        </p:spPr>
      </p:sp>
      <p:sp>
        <p:nvSpPr>
          <p:cNvPr id="34" name="Text 28"/>
          <p:cNvSpPr/>
          <p:nvPr/>
        </p:nvSpPr>
        <p:spPr>
          <a:xfrm>
            <a:off x="5193792" y="2852928"/>
            <a:ext cx="2286000" cy="237744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8A9BB8"/>
                </a:solidFill>
              </a:rPr>
              <a:t>App Store</a:t>
            </a:r>
            <a:endParaRPr lang="en-US" sz="1200" dirty="0"/>
          </a:p>
        </p:txBody>
      </p:sp>
      <p:sp>
        <p:nvSpPr>
          <p:cNvPr id="35" name="Text 29"/>
          <p:cNvSpPr/>
          <p:nvPr/>
        </p:nvSpPr>
        <p:spPr>
          <a:xfrm>
            <a:off x="5193792" y="3090672"/>
            <a:ext cx="2286000" cy="219456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FFD700"/>
                </a:solidFill>
              </a:rPr>
              <a:t>★★★★½</a:t>
            </a:r>
            <a:endParaRPr lang="en-US" sz="1100" dirty="0"/>
          </a:p>
        </p:txBody>
      </p:sp>
      <p:sp>
        <p:nvSpPr>
          <p:cNvPr id="36" name="Text 30"/>
          <p:cNvSpPr/>
          <p:nvPr/>
        </p:nvSpPr>
        <p:spPr>
          <a:xfrm>
            <a:off x="7499985" y="2889250"/>
            <a:ext cx="1141095" cy="438785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2800" b="1" dirty="0">
                <a:solidFill>
                  <a:srgbClr val="FFFFFF"/>
                </a:solidFill>
              </a:rPr>
              <a:t>4.4</a:t>
            </a:r>
            <a:endParaRPr lang="en-US" sz="2800" dirty="0"/>
          </a:p>
        </p:txBody>
      </p:sp>
      <p:sp>
        <p:nvSpPr>
          <p:cNvPr id="37" name="Shape 31"/>
          <p:cNvSpPr/>
          <p:nvPr/>
        </p:nvSpPr>
        <p:spPr>
          <a:xfrm>
            <a:off x="5029200" y="3666744"/>
            <a:ext cx="3749040" cy="749808"/>
          </a:xfrm>
          <a:prstGeom prst="roundRect">
            <a:avLst>
              <a:gd name="adj" fmla="val 12195"/>
            </a:avLst>
          </a:prstGeom>
          <a:solidFill>
            <a:srgbClr val="0D1E3D">
              <a:alpha val="80000"/>
            </a:srgbClr>
          </a:solidFill>
          <a:ln w="6350">
            <a:solidFill>
              <a:srgbClr val="FFFFFF">
                <a:alpha val="18000"/>
              </a:srgbClr>
            </a:solidFill>
            <a:prstDash val="solid"/>
          </a:ln>
          <a:effectLst>
            <a:outerShdw blurRad="101600" dist="25400" dir="2700000" algn="bl" rotWithShape="0">
              <a:srgbClr val="000000">
                <a:alpha val="18000"/>
              </a:srgbClr>
            </a:outerShdw>
          </a:effectLst>
        </p:spPr>
      </p:sp>
      <p:sp>
        <p:nvSpPr>
          <p:cNvPr id="38" name="Text 32"/>
          <p:cNvSpPr/>
          <p:nvPr/>
        </p:nvSpPr>
        <p:spPr>
          <a:xfrm>
            <a:off x="5193792" y="3749040"/>
            <a:ext cx="2286000" cy="237744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8A9BB8"/>
                </a:solidFill>
              </a:rPr>
              <a:t>Google Play</a:t>
            </a:r>
            <a:endParaRPr lang="en-US" sz="1200" dirty="0"/>
          </a:p>
        </p:txBody>
      </p:sp>
      <p:sp>
        <p:nvSpPr>
          <p:cNvPr id="39" name="Text 33"/>
          <p:cNvSpPr/>
          <p:nvPr/>
        </p:nvSpPr>
        <p:spPr>
          <a:xfrm>
            <a:off x="5193792" y="3986784"/>
            <a:ext cx="2286000" cy="219456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FFD700"/>
                </a:solidFill>
              </a:rPr>
              <a:t>★★★★</a:t>
            </a:r>
            <a:endParaRPr lang="en-US" sz="1100" dirty="0"/>
          </a:p>
        </p:txBody>
      </p:sp>
      <p:sp>
        <p:nvSpPr>
          <p:cNvPr id="40" name="Text 34"/>
          <p:cNvSpPr/>
          <p:nvPr/>
        </p:nvSpPr>
        <p:spPr>
          <a:xfrm>
            <a:off x="7722870" y="3785870"/>
            <a:ext cx="918210" cy="438785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2800" b="1" dirty="0">
                <a:solidFill>
                  <a:srgbClr val="FFFFFF"/>
                </a:solidFill>
              </a:rPr>
              <a:t>4.3</a:t>
            </a:r>
            <a:endParaRPr lang="en-US" sz="2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60E2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029200" y="-1371600"/>
            <a:ext cx="5486400" cy="5486400"/>
          </a:xfrm>
          <a:prstGeom prst="ellipse">
            <a:avLst/>
          </a:prstGeom>
          <a:solidFill>
            <a:srgbClr val="0057FF">
              <a:alpha val="12000"/>
            </a:srgbClr>
          </a:solidFill>
          <a:ln w="12700">
            <a:solidFill>
              <a:srgbClr val="060E24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-1828800" y="2743200"/>
            <a:ext cx="4572000" cy="4572000"/>
          </a:xfrm>
          <a:prstGeom prst="ellipse">
            <a:avLst/>
          </a:prstGeom>
          <a:solidFill>
            <a:srgbClr val="FF671F">
              <a:alpha val="10000"/>
            </a:srgbClr>
          </a:solidFill>
          <a:ln w="12700">
            <a:solidFill>
              <a:srgbClr val="060E24"/>
            </a:solidFill>
            <a:prstDash val="solid"/>
          </a:ln>
        </p:spPr>
      </p:sp>
      <p:pic>
        <p:nvPicPr>
          <p:cNvPr id="4" name="Image 0" descr="preencoded.png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0040" y="164592"/>
            <a:ext cx="2057400" cy="32004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457200" y="594360"/>
            <a:ext cx="8229600" cy="201168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b="1" kern="0" spc="200" dirty="0">
                <a:solidFill>
                  <a:srgbClr val="FF671F"/>
                </a:solidFill>
              </a:rPr>
              <a:t>FOR PARTNERS</a:t>
            </a:r>
            <a:endParaRPr lang="en-US" sz="900" dirty="0"/>
          </a:p>
        </p:txBody>
      </p:sp>
      <p:sp>
        <p:nvSpPr>
          <p:cNvPr id="6" name="Text 3"/>
          <p:cNvSpPr/>
          <p:nvPr/>
        </p:nvSpPr>
        <p:spPr>
          <a:xfrm>
            <a:off x="457200" y="804672"/>
            <a:ext cx="8229600" cy="64008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200" b="1" dirty="0">
                <a:solidFill>
                  <a:srgbClr val="FFFFFF"/>
                </a:solidFill>
                <a:latin typeface="Cambria" panose="02040503050406030204" pitchFamily="34" charset="0"/>
                <a:ea typeface="Cambria" panose="02040503050406030204" pitchFamily="34" charset="-122"/>
                <a:cs typeface="Cambria" panose="02040503050406030204" pitchFamily="34" charset="-120"/>
              </a:rPr>
              <a:t>What we offer creators.</a:t>
            </a:r>
            <a:endParaRPr lang="en-US" sz="3200" dirty="0"/>
          </a:p>
        </p:txBody>
      </p:sp>
      <p:sp>
        <p:nvSpPr>
          <p:cNvPr id="7" name="Shape 4"/>
          <p:cNvSpPr/>
          <p:nvPr/>
        </p:nvSpPr>
        <p:spPr>
          <a:xfrm>
            <a:off x="457200" y="1600200"/>
            <a:ext cx="2651760" cy="1261872"/>
          </a:xfrm>
          <a:prstGeom prst="roundRect">
            <a:avLst>
              <a:gd name="adj" fmla="val 7246"/>
            </a:avLst>
          </a:prstGeom>
          <a:solidFill>
            <a:srgbClr val="091840">
              <a:alpha val="95000"/>
            </a:srgbClr>
          </a:solidFill>
          <a:ln w="12700">
            <a:solidFill>
              <a:srgbClr val="0057FF">
                <a:alpha val="60000"/>
              </a:srgbClr>
            </a:solidFill>
            <a:prstDash val="solid"/>
          </a:ln>
          <a:effectLst>
            <a:outerShdw blurRad="101600" dist="25400" dir="2700000" algn="bl" rotWithShape="0">
              <a:srgbClr val="000000">
                <a:alpha val="18000"/>
              </a:srgbClr>
            </a:outerShdw>
          </a:effectLst>
        </p:spPr>
      </p:sp>
      <p:sp>
        <p:nvSpPr>
          <p:cNvPr id="8" name="Text 5"/>
          <p:cNvSpPr/>
          <p:nvPr/>
        </p:nvSpPr>
        <p:spPr>
          <a:xfrm>
            <a:off x="621792" y="1709928"/>
            <a:ext cx="1371600" cy="18288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b="1" kern="0" spc="100" dirty="0">
                <a:solidFill>
                  <a:srgbClr val="7AADFF"/>
                </a:solidFill>
              </a:rPr>
              <a:t>01</a:t>
            </a:r>
            <a:endParaRPr lang="en-US" sz="900" dirty="0"/>
          </a:p>
        </p:txBody>
      </p:sp>
      <p:pic>
        <p:nvPicPr>
          <p:cNvPr id="9" name="Image 1" descr="preencoded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33472" y="1691640"/>
            <a:ext cx="292608" cy="292608"/>
          </a:xfrm>
          <a:prstGeom prst="rect">
            <a:avLst/>
          </a:prstGeom>
        </p:spPr>
      </p:pic>
      <p:sp>
        <p:nvSpPr>
          <p:cNvPr id="10" name="Text 6"/>
          <p:cNvSpPr/>
          <p:nvPr/>
        </p:nvSpPr>
        <p:spPr>
          <a:xfrm>
            <a:off x="621792" y="1929384"/>
            <a:ext cx="2377440" cy="256032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</a:rPr>
              <a:t>Competitive Flat Fee</a:t>
            </a:r>
            <a:endParaRPr lang="en-US" sz="1300" dirty="0"/>
          </a:p>
        </p:txBody>
      </p:sp>
      <p:sp>
        <p:nvSpPr>
          <p:cNvPr id="11" name="Text 7"/>
          <p:cNvSpPr/>
          <p:nvPr/>
        </p:nvSpPr>
        <p:spPr>
          <a:xfrm>
            <a:off x="621792" y="2203704"/>
            <a:ext cx="2377440" cy="566928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8A9BB8"/>
                </a:solidFill>
              </a:rPr>
              <a:t>Upfront professional fee negotiated by platform, reach, and content type. Paid on signing.</a:t>
            </a:r>
            <a:endParaRPr lang="en-US" sz="950" dirty="0"/>
          </a:p>
        </p:txBody>
      </p:sp>
      <p:sp>
        <p:nvSpPr>
          <p:cNvPr id="12" name="Shape 8"/>
          <p:cNvSpPr/>
          <p:nvPr/>
        </p:nvSpPr>
        <p:spPr>
          <a:xfrm>
            <a:off x="3246120" y="1600200"/>
            <a:ext cx="2651760" cy="1261872"/>
          </a:xfrm>
          <a:prstGeom prst="roundRect">
            <a:avLst>
              <a:gd name="adj" fmla="val 7246"/>
            </a:avLst>
          </a:prstGeom>
          <a:solidFill>
            <a:srgbClr val="0D1E3D">
              <a:alpha val="80000"/>
            </a:srgbClr>
          </a:solidFill>
          <a:ln w="6350">
            <a:solidFill>
              <a:srgbClr val="FFFFFF">
                <a:alpha val="18000"/>
              </a:srgbClr>
            </a:solidFill>
            <a:prstDash val="solid"/>
          </a:ln>
          <a:effectLst>
            <a:outerShdw blurRad="101600" dist="25400" dir="2700000" algn="bl" rotWithShape="0">
              <a:srgbClr val="000000">
                <a:alpha val="18000"/>
              </a:srgbClr>
            </a:outerShdw>
          </a:effectLst>
        </p:spPr>
      </p:sp>
      <p:sp>
        <p:nvSpPr>
          <p:cNvPr id="13" name="Text 9"/>
          <p:cNvSpPr/>
          <p:nvPr/>
        </p:nvSpPr>
        <p:spPr>
          <a:xfrm>
            <a:off x="3410712" y="1709928"/>
            <a:ext cx="1371600" cy="18288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b="1" kern="0" spc="100" dirty="0">
                <a:solidFill>
                  <a:srgbClr val="7AADFF"/>
                </a:solidFill>
              </a:rPr>
              <a:t>02</a:t>
            </a:r>
            <a:endParaRPr lang="en-US" sz="900" dirty="0"/>
          </a:p>
        </p:txBody>
      </p:sp>
      <p:pic>
        <p:nvPicPr>
          <p:cNvPr id="14" name="Image 2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22392" y="1691640"/>
            <a:ext cx="292608" cy="292608"/>
          </a:xfrm>
          <a:prstGeom prst="rect">
            <a:avLst/>
          </a:prstGeom>
        </p:spPr>
      </p:pic>
      <p:sp>
        <p:nvSpPr>
          <p:cNvPr id="15" name="Text 10"/>
          <p:cNvSpPr/>
          <p:nvPr/>
        </p:nvSpPr>
        <p:spPr>
          <a:xfrm>
            <a:off x="3410712" y="1929384"/>
            <a:ext cx="2377440" cy="256032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</a:rPr>
              <a:t>Performance Bonus</a:t>
            </a:r>
            <a:endParaRPr lang="en-US" sz="1300" dirty="0"/>
          </a:p>
        </p:txBody>
      </p:sp>
      <p:sp>
        <p:nvSpPr>
          <p:cNvPr id="16" name="Text 11"/>
          <p:cNvSpPr/>
          <p:nvPr/>
        </p:nvSpPr>
        <p:spPr>
          <a:xfrm>
            <a:off x="3410712" y="2203704"/>
            <a:ext cx="2377440" cy="566928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8A9BB8"/>
                </a:solidFill>
              </a:rPr>
              <a:t>Additional rewards tied to qualified deposits and new trader sign-ups from your content.</a:t>
            </a:r>
            <a:endParaRPr lang="en-US" sz="950" dirty="0"/>
          </a:p>
        </p:txBody>
      </p:sp>
      <p:sp>
        <p:nvSpPr>
          <p:cNvPr id="17" name="Shape 12"/>
          <p:cNvSpPr/>
          <p:nvPr/>
        </p:nvSpPr>
        <p:spPr>
          <a:xfrm>
            <a:off x="6035040" y="1600200"/>
            <a:ext cx="2651760" cy="1261872"/>
          </a:xfrm>
          <a:prstGeom prst="roundRect">
            <a:avLst>
              <a:gd name="adj" fmla="val 7246"/>
            </a:avLst>
          </a:prstGeom>
          <a:solidFill>
            <a:srgbClr val="0D1E3D">
              <a:alpha val="80000"/>
            </a:srgbClr>
          </a:solidFill>
          <a:ln w="6350">
            <a:solidFill>
              <a:srgbClr val="FFFFFF">
                <a:alpha val="18000"/>
              </a:srgbClr>
            </a:solidFill>
            <a:prstDash val="solid"/>
          </a:ln>
          <a:effectLst>
            <a:outerShdw blurRad="101600" dist="25400" dir="2700000" algn="bl" rotWithShape="0">
              <a:srgbClr val="000000">
                <a:alpha val="18000"/>
              </a:srgbClr>
            </a:outerShdw>
          </a:effectLst>
        </p:spPr>
      </p:sp>
      <p:sp>
        <p:nvSpPr>
          <p:cNvPr id="18" name="Text 13"/>
          <p:cNvSpPr/>
          <p:nvPr/>
        </p:nvSpPr>
        <p:spPr>
          <a:xfrm>
            <a:off x="6199632" y="1709928"/>
            <a:ext cx="1371600" cy="18288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b="1" kern="0" spc="100" dirty="0">
                <a:solidFill>
                  <a:srgbClr val="7AADFF"/>
                </a:solidFill>
              </a:rPr>
              <a:t>03</a:t>
            </a:r>
            <a:endParaRPr lang="en-US" sz="900" dirty="0"/>
          </a:p>
        </p:txBody>
      </p:sp>
      <p:pic>
        <p:nvPicPr>
          <p:cNvPr id="19" name="Image 3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211312" y="1691640"/>
            <a:ext cx="292608" cy="292608"/>
          </a:xfrm>
          <a:prstGeom prst="rect">
            <a:avLst/>
          </a:prstGeom>
        </p:spPr>
      </p:pic>
      <p:sp>
        <p:nvSpPr>
          <p:cNvPr id="20" name="Text 14"/>
          <p:cNvSpPr/>
          <p:nvPr/>
        </p:nvSpPr>
        <p:spPr>
          <a:xfrm>
            <a:off x="6199632" y="1929384"/>
            <a:ext cx="2377440" cy="256032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</a:rPr>
              <a:t>Affiliate Revenue Share</a:t>
            </a:r>
            <a:endParaRPr lang="en-US" sz="1300" dirty="0"/>
          </a:p>
        </p:txBody>
      </p:sp>
      <p:sp>
        <p:nvSpPr>
          <p:cNvPr id="21" name="Text 15"/>
          <p:cNvSpPr/>
          <p:nvPr/>
        </p:nvSpPr>
        <p:spPr>
          <a:xfrm>
            <a:off x="6199632" y="2203704"/>
            <a:ext cx="2377440" cy="566928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8A9BB8"/>
                </a:solidFill>
              </a:rPr>
              <a:t>Ongoing commission via Mitrade Affiliates portal. Your unique link tracks every conversion.</a:t>
            </a:r>
            <a:endParaRPr lang="en-US" sz="950" dirty="0"/>
          </a:p>
        </p:txBody>
      </p:sp>
      <p:sp>
        <p:nvSpPr>
          <p:cNvPr id="22" name="Shape 16"/>
          <p:cNvSpPr/>
          <p:nvPr/>
        </p:nvSpPr>
        <p:spPr>
          <a:xfrm>
            <a:off x="457200" y="2990088"/>
            <a:ext cx="2651760" cy="1261872"/>
          </a:xfrm>
          <a:prstGeom prst="roundRect">
            <a:avLst>
              <a:gd name="adj" fmla="val 7246"/>
            </a:avLst>
          </a:prstGeom>
          <a:solidFill>
            <a:srgbClr val="0D1E3D">
              <a:alpha val="80000"/>
            </a:srgbClr>
          </a:solidFill>
          <a:ln w="6350">
            <a:solidFill>
              <a:srgbClr val="FFFFFF">
                <a:alpha val="18000"/>
              </a:srgbClr>
            </a:solidFill>
            <a:prstDash val="solid"/>
          </a:ln>
          <a:effectLst>
            <a:outerShdw blurRad="101600" dist="25400" dir="2700000" algn="bl" rotWithShape="0">
              <a:srgbClr val="000000">
                <a:alpha val="18000"/>
              </a:srgbClr>
            </a:outerShdw>
          </a:effectLst>
        </p:spPr>
      </p:sp>
      <p:sp>
        <p:nvSpPr>
          <p:cNvPr id="23" name="Text 17"/>
          <p:cNvSpPr/>
          <p:nvPr/>
        </p:nvSpPr>
        <p:spPr>
          <a:xfrm>
            <a:off x="621792" y="3099816"/>
            <a:ext cx="1371600" cy="18288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b="1" kern="0" spc="100" dirty="0">
                <a:solidFill>
                  <a:srgbClr val="7AADFF"/>
                </a:solidFill>
              </a:rPr>
              <a:t>04</a:t>
            </a:r>
            <a:endParaRPr lang="en-US" sz="900" dirty="0"/>
          </a:p>
        </p:txBody>
      </p:sp>
      <p:pic>
        <p:nvPicPr>
          <p:cNvPr id="24" name="Image 4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633472" y="3081528"/>
            <a:ext cx="292608" cy="292608"/>
          </a:xfrm>
          <a:prstGeom prst="rect">
            <a:avLst/>
          </a:prstGeom>
        </p:spPr>
      </p:pic>
      <p:sp>
        <p:nvSpPr>
          <p:cNvPr id="25" name="Text 18"/>
          <p:cNvSpPr/>
          <p:nvPr/>
        </p:nvSpPr>
        <p:spPr>
          <a:xfrm>
            <a:off x="621792" y="3319272"/>
            <a:ext cx="2377440" cy="256032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</a:rPr>
              <a:t>Ready-Made Assets</a:t>
            </a:r>
            <a:endParaRPr lang="en-US" sz="1300" dirty="0"/>
          </a:p>
        </p:txBody>
      </p:sp>
      <p:sp>
        <p:nvSpPr>
          <p:cNvPr id="26" name="Text 19"/>
          <p:cNvSpPr/>
          <p:nvPr/>
        </p:nvSpPr>
        <p:spPr>
          <a:xfrm>
            <a:off x="621792" y="3593592"/>
            <a:ext cx="2377440" cy="566928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8A9BB8"/>
                </a:solidFill>
              </a:rPr>
              <a:t>Scripts, brand materials, compliance-approved messaging, and a dedicated KOL manager.</a:t>
            </a:r>
            <a:endParaRPr lang="en-US" sz="950" dirty="0"/>
          </a:p>
        </p:txBody>
      </p:sp>
      <p:sp>
        <p:nvSpPr>
          <p:cNvPr id="27" name="Shape 20"/>
          <p:cNvSpPr/>
          <p:nvPr/>
        </p:nvSpPr>
        <p:spPr>
          <a:xfrm>
            <a:off x="3246120" y="2990088"/>
            <a:ext cx="2651760" cy="1261872"/>
          </a:xfrm>
          <a:prstGeom prst="roundRect">
            <a:avLst>
              <a:gd name="adj" fmla="val 7246"/>
            </a:avLst>
          </a:prstGeom>
          <a:solidFill>
            <a:srgbClr val="0D1E3D">
              <a:alpha val="80000"/>
            </a:srgbClr>
          </a:solidFill>
          <a:ln w="6350">
            <a:solidFill>
              <a:srgbClr val="FFFFFF">
                <a:alpha val="18000"/>
              </a:srgbClr>
            </a:solidFill>
            <a:prstDash val="solid"/>
          </a:ln>
          <a:effectLst>
            <a:outerShdw blurRad="101600" dist="25400" dir="2700000" algn="bl" rotWithShape="0">
              <a:srgbClr val="000000">
                <a:alpha val="18000"/>
              </a:srgbClr>
            </a:outerShdw>
          </a:effectLst>
        </p:spPr>
      </p:sp>
      <p:sp>
        <p:nvSpPr>
          <p:cNvPr id="28" name="Text 21"/>
          <p:cNvSpPr/>
          <p:nvPr/>
        </p:nvSpPr>
        <p:spPr>
          <a:xfrm>
            <a:off x="3410712" y="3099816"/>
            <a:ext cx="1371600" cy="18288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b="1" kern="0" spc="100" dirty="0">
                <a:solidFill>
                  <a:srgbClr val="7AADFF"/>
                </a:solidFill>
              </a:rPr>
              <a:t>05</a:t>
            </a:r>
            <a:endParaRPr lang="en-US" sz="900" dirty="0"/>
          </a:p>
        </p:txBody>
      </p:sp>
      <p:pic>
        <p:nvPicPr>
          <p:cNvPr id="29" name="Image 5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422392" y="3081528"/>
            <a:ext cx="292608" cy="292608"/>
          </a:xfrm>
          <a:prstGeom prst="rect">
            <a:avLst/>
          </a:prstGeom>
        </p:spPr>
      </p:pic>
      <p:sp>
        <p:nvSpPr>
          <p:cNvPr id="30" name="Text 22"/>
          <p:cNvSpPr/>
          <p:nvPr/>
        </p:nvSpPr>
        <p:spPr>
          <a:xfrm>
            <a:off x="3410712" y="3319272"/>
            <a:ext cx="2377440" cy="256032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</a:rPr>
              <a:t>Data Partners</a:t>
            </a:r>
            <a:endParaRPr lang="en-US" sz="1300" dirty="0"/>
          </a:p>
        </p:txBody>
      </p:sp>
      <p:sp>
        <p:nvSpPr>
          <p:cNvPr id="31" name="Text 23"/>
          <p:cNvSpPr/>
          <p:nvPr/>
        </p:nvSpPr>
        <p:spPr>
          <a:xfrm>
            <a:off x="3410712" y="3593592"/>
            <a:ext cx="2377440" cy="566928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8A9BB8"/>
                </a:solidFill>
              </a:rPr>
              <a:t>Investing.com, FXStreet, TradingView built in — great education hooks for your audience.</a:t>
            </a:r>
            <a:endParaRPr lang="en-US" sz="950" dirty="0"/>
          </a:p>
        </p:txBody>
      </p:sp>
      <p:sp>
        <p:nvSpPr>
          <p:cNvPr id="32" name="Shape 24"/>
          <p:cNvSpPr/>
          <p:nvPr/>
        </p:nvSpPr>
        <p:spPr>
          <a:xfrm>
            <a:off x="6035040" y="2990088"/>
            <a:ext cx="2651760" cy="1261872"/>
          </a:xfrm>
          <a:prstGeom prst="roundRect">
            <a:avLst>
              <a:gd name="adj" fmla="val 7246"/>
            </a:avLst>
          </a:prstGeom>
          <a:solidFill>
            <a:srgbClr val="0D1E3D">
              <a:alpha val="80000"/>
            </a:srgbClr>
          </a:solidFill>
          <a:ln w="6350">
            <a:solidFill>
              <a:srgbClr val="FFFFFF">
                <a:alpha val="18000"/>
              </a:srgbClr>
            </a:solidFill>
            <a:prstDash val="solid"/>
          </a:ln>
          <a:effectLst>
            <a:outerShdw blurRad="101600" dist="25400" dir="2700000" algn="bl" rotWithShape="0">
              <a:srgbClr val="000000">
                <a:alpha val="18000"/>
              </a:srgbClr>
            </a:outerShdw>
          </a:effectLst>
        </p:spPr>
      </p:sp>
      <p:sp>
        <p:nvSpPr>
          <p:cNvPr id="33" name="Text 25"/>
          <p:cNvSpPr/>
          <p:nvPr/>
        </p:nvSpPr>
        <p:spPr>
          <a:xfrm>
            <a:off x="6199632" y="3099816"/>
            <a:ext cx="1371600" cy="18288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b="1" kern="0" spc="100" dirty="0">
                <a:solidFill>
                  <a:srgbClr val="7AADFF"/>
                </a:solidFill>
              </a:rPr>
              <a:t>06</a:t>
            </a:r>
            <a:endParaRPr lang="en-US" sz="900" dirty="0"/>
          </a:p>
        </p:txBody>
      </p:sp>
      <p:pic>
        <p:nvPicPr>
          <p:cNvPr id="34" name="Image 6" descr="preencoded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211312" y="3081528"/>
            <a:ext cx="292608" cy="292608"/>
          </a:xfrm>
          <a:prstGeom prst="rect">
            <a:avLst/>
          </a:prstGeom>
        </p:spPr>
      </p:pic>
      <p:sp>
        <p:nvSpPr>
          <p:cNvPr id="35" name="Text 26"/>
          <p:cNvSpPr/>
          <p:nvPr/>
        </p:nvSpPr>
        <p:spPr>
          <a:xfrm>
            <a:off x="6199632" y="3319272"/>
            <a:ext cx="2377440" cy="256032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</a:rPr>
              <a:t>$50K Demo Account CTA</a:t>
            </a:r>
            <a:endParaRPr lang="en-US" sz="1300" dirty="0"/>
          </a:p>
        </p:txBody>
      </p:sp>
      <p:sp>
        <p:nvSpPr>
          <p:cNvPr id="36" name="Text 27"/>
          <p:cNvSpPr/>
          <p:nvPr/>
        </p:nvSpPr>
        <p:spPr>
          <a:xfrm>
            <a:off x="6199632" y="3593592"/>
            <a:ext cx="2377440" cy="566928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8A9BB8"/>
                </a:solidFill>
              </a:rPr>
              <a:t>Drive sign-ups with a virtual demo — zero risk for your audience, high conversion.</a:t>
            </a:r>
            <a:endParaRPr lang="en-US" sz="95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60E2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029200" y="-1371600"/>
            <a:ext cx="5486400" cy="5486400"/>
          </a:xfrm>
          <a:prstGeom prst="ellipse">
            <a:avLst/>
          </a:prstGeom>
          <a:solidFill>
            <a:srgbClr val="0057FF">
              <a:alpha val="12000"/>
            </a:srgbClr>
          </a:solidFill>
          <a:ln w="12700">
            <a:solidFill>
              <a:srgbClr val="060E24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-1828800" y="2743200"/>
            <a:ext cx="4572000" cy="4572000"/>
          </a:xfrm>
          <a:prstGeom prst="ellipse">
            <a:avLst/>
          </a:prstGeom>
          <a:solidFill>
            <a:srgbClr val="FF671F">
              <a:alpha val="10000"/>
            </a:srgbClr>
          </a:solidFill>
          <a:ln w="12700">
            <a:solidFill>
              <a:srgbClr val="060E24"/>
            </a:solidFill>
            <a:prstDash val="solid"/>
          </a:ln>
        </p:spPr>
      </p:sp>
      <p:pic>
        <p:nvPicPr>
          <p:cNvPr id="4" name="Image 0" descr="preencoded.png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0040" y="164592"/>
            <a:ext cx="2057400" cy="32004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457200" y="594360"/>
            <a:ext cx="8229600" cy="201168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b="1" kern="0" spc="200" dirty="0">
                <a:solidFill>
                  <a:srgbClr val="FF671F"/>
                </a:solidFill>
              </a:rPr>
              <a:t>CONTENT GUIDELINES</a:t>
            </a:r>
            <a:endParaRPr lang="en-US" sz="900" dirty="0"/>
          </a:p>
        </p:txBody>
      </p:sp>
      <p:sp>
        <p:nvSpPr>
          <p:cNvPr id="6" name="Text 3"/>
          <p:cNvSpPr/>
          <p:nvPr/>
        </p:nvSpPr>
        <p:spPr>
          <a:xfrm>
            <a:off x="457200" y="804672"/>
            <a:ext cx="8229600" cy="64008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FFFFFF"/>
                </a:solidFill>
                <a:latin typeface="Cambria" panose="02040503050406030204" pitchFamily="34" charset="0"/>
                <a:ea typeface="Cambria" panose="02040503050406030204" pitchFamily="34" charset="-122"/>
                <a:cs typeface="Cambria" panose="02040503050406030204" pitchFamily="34" charset="-120"/>
              </a:rPr>
              <a:t>What great content looks like.</a:t>
            </a:r>
            <a:endParaRPr lang="en-US" sz="3000" dirty="0"/>
          </a:p>
        </p:txBody>
      </p:sp>
      <p:sp>
        <p:nvSpPr>
          <p:cNvPr id="7" name="Text 4"/>
          <p:cNvSpPr/>
          <p:nvPr/>
        </p:nvSpPr>
        <p:spPr>
          <a:xfrm>
            <a:off x="749808" y="1572768"/>
            <a:ext cx="3749040" cy="27432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kern="0" spc="100" dirty="0">
                <a:solidFill>
                  <a:srgbClr val="4ADE80"/>
                </a:solidFill>
              </a:rPr>
              <a:t>DO</a:t>
            </a:r>
            <a:endParaRPr lang="en-US" sz="1200" dirty="0"/>
          </a:p>
        </p:txBody>
      </p:sp>
      <p:pic>
        <p:nvPicPr>
          <p:cNvPr id="8" name="Image 1" descr="preencoded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5488" y="1591056"/>
            <a:ext cx="237744" cy="237744"/>
          </a:xfrm>
          <a:prstGeom prst="rect">
            <a:avLst/>
          </a:prstGeom>
        </p:spPr>
      </p:pic>
      <p:sp>
        <p:nvSpPr>
          <p:cNvPr id="9" name="Shape 5"/>
          <p:cNvSpPr/>
          <p:nvPr/>
        </p:nvSpPr>
        <p:spPr>
          <a:xfrm>
            <a:off x="457200" y="1920240"/>
            <a:ext cx="4023360" cy="475488"/>
          </a:xfrm>
          <a:prstGeom prst="roundRect">
            <a:avLst>
              <a:gd name="adj" fmla="val 19231"/>
            </a:avLst>
          </a:prstGeom>
          <a:solidFill>
            <a:srgbClr val="0D1E3D">
              <a:alpha val="80000"/>
            </a:srgbClr>
          </a:solidFill>
          <a:ln w="6350">
            <a:solidFill>
              <a:srgbClr val="FFFFFF">
                <a:alpha val="18000"/>
              </a:srgbClr>
            </a:solidFill>
            <a:prstDash val="solid"/>
          </a:ln>
          <a:effectLst>
            <a:outerShdw blurRad="101600" dist="25400" dir="2700000" algn="bl" rotWithShape="0">
              <a:srgbClr val="000000">
                <a:alpha val="18000"/>
              </a:srgbClr>
            </a:outerShdw>
          </a:effectLst>
        </p:spPr>
      </p:sp>
      <p:sp>
        <p:nvSpPr>
          <p:cNvPr id="10" name="Shape 6"/>
          <p:cNvSpPr/>
          <p:nvPr/>
        </p:nvSpPr>
        <p:spPr>
          <a:xfrm>
            <a:off x="512064" y="1965960"/>
            <a:ext cx="256032" cy="256032"/>
          </a:xfrm>
          <a:prstGeom prst="roundRect">
            <a:avLst>
              <a:gd name="adj" fmla="val 21429"/>
            </a:avLst>
          </a:prstGeom>
          <a:solidFill>
            <a:srgbClr val="4ADE80">
              <a:alpha val="15000"/>
            </a:srgbClr>
          </a:solidFill>
          <a:ln w="6350">
            <a:solidFill>
              <a:srgbClr val="4ADE80">
                <a:alpha val="60000"/>
              </a:srgbClr>
            </a:solidFill>
            <a:prstDash val="solid"/>
          </a:ln>
        </p:spPr>
      </p:sp>
      <p:pic>
        <p:nvPicPr>
          <p:cNvPr id="11" name="Image 2" descr="preencoded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9496" y="1993392"/>
            <a:ext cx="201168" cy="201168"/>
          </a:xfrm>
          <a:prstGeom prst="rect">
            <a:avLst/>
          </a:prstGeom>
        </p:spPr>
      </p:pic>
      <p:sp>
        <p:nvSpPr>
          <p:cNvPr id="12" name="Text 7"/>
          <p:cNvSpPr/>
          <p:nvPr/>
        </p:nvSpPr>
        <p:spPr>
          <a:xfrm>
            <a:off x="841248" y="1965960"/>
            <a:ext cx="3511296" cy="347472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8A9BB8"/>
                </a:solidFill>
              </a:rPr>
              <a:t>Focus on technical education — how to read an RSI, set a stop loss</a:t>
            </a:r>
            <a:endParaRPr lang="en-US" sz="950" dirty="0"/>
          </a:p>
        </p:txBody>
      </p:sp>
      <p:sp>
        <p:nvSpPr>
          <p:cNvPr id="13" name="Shape 8"/>
          <p:cNvSpPr/>
          <p:nvPr/>
        </p:nvSpPr>
        <p:spPr>
          <a:xfrm>
            <a:off x="457200" y="2487168"/>
            <a:ext cx="4023360" cy="475488"/>
          </a:xfrm>
          <a:prstGeom prst="roundRect">
            <a:avLst>
              <a:gd name="adj" fmla="val 19231"/>
            </a:avLst>
          </a:prstGeom>
          <a:solidFill>
            <a:srgbClr val="0D1E3D">
              <a:alpha val="80000"/>
            </a:srgbClr>
          </a:solidFill>
          <a:ln w="6350">
            <a:solidFill>
              <a:srgbClr val="FFFFFF">
                <a:alpha val="18000"/>
              </a:srgbClr>
            </a:solidFill>
            <a:prstDash val="solid"/>
          </a:ln>
          <a:effectLst>
            <a:outerShdw blurRad="101600" dist="25400" dir="2700000" algn="bl" rotWithShape="0">
              <a:srgbClr val="000000">
                <a:alpha val="18000"/>
              </a:srgbClr>
            </a:outerShdw>
          </a:effectLst>
        </p:spPr>
      </p:sp>
      <p:sp>
        <p:nvSpPr>
          <p:cNvPr id="14" name="Shape 9"/>
          <p:cNvSpPr/>
          <p:nvPr/>
        </p:nvSpPr>
        <p:spPr>
          <a:xfrm>
            <a:off x="512064" y="2532888"/>
            <a:ext cx="256032" cy="256032"/>
          </a:xfrm>
          <a:prstGeom prst="roundRect">
            <a:avLst>
              <a:gd name="adj" fmla="val 21429"/>
            </a:avLst>
          </a:prstGeom>
          <a:solidFill>
            <a:srgbClr val="4ADE80">
              <a:alpha val="15000"/>
            </a:srgbClr>
          </a:solidFill>
          <a:ln w="6350">
            <a:solidFill>
              <a:srgbClr val="4ADE80">
                <a:alpha val="60000"/>
              </a:srgbClr>
            </a:solidFill>
            <a:prstDash val="solid"/>
          </a:ln>
        </p:spPr>
      </p:sp>
      <p:pic>
        <p:nvPicPr>
          <p:cNvPr id="15" name="Image 3" descr="preencoded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9496" y="2560320"/>
            <a:ext cx="201168" cy="201168"/>
          </a:xfrm>
          <a:prstGeom prst="rect">
            <a:avLst/>
          </a:prstGeom>
        </p:spPr>
      </p:pic>
      <p:sp>
        <p:nvSpPr>
          <p:cNvPr id="16" name="Text 10"/>
          <p:cNvSpPr/>
          <p:nvPr/>
        </p:nvSpPr>
        <p:spPr>
          <a:xfrm>
            <a:off x="841248" y="2532888"/>
            <a:ext cx="3511296" cy="347472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8A9BB8"/>
                </a:solidFill>
              </a:rPr>
              <a:t>Use a $50K demo account to show mechanics, not personal P&amp;L</a:t>
            </a:r>
            <a:endParaRPr lang="en-US" sz="950" dirty="0"/>
          </a:p>
        </p:txBody>
      </p:sp>
      <p:sp>
        <p:nvSpPr>
          <p:cNvPr id="17" name="Shape 11"/>
          <p:cNvSpPr/>
          <p:nvPr/>
        </p:nvSpPr>
        <p:spPr>
          <a:xfrm>
            <a:off x="457200" y="3054096"/>
            <a:ext cx="4023360" cy="475488"/>
          </a:xfrm>
          <a:prstGeom prst="roundRect">
            <a:avLst>
              <a:gd name="adj" fmla="val 19231"/>
            </a:avLst>
          </a:prstGeom>
          <a:solidFill>
            <a:srgbClr val="0D1E3D">
              <a:alpha val="80000"/>
            </a:srgbClr>
          </a:solidFill>
          <a:ln w="6350">
            <a:solidFill>
              <a:srgbClr val="FFFFFF">
                <a:alpha val="18000"/>
              </a:srgbClr>
            </a:solidFill>
            <a:prstDash val="solid"/>
          </a:ln>
          <a:effectLst>
            <a:outerShdw blurRad="101600" dist="25400" dir="2700000" algn="bl" rotWithShape="0">
              <a:srgbClr val="000000">
                <a:alpha val="18000"/>
              </a:srgbClr>
            </a:outerShdw>
          </a:effectLst>
        </p:spPr>
      </p:sp>
      <p:sp>
        <p:nvSpPr>
          <p:cNvPr id="18" name="Shape 12"/>
          <p:cNvSpPr/>
          <p:nvPr/>
        </p:nvSpPr>
        <p:spPr>
          <a:xfrm>
            <a:off x="512064" y="3099816"/>
            <a:ext cx="256032" cy="256032"/>
          </a:xfrm>
          <a:prstGeom prst="roundRect">
            <a:avLst>
              <a:gd name="adj" fmla="val 21429"/>
            </a:avLst>
          </a:prstGeom>
          <a:solidFill>
            <a:srgbClr val="4ADE80">
              <a:alpha val="15000"/>
            </a:srgbClr>
          </a:solidFill>
          <a:ln w="6350">
            <a:solidFill>
              <a:srgbClr val="4ADE80">
                <a:alpha val="60000"/>
              </a:srgbClr>
            </a:solidFill>
            <a:prstDash val="solid"/>
          </a:ln>
        </p:spPr>
      </p:sp>
      <p:pic>
        <p:nvPicPr>
          <p:cNvPr id="19" name="Image 4" descr="preencoded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9496" y="3127248"/>
            <a:ext cx="201168" cy="201168"/>
          </a:xfrm>
          <a:prstGeom prst="rect">
            <a:avLst/>
          </a:prstGeom>
        </p:spPr>
      </p:pic>
      <p:sp>
        <p:nvSpPr>
          <p:cNvPr id="20" name="Text 13"/>
          <p:cNvSpPr/>
          <p:nvPr/>
        </p:nvSpPr>
        <p:spPr>
          <a:xfrm>
            <a:off x="841248" y="3099816"/>
            <a:ext cx="3511296" cy="347472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8A9BB8"/>
                </a:solidFill>
              </a:rPr>
              <a:t>Frame views as 'possible outcomes' using words like 'could' or 'may'</a:t>
            </a:r>
            <a:endParaRPr lang="en-US" sz="950" dirty="0"/>
          </a:p>
        </p:txBody>
      </p:sp>
      <p:sp>
        <p:nvSpPr>
          <p:cNvPr id="21" name="Shape 14"/>
          <p:cNvSpPr/>
          <p:nvPr/>
        </p:nvSpPr>
        <p:spPr>
          <a:xfrm>
            <a:off x="457200" y="3621024"/>
            <a:ext cx="4023360" cy="475488"/>
          </a:xfrm>
          <a:prstGeom prst="roundRect">
            <a:avLst>
              <a:gd name="adj" fmla="val 19231"/>
            </a:avLst>
          </a:prstGeom>
          <a:solidFill>
            <a:srgbClr val="0D1E3D">
              <a:alpha val="80000"/>
            </a:srgbClr>
          </a:solidFill>
          <a:ln w="6350">
            <a:solidFill>
              <a:srgbClr val="FFFFFF">
                <a:alpha val="18000"/>
              </a:srgbClr>
            </a:solidFill>
            <a:prstDash val="solid"/>
          </a:ln>
          <a:effectLst>
            <a:outerShdw blurRad="101600" dist="25400" dir="2700000" algn="bl" rotWithShape="0">
              <a:srgbClr val="000000">
                <a:alpha val="18000"/>
              </a:srgbClr>
            </a:outerShdw>
          </a:effectLst>
        </p:spPr>
      </p:sp>
      <p:sp>
        <p:nvSpPr>
          <p:cNvPr id="22" name="Shape 15"/>
          <p:cNvSpPr/>
          <p:nvPr/>
        </p:nvSpPr>
        <p:spPr>
          <a:xfrm>
            <a:off x="512064" y="3666744"/>
            <a:ext cx="256032" cy="256032"/>
          </a:xfrm>
          <a:prstGeom prst="roundRect">
            <a:avLst>
              <a:gd name="adj" fmla="val 21429"/>
            </a:avLst>
          </a:prstGeom>
          <a:solidFill>
            <a:srgbClr val="4ADE80">
              <a:alpha val="15000"/>
            </a:srgbClr>
          </a:solidFill>
          <a:ln w="6350">
            <a:solidFill>
              <a:srgbClr val="4ADE80">
                <a:alpha val="60000"/>
              </a:srgbClr>
            </a:solidFill>
            <a:prstDash val="solid"/>
          </a:ln>
        </p:spPr>
      </p:sp>
      <p:pic>
        <p:nvPicPr>
          <p:cNvPr id="23" name="Image 5" descr="preencoded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9496" y="3694176"/>
            <a:ext cx="201168" cy="201168"/>
          </a:xfrm>
          <a:prstGeom prst="rect">
            <a:avLst/>
          </a:prstGeom>
        </p:spPr>
      </p:pic>
      <p:sp>
        <p:nvSpPr>
          <p:cNvPr id="24" name="Text 16"/>
          <p:cNvSpPr/>
          <p:nvPr/>
        </p:nvSpPr>
        <p:spPr>
          <a:xfrm>
            <a:off x="841248" y="3666744"/>
            <a:ext cx="3511296" cy="347472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8A9BB8"/>
                </a:solidFill>
              </a:rPr>
              <a:t>Display #Ad or #Sponsored at the very start of captions</a:t>
            </a:r>
            <a:endParaRPr lang="en-US" sz="950" dirty="0"/>
          </a:p>
        </p:txBody>
      </p:sp>
      <p:sp>
        <p:nvSpPr>
          <p:cNvPr id="25" name="Shape 17"/>
          <p:cNvSpPr/>
          <p:nvPr/>
        </p:nvSpPr>
        <p:spPr>
          <a:xfrm>
            <a:off x="457200" y="4187952"/>
            <a:ext cx="4023360" cy="475488"/>
          </a:xfrm>
          <a:prstGeom prst="roundRect">
            <a:avLst>
              <a:gd name="adj" fmla="val 19231"/>
            </a:avLst>
          </a:prstGeom>
          <a:solidFill>
            <a:srgbClr val="0D1E3D">
              <a:alpha val="80000"/>
            </a:srgbClr>
          </a:solidFill>
          <a:ln w="6350">
            <a:solidFill>
              <a:srgbClr val="FFFFFF">
                <a:alpha val="18000"/>
              </a:srgbClr>
            </a:solidFill>
            <a:prstDash val="solid"/>
          </a:ln>
          <a:effectLst>
            <a:outerShdw blurRad="101600" dist="25400" dir="2700000" algn="bl" rotWithShape="0">
              <a:srgbClr val="000000">
                <a:alpha val="18000"/>
              </a:srgbClr>
            </a:outerShdw>
          </a:effectLst>
        </p:spPr>
      </p:sp>
      <p:sp>
        <p:nvSpPr>
          <p:cNvPr id="26" name="Shape 18"/>
          <p:cNvSpPr/>
          <p:nvPr/>
        </p:nvSpPr>
        <p:spPr>
          <a:xfrm>
            <a:off x="512064" y="4233672"/>
            <a:ext cx="256032" cy="256032"/>
          </a:xfrm>
          <a:prstGeom prst="roundRect">
            <a:avLst>
              <a:gd name="adj" fmla="val 21429"/>
            </a:avLst>
          </a:prstGeom>
          <a:solidFill>
            <a:srgbClr val="4ADE80">
              <a:alpha val="15000"/>
            </a:srgbClr>
          </a:solidFill>
          <a:ln w="6350">
            <a:solidFill>
              <a:srgbClr val="4ADE80">
                <a:alpha val="60000"/>
              </a:srgbClr>
            </a:solidFill>
            <a:prstDash val="solid"/>
          </a:ln>
        </p:spPr>
      </p:sp>
      <p:pic>
        <p:nvPicPr>
          <p:cNvPr id="27" name="Image 6" descr="preencoded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9496" y="4261104"/>
            <a:ext cx="201168" cy="201168"/>
          </a:xfrm>
          <a:prstGeom prst="rect">
            <a:avLst/>
          </a:prstGeom>
        </p:spPr>
      </p:pic>
      <p:sp>
        <p:nvSpPr>
          <p:cNvPr id="28" name="Text 19"/>
          <p:cNvSpPr/>
          <p:nvPr/>
        </p:nvSpPr>
        <p:spPr>
          <a:xfrm>
            <a:off x="841248" y="4233672"/>
            <a:ext cx="3511296" cy="347472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8A9BB8"/>
                </a:solidFill>
              </a:rPr>
              <a:t>Include the approved risk warning clearly and prominently</a:t>
            </a:r>
            <a:endParaRPr lang="en-US" sz="950" dirty="0"/>
          </a:p>
        </p:txBody>
      </p:sp>
      <p:sp>
        <p:nvSpPr>
          <p:cNvPr id="29" name="Text 20"/>
          <p:cNvSpPr/>
          <p:nvPr/>
        </p:nvSpPr>
        <p:spPr>
          <a:xfrm>
            <a:off x="4956048" y="1572768"/>
            <a:ext cx="3749040" cy="27432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kern="0" spc="100" dirty="0">
                <a:solidFill>
                  <a:srgbClr val="F87171"/>
                </a:solidFill>
              </a:rPr>
              <a:t>DON'T</a:t>
            </a:r>
            <a:endParaRPr lang="en-US" sz="1200" dirty="0"/>
          </a:p>
        </p:txBody>
      </p:sp>
      <p:pic>
        <p:nvPicPr>
          <p:cNvPr id="30" name="Image 7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81728" y="1591056"/>
            <a:ext cx="237744" cy="237744"/>
          </a:xfrm>
          <a:prstGeom prst="rect">
            <a:avLst/>
          </a:prstGeom>
        </p:spPr>
      </p:pic>
      <p:sp>
        <p:nvSpPr>
          <p:cNvPr id="31" name="Shape 21"/>
          <p:cNvSpPr/>
          <p:nvPr/>
        </p:nvSpPr>
        <p:spPr>
          <a:xfrm>
            <a:off x="4663440" y="1920240"/>
            <a:ext cx="4023360" cy="475488"/>
          </a:xfrm>
          <a:prstGeom prst="roundRect">
            <a:avLst>
              <a:gd name="adj" fmla="val 19231"/>
            </a:avLst>
          </a:prstGeom>
          <a:solidFill>
            <a:srgbClr val="0D1E3D">
              <a:alpha val="80000"/>
            </a:srgbClr>
          </a:solidFill>
          <a:ln w="6350">
            <a:solidFill>
              <a:srgbClr val="FFFFFF">
                <a:alpha val="18000"/>
              </a:srgbClr>
            </a:solidFill>
            <a:prstDash val="solid"/>
          </a:ln>
          <a:effectLst>
            <a:outerShdw blurRad="101600" dist="25400" dir="2700000" algn="bl" rotWithShape="0">
              <a:srgbClr val="000000">
                <a:alpha val="18000"/>
              </a:srgbClr>
            </a:outerShdw>
          </a:effectLst>
        </p:spPr>
      </p:sp>
      <p:sp>
        <p:nvSpPr>
          <p:cNvPr id="32" name="Shape 22"/>
          <p:cNvSpPr/>
          <p:nvPr/>
        </p:nvSpPr>
        <p:spPr>
          <a:xfrm>
            <a:off x="4718304" y="1965960"/>
            <a:ext cx="256032" cy="256032"/>
          </a:xfrm>
          <a:prstGeom prst="roundRect">
            <a:avLst>
              <a:gd name="adj" fmla="val 21429"/>
            </a:avLst>
          </a:prstGeom>
          <a:solidFill>
            <a:srgbClr val="F87171">
              <a:alpha val="15000"/>
            </a:srgbClr>
          </a:solidFill>
          <a:ln w="6350">
            <a:solidFill>
              <a:srgbClr val="F87171">
                <a:alpha val="60000"/>
              </a:srgbClr>
            </a:solidFill>
            <a:prstDash val="solid"/>
          </a:ln>
        </p:spPr>
      </p:sp>
      <p:pic>
        <p:nvPicPr>
          <p:cNvPr id="33" name="Image 8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45736" y="1993392"/>
            <a:ext cx="201168" cy="201168"/>
          </a:xfrm>
          <a:prstGeom prst="rect">
            <a:avLst/>
          </a:prstGeom>
        </p:spPr>
      </p:pic>
      <p:sp>
        <p:nvSpPr>
          <p:cNvPr id="34" name="Text 23"/>
          <p:cNvSpPr/>
          <p:nvPr/>
        </p:nvSpPr>
        <p:spPr>
          <a:xfrm>
            <a:off x="5047488" y="1965960"/>
            <a:ext cx="3511296" cy="347472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8A9BB8"/>
                </a:solidFill>
              </a:rPr>
              <a:t>Show personal profits, green P&amp;L screens, or imply guaranteed returns</a:t>
            </a:r>
            <a:endParaRPr lang="en-US" sz="950" dirty="0"/>
          </a:p>
        </p:txBody>
      </p:sp>
      <p:sp>
        <p:nvSpPr>
          <p:cNvPr id="35" name="Shape 24"/>
          <p:cNvSpPr/>
          <p:nvPr/>
        </p:nvSpPr>
        <p:spPr>
          <a:xfrm>
            <a:off x="4663440" y="2487168"/>
            <a:ext cx="4023360" cy="475488"/>
          </a:xfrm>
          <a:prstGeom prst="roundRect">
            <a:avLst>
              <a:gd name="adj" fmla="val 19231"/>
            </a:avLst>
          </a:prstGeom>
          <a:solidFill>
            <a:srgbClr val="0D1E3D">
              <a:alpha val="80000"/>
            </a:srgbClr>
          </a:solidFill>
          <a:ln w="6350">
            <a:solidFill>
              <a:srgbClr val="FFFFFF">
                <a:alpha val="18000"/>
              </a:srgbClr>
            </a:solidFill>
            <a:prstDash val="solid"/>
          </a:ln>
          <a:effectLst>
            <a:outerShdw blurRad="101600" dist="25400" dir="2700000" algn="bl" rotWithShape="0">
              <a:srgbClr val="000000">
                <a:alpha val="18000"/>
              </a:srgbClr>
            </a:outerShdw>
          </a:effectLst>
        </p:spPr>
      </p:sp>
      <p:sp>
        <p:nvSpPr>
          <p:cNvPr id="36" name="Shape 25"/>
          <p:cNvSpPr/>
          <p:nvPr/>
        </p:nvSpPr>
        <p:spPr>
          <a:xfrm>
            <a:off x="4718304" y="2532888"/>
            <a:ext cx="256032" cy="256032"/>
          </a:xfrm>
          <a:prstGeom prst="roundRect">
            <a:avLst>
              <a:gd name="adj" fmla="val 21429"/>
            </a:avLst>
          </a:prstGeom>
          <a:solidFill>
            <a:srgbClr val="F87171">
              <a:alpha val="15000"/>
            </a:srgbClr>
          </a:solidFill>
          <a:ln w="6350">
            <a:solidFill>
              <a:srgbClr val="F87171">
                <a:alpha val="60000"/>
              </a:srgbClr>
            </a:solidFill>
            <a:prstDash val="solid"/>
          </a:ln>
        </p:spPr>
      </p:sp>
      <p:pic>
        <p:nvPicPr>
          <p:cNvPr id="37" name="Image 9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45736" y="2560320"/>
            <a:ext cx="201168" cy="201168"/>
          </a:xfrm>
          <a:prstGeom prst="rect">
            <a:avLst/>
          </a:prstGeom>
        </p:spPr>
      </p:pic>
      <p:sp>
        <p:nvSpPr>
          <p:cNvPr id="38" name="Text 26"/>
          <p:cNvSpPr/>
          <p:nvPr/>
        </p:nvSpPr>
        <p:spPr>
          <a:xfrm>
            <a:off x="5047488" y="2532888"/>
            <a:ext cx="3511296" cy="347472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8A9BB8"/>
                </a:solidFill>
              </a:rPr>
              <a:t>Use luxury imagery — Ferraris, jets, or 'quit your job' messaging</a:t>
            </a:r>
            <a:endParaRPr lang="en-US" sz="950" dirty="0"/>
          </a:p>
        </p:txBody>
      </p:sp>
      <p:sp>
        <p:nvSpPr>
          <p:cNvPr id="39" name="Shape 27"/>
          <p:cNvSpPr/>
          <p:nvPr/>
        </p:nvSpPr>
        <p:spPr>
          <a:xfrm>
            <a:off x="4663440" y="3054096"/>
            <a:ext cx="4023360" cy="475488"/>
          </a:xfrm>
          <a:prstGeom prst="roundRect">
            <a:avLst>
              <a:gd name="adj" fmla="val 19231"/>
            </a:avLst>
          </a:prstGeom>
          <a:solidFill>
            <a:srgbClr val="0D1E3D">
              <a:alpha val="80000"/>
            </a:srgbClr>
          </a:solidFill>
          <a:ln w="6350">
            <a:solidFill>
              <a:srgbClr val="FFFFFF">
                <a:alpha val="18000"/>
              </a:srgbClr>
            </a:solidFill>
            <a:prstDash val="solid"/>
          </a:ln>
          <a:effectLst>
            <a:outerShdw blurRad="101600" dist="25400" dir="2700000" algn="bl" rotWithShape="0">
              <a:srgbClr val="000000">
                <a:alpha val="18000"/>
              </a:srgbClr>
            </a:outerShdw>
          </a:effectLst>
        </p:spPr>
      </p:sp>
      <p:sp>
        <p:nvSpPr>
          <p:cNvPr id="40" name="Shape 28"/>
          <p:cNvSpPr/>
          <p:nvPr/>
        </p:nvSpPr>
        <p:spPr>
          <a:xfrm>
            <a:off x="4718304" y="3099816"/>
            <a:ext cx="256032" cy="256032"/>
          </a:xfrm>
          <a:prstGeom prst="roundRect">
            <a:avLst>
              <a:gd name="adj" fmla="val 21429"/>
            </a:avLst>
          </a:prstGeom>
          <a:solidFill>
            <a:srgbClr val="F87171">
              <a:alpha val="15000"/>
            </a:srgbClr>
          </a:solidFill>
          <a:ln w="6350">
            <a:solidFill>
              <a:srgbClr val="F87171">
                <a:alpha val="60000"/>
              </a:srgbClr>
            </a:solidFill>
            <a:prstDash val="solid"/>
          </a:ln>
        </p:spPr>
      </p:sp>
      <p:pic>
        <p:nvPicPr>
          <p:cNvPr id="41" name="Image 1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45736" y="3127248"/>
            <a:ext cx="201168" cy="201168"/>
          </a:xfrm>
          <a:prstGeom prst="rect">
            <a:avLst/>
          </a:prstGeom>
        </p:spPr>
      </p:pic>
      <p:sp>
        <p:nvSpPr>
          <p:cNvPr id="42" name="Text 29"/>
          <p:cNvSpPr/>
          <p:nvPr/>
        </p:nvSpPr>
        <p:spPr>
          <a:xfrm>
            <a:off x="5047488" y="3099816"/>
            <a:ext cx="3511296" cy="347472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8A9BB8"/>
                </a:solidFill>
              </a:rPr>
              <a:t>Make market predictions as a 'sure thing' or link analysis to personal trades</a:t>
            </a:r>
            <a:endParaRPr lang="en-US" sz="950" dirty="0"/>
          </a:p>
        </p:txBody>
      </p:sp>
      <p:sp>
        <p:nvSpPr>
          <p:cNvPr id="43" name="Shape 30"/>
          <p:cNvSpPr/>
          <p:nvPr/>
        </p:nvSpPr>
        <p:spPr>
          <a:xfrm>
            <a:off x="4663440" y="3621024"/>
            <a:ext cx="4023360" cy="475488"/>
          </a:xfrm>
          <a:prstGeom prst="roundRect">
            <a:avLst>
              <a:gd name="adj" fmla="val 19231"/>
            </a:avLst>
          </a:prstGeom>
          <a:solidFill>
            <a:srgbClr val="0D1E3D">
              <a:alpha val="80000"/>
            </a:srgbClr>
          </a:solidFill>
          <a:ln w="6350">
            <a:solidFill>
              <a:srgbClr val="FFFFFF">
                <a:alpha val="18000"/>
              </a:srgbClr>
            </a:solidFill>
            <a:prstDash val="solid"/>
          </a:ln>
          <a:effectLst>
            <a:outerShdw blurRad="101600" dist="25400" dir="2700000" algn="bl" rotWithShape="0">
              <a:srgbClr val="000000">
                <a:alpha val="18000"/>
              </a:srgbClr>
            </a:outerShdw>
          </a:effectLst>
        </p:spPr>
      </p:sp>
      <p:sp>
        <p:nvSpPr>
          <p:cNvPr id="44" name="Shape 31"/>
          <p:cNvSpPr/>
          <p:nvPr/>
        </p:nvSpPr>
        <p:spPr>
          <a:xfrm>
            <a:off x="4718304" y="3666744"/>
            <a:ext cx="256032" cy="256032"/>
          </a:xfrm>
          <a:prstGeom prst="roundRect">
            <a:avLst>
              <a:gd name="adj" fmla="val 21429"/>
            </a:avLst>
          </a:prstGeom>
          <a:solidFill>
            <a:srgbClr val="F87171">
              <a:alpha val="15000"/>
            </a:srgbClr>
          </a:solidFill>
          <a:ln w="6350">
            <a:solidFill>
              <a:srgbClr val="F87171">
                <a:alpha val="60000"/>
              </a:srgbClr>
            </a:solidFill>
            <a:prstDash val="solid"/>
          </a:ln>
        </p:spPr>
      </p:sp>
      <p:pic>
        <p:nvPicPr>
          <p:cNvPr id="45" name="Image 11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45736" y="3694176"/>
            <a:ext cx="201168" cy="201168"/>
          </a:xfrm>
          <a:prstGeom prst="rect">
            <a:avLst/>
          </a:prstGeom>
        </p:spPr>
      </p:pic>
      <p:sp>
        <p:nvSpPr>
          <p:cNvPr id="46" name="Text 32"/>
          <p:cNvSpPr/>
          <p:nvPr/>
        </p:nvSpPr>
        <p:spPr>
          <a:xfrm>
            <a:off x="5047488" y="3666744"/>
            <a:ext cx="3511296" cy="347472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8A9BB8"/>
                </a:solidFill>
              </a:rPr>
              <a:t>Use terms like 'risk-free', 'safe', 'passive income', or 'easy profit'</a:t>
            </a:r>
            <a:endParaRPr lang="en-US" sz="950" dirty="0"/>
          </a:p>
        </p:txBody>
      </p:sp>
      <p:sp>
        <p:nvSpPr>
          <p:cNvPr id="47" name="Shape 33"/>
          <p:cNvSpPr/>
          <p:nvPr/>
        </p:nvSpPr>
        <p:spPr>
          <a:xfrm>
            <a:off x="4663440" y="4187952"/>
            <a:ext cx="4023360" cy="475488"/>
          </a:xfrm>
          <a:prstGeom prst="roundRect">
            <a:avLst>
              <a:gd name="adj" fmla="val 19231"/>
            </a:avLst>
          </a:prstGeom>
          <a:solidFill>
            <a:srgbClr val="0D1E3D">
              <a:alpha val="80000"/>
            </a:srgbClr>
          </a:solidFill>
          <a:ln w="6350">
            <a:solidFill>
              <a:srgbClr val="FFFFFF">
                <a:alpha val="18000"/>
              </a:srgbClr>
            </a:solidFill>
            <a:prstDash val="solid"/>
          </a:ln>
          <a:effectLst>
            <a:outerShdw blurRad="101600" dist="25400" dir="2700000" algn="bl" rotWithShape="0">
              <a:srgbClr val="000000">
                <a:alpha val="18000"/>
              </a:srgbClr>
            </a:outerShdw>
          </a:effectLst>
        </p:spPr>
      </p:sp>
      <p:sp>
        <p:nvSpPr>
          <p:cNvPr id="48" name="Shape 34"/>
          <p:cNvSpPr/>
          <p:nvPr/>
        </p:nvSpPr>
        <p:spPr>
          <a:xfrm>
            <a:off x="4718304" y="4233672"/>
            <a:ext cx="256032" cy="256032"/>
          </a:xfrm>
          <a:prstGeom prst="roundRect">
            <a:avLst>
              <a:gd name="adj" fmla="val 21429"/>
            </a:avLst>
          </a:prstGeom>
          <a:solidFill>
            <a:srgbClr val="F87171">
              <a:alpha val="15000"/>
            </a:srgbClr>
          </a:solidFill>
          <a:ln w="6350">
            <a:solidFill>
              <a:srgbClr val="F87171">
                <a:alpha val="60000"/>
              </a:srgbClr>
            </a:solidFill>
            <a:prstDash val="solid"/>
          </a:ln>
        </p:spPr>
      </p:sp>
      <p:pic>
        <p:nvPicPr>
          <p:cNvPr id="49" name="Image 12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45736" y="4261104"/>
            <a:ext cx="201168" cy="201168"/>
          </a:xfrm>
          <a:prstGeom prst="rect">
            <a:avLst/>
          </a:prstGeom>
        </p:spPr>
      </p:pic>
      <p:sp>
        <p:nvSpPr>
          <p:cNvPr id="50" name="Text 35"/>
          <p:cNvSpPr/>
          <p:nvPr/>
        </p:nvSpPr>
        <p:spPr>
          <a:xfrm>
            <a:off x="5047488" y="4233672"/>
            <a:ext cx="3511296" cy="347472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8A9BB8"/>
                </a:solidFill>
              </a:rPr>
              <a:t>Hide disclaimers in 'See More' or present legal protections as bonuses</a:t>
            </a:r>
            <a:endParaRPr lang="en-US" sz="95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60E2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029200" y="-1371600"/>
            <a:ext cx="5486400" cy="5486400"/>
          </a:xfrm>
          <a:prstGeom prst="ellipse">
            <a:avLst/>
          </a:prstGeom>
          <a:solidFill>
            <a:srgbClr val="0057FF">
              <a:alpha val="12000"/>
            </a:srgbClr>
          </a:solidFill>
          <a:ln w="12700">
            <a:solidFill>
              <a:srgbClr val="060E24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-1828800" y="2743200"/>
            <a:ext cx="4572000" cy="4572000"/>
          </a:xfrm>
          <a:prstGeom prst="ellipse">
            <a:avLst/>
          </a:prstGeom>
          <a:solidFill>
            <a:srgbClr val="FF671F">
              <a:alpha val="10000"/>
            </a:srgbClr>
          </a:solidFill>
          <a:ln w="12700">
            <a:solidFill>
              <a:srgbClr val="060E24"/>
            </a:solidFill>
            <a:prstDash val="solid"/>
          </a:ln>
        </p:spPr>
      </p:sp>
      <p:pic>
        <p:nvPicPr>
          <p:cNvPr id="4" name="Image 0" descr="preencoded.png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0040" y="164592"/>
            <a:ext cx="2057400" cy="32004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457200" y="594360"/>
            <a:ext cx="8229600" cy="201168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b="1" kern="0" spc="200" dirty="0">
                <a:solidFill>
                  <a:srgbClr val="FF671F"/>
                </a:solidFill>
              </a:rPr>
              <a:t>PARTNERSHIP PROCESS</a:t>
            </a:r>
            <a:endParaRPr lang="en-US" sz="900" dirty="0"/>
          </a:p>
        </p:txBody>
      </p:sp>
      <p:sp>
        <p:nvSpPr>
          <p:cNvPr id="6" name="Text 3"/>
          <p:cNvSpPr/>
          <p:nvPr/>
        </p:nvSpPr>
        <p:spPr>
          <a:xfrm>
            <a:off x="457200" y="804672"/>
            <a:ext cx="8229600" cy="73152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400" b="1" dirty="0">
                <a:solidFill>
                  <a:srgbClr val="FFFFFF"/>
                </a:solidFill>
                <a:latin typeface="Cambria" panose="02040503050406030204" pitchFamily="34" charset="0"/>
                <a:ea typeface="Cambria" panose="02040503050406030204" pitchFamily="34" charset="-122"/>
                <a:cs typeface="Cambria" panose="02040503050406030204" pitchFamily="34" charset="-120"/>
              </a:rPr>
              <a:t>From first chat to first post.</a:t>
            </a:r>
            <a:endParaRPr lang="en-US" sz="3400" dirty="0"/>
          </a:p>
        </p:txBody>
      </p:sp>
      <p:sp>
        <p:nvSpPr>
          <p:cNvPr id="7" name="Shape 4"/>
          <p:cNvSpPr/>
          <p:nvPr/>
        </p:nvSpPr>
        <p:spPr>
          <a:xfrm>
            <a:off x="685800" y="2176272"/>
            <a:ext cx="7772400" cy="0"/>
          </a:xfrm>
          <a:prstGeom prst="line">
            <a:avLst/>
          </a:prstGeom>
          <a:noFill/>
          <a:ln w="10160">
            <a:solidFill>
              <a:srgbClr val="0057FF">
                <a:alpha val="30000"/>
              </a:srgbClr>
            </a:solidFill>
            <a:prstDash val="solid"/>
          </a:ln>
        </p:spPr>
      </p:sp>
      <p:sp>
        <p:nvSpPr>
          <p:cNvPr id="8" name="Shape 5"/>
          <p:cNvSpPr/>
          <p:nvPr/>
        </p:nvSpPr>
        <p:spPr>
          <a:xfrm>
            <a:off x="788997" y="1920240"/>
            <a:ext cx="512064" cy="512064"/>
          </a:xfrm>
          <a:prstGeom prst="ellipse">
            <a:avLst/>
          </a:prstGeom>
          <a:solidFill>
            <a:srgbClr val="0A1535"/>
          </a:solidFill>
          <a:ln w="19050">
            <a:solidFill>
              <a:srgbClr val="0057FF">
                <a:alpha val="70000"/>
              </a:srgbClr>
            </a:solidFill>
            <a:prstDash val="solid"/>
          </a:ln>
        </p:spPr>
      </p:sp>
      <p:sp>
        <p:nvSpPr>
          <p:cNvPr id="9" name="Text 6"/>
          <p:cNvSpPr/>
          <p:nvPr/>
        </p:nvSpPr>
        <p:spPr>
          <a:xfrm>
            <a:off x="788997" y="1920240"/>
            <a:ext cx="512064" cy="512064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7AADFF"/>
                </a:solidFill>
              </a:rPr>
              <a:t>1</a:t>
            </a:r>
            <a:endParaRPr lang="en-US" sz="1400" dirty="0"/>
          </a:p>
        </p:txBody>
      </p:sp>
      <p:sp>
        <p:nvSpPr>
          <p:cNvPr id="10" name="Text 7"/>
          <p:cNvSpPr/>
          <p:nvPr/>
        </p:nvSpPr>
        <p:spPr>
          <a:xfrm>
            <a:off x="457200" y="2542032"/>
            <a:ext cx="1175657" cy="27432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</a:rPr>
              <a:t>Intro Call</a:t>
            </a:r>
            <a:endParaRPr lang="en-US" sz="1000" dirty="0"/>
          </a:p>
        </p:txBody>
      </p:sp>
      <p:sp>
        <p:nvSpPr>
          <p:cNvPr id="11" name="Text 8"/>
          <p:cNvSpPr/>
          <p:nvPr/>
        </p:nvSpPr>
        <p:spPr>
          <a:xfrm>
            <a:off x="457200" y="2834640"/>
            <a:ext cx="1175657" cy="50292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850" dirty="0">
                <a:solidFill>
                  <a:srgbClr val="8A9BB8"/>
                </a:solidFill>
              </a:rPr>
              <a:t>Share your stats and audience demographics</a:t>
            </a:r>
            <a:endParaRPr lang="en-US" sz="850" dirty="0"/>
          </a:p>
        </p:txBody>
      </p:sp>
      <p:sp>
        <p:nvSpPr>
          <p:cNvPr id="12" name="Shape 9"/>
          <p:cNvSpPr/>
          <p:nvPr/>
        </p:nvSpPr>
        <p:spPr>
          <a:xfrm>
            <a:off x="1964654" y="1920240"/>
            <a:ext cx="512064" cy="512064"/>
          </a:xfrm>
          <a:prstGeom prst="ellipse">
            <a:avLst/>
          </a:prstGeom>
          <a:solidFill>
            <a:srgbClr val="0A1535"/>
          </a:solidFill>
          <a:ln w="19050">
            <a:solidFill>
              <a:srgbClr val="0057FF">
                <a:alpha val="70000"/>
              </a:srgbClr>
            </a:solidFill>
            <a:prstDash val="solid"/>
          </a:ln>
        </p:spPr>
      </p:sp>
      <p:sp>
        <p:nvSpPr>
          <p:cNvPr id="13" name="Text 10"/>
          <p:cNvSpPr/>
          <p:nvPr/>
        </p:nvSpPr>
        <p:spPr>
          <a:xfrm>
            <a:off x="1964654" y="1920240"/>
            <a:ext cx="512064" cy="512064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7AADFF"/>
                </a:solidFill>
              </a:rPr>
              <a:t>2</a:t>
            </a:r>
            <a:endParaRPr lang="en-US" sz="1400" dirty="0"/>
          </a:p>
        </p:txBody>
      </p:sp>
      <p:sp>
        <p:nvSpPr>
          <p:cNvPr id="14" name="Text 11"/>
          <p:cNvSpPr/>
          <p:nvPr/>
        </p:nvSpPr>
        <p:spPr>
          <a:xfrm>
            <a:off x="1632857" y="2542032"/>
            <a:ext cx="1175657" cy="27432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</a:rPr>
              <a:t>Proposal</a:t>
            </a:r>
            <a:endParaRPr lang="en-US" sz="1000" dirty="0"/>
          </a:p>
        </p:txBody>
      </p:sp>
      <p:sp>
        <p:nvSpPr>
          <p:cNvPr id="15" name="Text 12"/>
          <p:cNvSpPr/>
          <p:nvPr/>
        </p:nvSpPr>
        <p:spPr>
          <a:xfrm>
            <a:off x="1632857" y="2834640"/>
            <a:ext cx="1175657" cy="50292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850" dirty="0">
                <a:solidFill>
                  <a:srgbClr val="8A9BB8"/>
                </a:solidFill>
              </a:rPr>
              <a:t>Tailored collaboration structure and fee</a:t>
            </a:r>
            <a:endParaRPr lang="en-US" sz="850" dirty="0"/>
          </a:p>
        </p:txBody>
      </p:sp>
      <p:sp>
        <p:nvSpPr>
          <p:cNvPr id="16" name="Shape 13"/>
          <p:cNvSpPr/>
          <p:nvPr/>
        </p:nvSpPr>
        <p:spPr>
          <a:xfrm>
            <a:off x="3140311" y="1920240"/>
            <a:ext cx="512064" cy="512064"/>
          </a:xfrm>
          <a:prstGeom prst="ellipse">
            <a:avLst/>
          </a:prstGeom>
          <a:solidFill>
            <a:srgbClr val="0A1535"/>
          </a:solidFill>
          <a:ln w="19050">
            <a:solidFill>
              <a:srgbClr val="FF671F">
                <a:alpha val="70000"/>
              </a:srgbClr>
            </a:solidFill>
            <a:prstDash val="solid"/>
          </a:ln>
        </p:spPr>
      </p:sp>
      <p:sp>
        <p:nvSpPr>
          <p:cNvPr id="17" name="Text 14"/>
          <p:cNvSpPr/>
          <p:nvPr/>
        </p:nvSpPr>
        <p:spPr>
          <a:xfrm>
            <a:off x="3140311" y="1920240"/>
            <a:ext cx="512064" cy="512064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671F"/>
                </a:solidFill>
              </a:rPr>
              <a:t>3</a:t>
            </a:r>
            <a:endParaRPr lang="en-US" sz="1400" dirty="0"/>
          </a:p>
        </p:txBody>
      </p:sp>
      <p:sp>
        <p:nvSpPr>
          <p:cNvPr id="18" name="Text 15"/>
          <p:cNvSpPr/>
          <p:nvPr/>
        </p:nvSpPr>
        <p:spPr>
          <a:xfrm>
            <a:off x="2808514" y="2542032"/>
            <a:ext cx="1175657" cy="27432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</a:rPr>
              <a:t>Affiliate Register</a:t>
            </a:r>
            <a:endParaRPr lang="en-US" sz="1000" dirty="0"/>
          </a:p>
        </p:txBody>
      </p:sp>
      <p:sp>
        <p:nvSpPr>
          <p:cNvPr id="19" name="Text 16"/>
          <p:cNvSpPr/>
          <p:nvPr/>
        </p:nvSpPr>
        <p:spPr>
          <a:xfrm>
            <a:off x="2808514" y="2834640"/>
            <a:ext cx="1175657" cy="50292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850" dirty="0">
                <a:solidFill>
                  <a:srgbClr val="8A9BB8"/>
                </a:solidFill>
              </a:rPr>
              <a:t>Sign up at mitradeaffiliates.com</a:t>
            </a:r>
            <a:endParaRPr lang="en-US" sz="850" dirty="0"/>
          </a:p>
        </p:txBody>
      </p:sp>
      <p:sp>
        <p:nvSpPr>
          <p:cNvPr id="20" name="Shape 17"/>
          <p:cNvSpPr/>
          <p:nvPr/>
        </p:nvSpPr>
        <p:spPr>
          <a:xfrm>
            <a:off x="4315968" y="1920240"/>
            <a:ext cx="512064" cy="512064"/>
          </a:xfrm>
          <a:prstGeom prst="ellipse">
            <a:avLst/>
          </a:prstGeom>
          <a:solidFill>
            <a:srgbClr val="0A1535"/>
          </a:solidFill>
          <a:ln w="19050">
            <a:solidFill>
              <a:srgbClr val="0057FF">
                <a:alpha val="70000"/>
              </a:srgbClr>
            </a:solidFill>
            <a:prstDash val="solid"/>
          </a:ln>
        </p:spPr>
      </p:sp>
      <p:sp>
        <p:nvSpPr>
          <p:cNvPr id="21" name="Text 18"/>
          <p:cNvSpPr/>
          <p:nvPr/>
        </p:nvSpPr>
        <p:spPr>
          <a:xfrm>
            <a:off x="4315968" y="1920240"/>
            <a:ext cx="512064" cy="512064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7AADFF"/>
                </a:solidFill>
              </a:rPr>
              <a:t>4</a:t>
            </a:r>
            <a:endParaRPr lang="en-US" sz="1400" dirty="0"/>
          </a:p>
        </p:txBody>
      </p:sp>
      <p:sp>
        <p:nvSpPr>
          <p:cNvPr id="22" name="Text 19"/>
          <p:cNvSpPr/>
          <p:nvPr/>
        </p:nvSpPr>
        <p:spPr>
          <a:xfrm>
            <a:off x="3984171" y="2542032"/>
            <a:ext cx="1175657" cy="27432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</a:rPr>
              <a:t>Contract</a:t>
            </a:r>
            <a:endParaRPr lang="en-US" sz="1000" dirty="0"/>
          </a:p>
        </p:txBody>
      </p:sp>
      <p:sp>
        <p:nvSpPr>
          <p:cNvPr id="23" name="Text 20"/>
          <p:cNvSpPr/>
          <p:nvPr/>
        </p:nvSpPr>
        <p:spPr>
          <a:xfrm>
            <a:off x="3984171" y="2834640"/>
            <a:ext cx="1175657" cy="50292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850" dirty="0">
                <a:solidFill>
                  <a:srgbClr val="8A9BB8"/>
                </a:solidFill>
              </a:rPr>
              <a:t>Sign IO, confirm deliverables &amp; payment</a:t>
            </a:r>
            <a:endParaRPr lang="en-US" sz="850" dirty="0"/>
          </a:p>
        </p:txBody>
      </p:sp>
      <p:sp>
        <p:nvSpPr>
          <p:cNvPr id="24" name="Shape 21"/>
          <p:cNvSpPr/>
          <p:nvPr/>
        </p:nvSpPr>
        <p:spPr>
          <a:xfrm>
            <a:off x="5491625" y="1920240"/>
            <a:ext cx="512064" cy="512064"/>
          </a:xfrm>
          <a:prstGeom prst="ellipse">
            <a:avLst/>
          </a:prstGeom>
          <a:solidFill>
            <a:srgbClr val="0A1535"/>
          </a:solidFill>
          <a:ln w="19050">
            <a:solidFill>
              <a:srgbClr val="0057FF">
                <a:alpha val="70000"/>
              </a:srgbClr>
            </a:solidFill>
            <a:prstDash val="solid"/>
          </a:ln>
        </p:spPr>
      </p:sp>
      <p:sp>
        <p:nvSpPr>
          <p:cNvPr id="25" name="Text 22"/>
          <p:cNvSpPr/>
          <p:nvPr/>
        </p:nvSpPr>
        <p:spPr>
          <a:xfrm>
            <a:off x="5491625" y="1920240"/>
            <a:ext cx="512064" cy="512064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7AADFF"/>
                </a:solidFill>
              </a:rPr>
              <a:t>5</a:t>
            </a:r>
            <a:endParaRPr lang="en-US" sz="1400" dirty="0"/>
          </a:p>
        </p:txBody>
      </p:sp>
      <p:sp>
        <p:nvSpPr>
          <p:cNvPr id="26" name="Text 23"/>
          <p:cNvSpPr/>
          <p:nvPr/>
        </p:nvSpPr>
        <p:spPr>
          <a:xfrm>
            <a:off x="5159829" y="2542032"/>
            <a:ext cx="1175657" cy="27432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</a:rPr>
              <a:t>Brief</a:t>
            </a:r>
            <a:endParaRPr lang="en-US" sz="1000" dirty="0"/>
          </a:p>
        </p:txBody>
      </p:sp>
      <p:sp>
        <p:nvSpPr>
          <p:cNvPr id="27" name="Text 24"/>
          <p:cNvSpPr/>
          <p:nvPr/>
        </p:nvSpPr>
        <p:spPr>
          <a:xfrm>
            <a:off x="5159829" y="2834640"/>
            <a:ext cx="1175657" cy="50292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850" dirty="0">
                <a:solidFill>
                  <a:srgbClr val="8A9BB8"/>
                </a:solidFill>
              </a:rPr>
              <a:t>Scripts, brand assets, compliance guide</a:t>
            </a:r>
            <a:endParaRPr lang="en-US" sz="850" dirty="0"/>
          </a:p>
        </p:txBody>
      </p:sp>
      <p:sp>
        <p:nvSpPr>
          <p:cNvPr id="28" name="Shape 25"/>
          <p:cNvSpPr/>
          <p:nvPr/>
        </p:nvSpPr>
        <p:spPr>
          <a:xfrm>
            <a:off x="6667282" y="1920240"/>
            <a:ext cx="512064" cy="512064"/>
          </a:xfrm>
          <a:prstGeom prst="ellipse">
            <a:avLst/>
          </a:prstGeom>
          <a:solidFill>
            <a:srgbClr val="0A1535"/>
          </a:solidFill>
          <a:ln w="19050">
            <a:solidFill>
              <a:srgbClr val="0057FF">
                <a:alpha val="70000"/>
              </a:srgbClr>
            </a:solidFill>
            <a:prstDash val="solid"/>
          </a:ln>
        </p:spPr>
      </p:sp>
      <p:sp>
        <p:nvSpPr>
          <p:cNvPr id="29" name="Text 26"/>
          <p:cNvSpPr/>
          <p:nvPr/>
        </p:nvSpPr>
        <p:spPr>
          <a:xfrm>
            <a:off x="6667282" y="1920240"/>
            <a:ext cx="512064" cy="512064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7AADFF"/>
                </a:solidFill>
              </a:rPr>
              <a:t>6</a:t>
            </a:r>
            <a:endParaRPr lang="en-US" sz="1400" dirty="0"/>
          </a:p>
        </p:txBody>
      </p:sp>
      <p:sp>
        <p:nvSpPr>
          <p:cNvPr id="30" name="Text 27"/>
          <p:cNvSpPr/>
          <p:nvPr/>
        </p:nvSpPr>
        <p:spPr>
          <a:xfrm>
            <a:off x="6335486" y="2542032"/>
            <a:ext cx="1175657" cy="27432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</a:rPr>
              <a:t>Review</a:t>
            </a:r>
            <a:endParaRPr lang="en-US" sz="1000" dirty="0"/>
          </a:p>
        </p:txBody>
      </p:sp>
      <p:sp>
        <p:nvSpPr>
          <p:cNvPr id="31" name="Text 28"/>
          <p:cNvSpPr/>
          <p:nvPr/>
        </p:nvSpPr>
        <p:spPr>
          <a:xfrm>
            <a:off x="6335486" y="2834640"/>
            <a:ext cx="1175657" cy="50292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850" dirty="0">
                <a:solidFill>
                  <a:srgbClr val="8A9BB8"/>
                </a:solidFill>
              </a:rPr>
              <a:t>Submit draft for brand approval</a:t>
            </a:r>
            <a:endParaRPr lang="en-US" sz="850" dirty="0"/>
          </a:p>
        </p:txBody>
      </p:sp>
      <p:sp>
        <p:nvSpPr>
          <p:cNvPr id="32" name="Shape 29"/>
          <p:cNvSpPr/>
          <p:nvPr/>
        </p:nvSpPr>
        <p:spPr>
          <a:xfrm>
            <a:off x="7842939" y="1920240"/>
            <a:ext cx="512064" cy="512064"/>
          </a:xfrm>
          <a:prstGeom prst="ellipse">
            <a:avLst/>
          </a:prstGeom>
          <a:solidFill>
            <a:srgbClr val="0A1535"/>
          </a:solidFill>
          <a:ln w="19050">
            <a:solidFill>
              <a:srgbClr val="0057FF">
                <a:alpha val="70000"/>
              </a:srgbClr>
            </a:solidFill>
            <a:prstDash val="solid"/>
          </a:ln>
        </p:spPr>
      </p:sp>
      <p:sp>
        <p:nvSpPr>
          <p:cNvPr id="33" name="Text 30"/>
          <p:cNvSpPr/>
          <p:nvPr/>
        </p:nvSpPr>
        <p:spPr>
          <a:xfrm>
            <a:off x="7842939" y="1920240"/>
            <a:ext cx="512064" cy="512064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7AADFF"/>
                </a:solidFill>
              </a:rPr>
              <a:t>7</a:t>
            </a:r>
            <a:endParaRPr lang="en-US" sz="1400" dirty="0"/>
          </a:p>
        </p:txBody>
      </p:sp>
      <p:sp>
        <p:nvSpPr>
          <p:cNvPr id="34" name="Text 31"/>
          <p:cNvSpPr/>
          <p:nvPr/>
        </p:nvSpPr>
        <p:spPr>
          <a:xfrm>
            <a:off x="7511143" y="2542032"/>
            <a:ext cx="1175657" cy="27432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</a:rPr>
              <a:t>Go Live</a:t>
            </a:r>
            <a:endParaRPr lang="en-US" sz="1000" dirty="0"/>
          </a:p>
        </p:txBody>
      </p:sp>
      <p:sp>
        <p:nvSpPr>
          <p:cNvPr id="35" name="Text 32"/>
          <p:cNvSpPr/>
          <p:nvPr/>
        </p:nvSpPr>
        <p:spPr>
          <a:xfrm>
            <a:off x="7511143" y="2834640"/>
            <a:ext cx="1175657" cy="50292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850" dirty="0">
                <a:solidFill>
                  <a:srgbClr val="8A9BB8"/>
                </a:solidFill>
              </a:rPr>
              <a:t>Publish, track, unlock bonus payouts</a:t>
            </a:r>
            <a:endParaRPr lang="en-US" sz="85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60E2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029200" y="-1371600"/>
            <a:ext cx="5486400" cy="5486400"/>
          </a:xfrm>
          <a:prstGeom prst="ellipse">
            <a:avLst/>
          </a:prstGeom>
          <a:solidFill>
            <a:srgbClr val="0057FF">
              <a:alpha val="12000"/>
            </a:srgbClr>
          </a:solidFill>
          <a:ln w="12700">
            <a:solidFill>
              <a:srgbClr val="060E24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-1828800" y="2743200"/>
            <a:ext cx="4572000" cy="4572000"/>
          </a:xfrm>
          <a:prstGeom prst="ellipse">
            <a:avLst/>
          </a:prstGeom>
          <a:solidFill>
            <a:srgbClr val="FF671F">
              <a:alpha val="10000"/>
            </a:srgbClr>
          </a:solidFill>
          <a:ln w="12700">
            <a:solidFill>
              <a:srgbClr val="060E24"/>
            </a:solidFill>
            <a:prstDash val="solid"/>
          </a:ln>
        </p:spPr>
      </p:sp>
      <p:pic>
        <p:nvPicPr>
          <p:cNvPr id="4" name="Image 0" descr="preencoded.png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0040" y="164592"/>
            <a:ext cx="2057400" cy="32004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914400" y="594360"/>
            <a:ext cx="7315200" cy="201168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b="1" kern="0" spc="200" dirty="0">
                <a:solidFill>
                  <a:srgbClr val="FF671F"/>
                </a:solidFill>
              </a:rPr>
              <a:t>LET'S WORK TOGETHER</a:t>
            </a:r>
            <a:endParaRPr lang="en-US" sz="900" dirty="0"/>
          </a:p>
        </p:txBody>
      </p:sp>
      <p:sp>
        <p:nvSpPr>
          <p:cNvPr id="6" name="Text 3"/>
          <p:cNvSpPr/>
          <p:nvPr/>
        </p:nvSpPr>
        <p:spPr>
          <a:xfrm>
            <a:off x="914400" y="822960"/>
            <a:ext cx="7315200" cy="118872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800" b="1" dirty="0">
                <a:solidFill>
                  <a:srgbClr val="FFFFFF"/>
                </a:solidFill>
                <a:latin typeface="Cambria" panose="02040503050406030204" pitchFamily="34" charset="0"/>
                <a:ea typeface="Cambria" panose="02040503050406030204" pitchFamily="34" charset="-122"/>
                <a:cs typeface="Cambria" panose="02040503050406030204" pitchFamily="34" charset="-120"/>
              </a:rPr>
              <a:t>Ready to grow</a:t>
            </a:r>
            <a:endParaRPr lang="en-US" sz="3800" dirty="0"/>
          </a:p>
          <a:p>
            <a:pPr marL="0" indent="0" algn="ctr">
              <a:buNone/>
            </a:pPr>
            <a:r>
              <a:rPr lang="en-US" sz="3800" b="1" dirty="0">
                <a:solidFill>
                  <a:srgbClr val="FFFFFF"/>
                </a:solidFill>
                <a:latin typeface="Cambria" panose="02040503050406030204" pitchFamily="34" charset="0"/>
                <a:ea typeface="Cambria" panose="02040503050406030204" pitchFamily="34" charset="-122"/>
                <a:cs typeface="Cambria" panose="02040503050406030204" pitchFamily="34" charset="-120"/>
              </a:rPr>
              <a:t>with Mitrade?</a:t>
            </a:r>
            <a:endParaRPr lang="en-US" sz="3800" dirty="0"/>
          </a:p>
        </p:txBody>
      </p:sp>
      <p:sp>
        <p:nvSpPr>
          <p:cNvPr id="7" name="Shape 4"/>
          <p:cNvSpPr/>
          <p:nvPr/>
        </p:nvSpPr>
        <p:spPr>
          <a:xfrm>
            <a:off x="457200" y="2240280"/>
            <a:ext cx="4023360" cy="548640"/>
          </a:xfrm>
          <a:prstGeom prst="roundRect">
            <a:avLst>
              <a:gd name="adj" fmla="val 16667"/>
            </a:avLst>
          </a:prstGeom>
          <a:solidFill>
            <a:srgbClr val="0D1E3D">
              <a:alpha val="80000"/>
            </a:srgbClr>
          </a:solidFill>
          <a:ln w="6350">
            <a:solidFill>
              <a:srgbClr val="FFFFFF">
                <a:alpha val="18000"/>
              </a:srgbClr>
            </a:solidFill>
            <a:prstDash val="solid"/>
          </a:ln>
          <a:effectLst>
            <a:outerShdw blurRad="101600" dist="25400" dir="2700000" algn="bl" rotWithShape="0">
              <a:srgbClr val="000000">
                <a:alpha val="18000"/>
              </a:srgbClr>
            </a:outerShdw>
          </a:effectLst>
        </p:spPr>
      </p:sp>
      <p:pic>
        <p:nvPicPr>
          <p:cNvPr id="8" name="Image 1" descr="preencoded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3504" y="2340864"/>
            <a:ext cx="292608" cy="292608"/>
          </a:xfrm>
          <a:prstGeom prst="rect">
            <a:avLst/>
          </a:prstGeom>
        </p:spPr>
      </p:pic>
      <p:sp>
        <p:nvSpPr>
          <p:cNvPr id="9" name="Text 5"/>
          <p:cNvSpPr/>
          <p:nvPr/>
        </p:nvSpPr>
        <p:spPr>
          <a:xfrm>
            <a:off x="1005840" y="2313432"/>
            <a:ext cx="3291840" cy="18288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00" kern="0" spc="120" dirty="0">
                <a:solidFill>
                  <a:srgbClr val="8A9BB8"/>
                </a:solidFill>
              </a:rPr>
              <a:t>KOL MANAGER</a:t>
            </a:r>
            <a:endParaRPr lang="en-US" sz="800" dirty="0"/>
          </a:p>
        </p:txBody>
      </p:sp>
      <p:sp>
        <p:nvSpPr>
          <p:cNvPr id="10" name="Text 6"/>
          <p:cNvSpPr/>
          <p:nvPr/>
        </p:nvSpPr>
        <p:spPr>
          <a:xfrm>
            <a:off x="1005840" y="2496312"/>
            <a:ext cx="3291840" cy="219456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</a:rPr>
              <a:t>Shiki Hu</a:t>
            </a:r>
            <a:endParaRPr lang="en-US" sz="1300" dirty="0"/>
          </a:p>
        </p:txBody>
      </p:sp>
      <p:sp>
        <p:nvSpPr>
          <p:cNvPr id="11" name="Shape 7"/>
          <p:cNvSpPr/>
          <p:nvPr/>
        </p:nvSpPr>
        <p:spPr>
          <a:xfrm>
            <a:off x="457200" y="2898648"/>
            <a:ext cx="4023360" cy="548640"/>
          </a:xfrm>
          <a:prstGeom prst="roundRect">
            <a:avLst>
              <a:gd name="adj" fmla="val 16667"/>
            </a:avLst>
          </a:prstGeom>
          <a:solidFill>
            <a:srgbClr val="0D1E3D">
              <a:alpha val="80000"/>
            </a:srgbClr>
          </a:solidFill>
          <a:ln w="6350">
            <a:solidFill>
              <a:srgbClr val="FFFFFF">
                <a:alpha val="18000"/>
              </a:srgbClr>
            </a:solidFill>
            <a:prstDash val="solid"/>
          </a:ln>
          <a:effectLst>
            <a:outerShdw blurRad="101600" dist="25400" dir="2700000" algn="bl" rotWithShape="0">
              <a:srgbClr val="000000">
                <a:alpha val="18000"/>
              </a:srgbClr>
            </a:outerShdw>
          </a:effectLst>
        </p:spPr>
      </p:sp>
      <p:pic>
        <p:nvPicPr>
          <p:cNvPr id="12" name="Image 2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3504" y="2999232"/>
            <a:ext cx="292608" cy="292608"/>
          </a:xfrm>
          <a:prstGeom prst="rect">
            <a:avLst/>
          </a:prstGeom>
        </p:spPr>
      </p:pic>
      <p:sp>
        <p:nvSpPr>
          <p:cNvPr id="13" name="Text 8"/>
          <p:cNvSpPr/>
          <p:nvPr/>
        </p:nvSpPr>
        <p:spPr>
          <a:xfrm>
            <a:off x="1005840" y="2971800"/>
            <a:ext cx="3291840" cy="18288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00" kern="0" spc="120" dirty="0">
                <a:solidFill>
                  <a:srgbClr val="8A9BB8"/>
                </a:solidFill>
              </a:rPr>
              <a:t>EMAIL</a:t>
            </a:r>
            <a:endParaRPr lang="en-US" sz="800" dirty="0"/>
          </a:p>
        </p:txBody>
      </p:sp>
      <p:sp>
        <p:nvSpPr>
          <p:cNvPr id="14" name="Text 9"/>
          <p:cNvSpPr/>
          <p:nvPr/>
        </p:nvSpPr>
        <p:spPr>
          <a:xfrm>
            <a:off x="1005840" y="3154680"/>
            <a:ext cx="3291840" cy="219456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</a:rPr>
              <a:t>shiki.hu@mitrade.com</a:t>
            </a:r>
            <a:endParaRPr lang="en-US" sz="1300" dirty="0"/>
          </a:p>
        </p:txBody>
      </p:sp>
      <p:sp>
        <p:nvSpPr>
          <p:cNvPr id="15" name="Shape 10"/>
          <p:cNvSpPr/>
          <p:nvPr/>
        </p:nvSpPr>
        <p:spPr>
          <a:xfrm>
            <a:off x="457200" y="3557016"/>
            <a:ext cx="4023360" cy="548640"/>
          </a:xfrm>
          <a:prstGeom prst="roundRect">
            <a:avLst>
              <a:gd name="adj" fmla="val 16667"/>
            </a:avLst>
          </a:prstGeom>
          <a:solidFill>
            <a:srgbClr val="0D1E3D">
              <a:alpha val="80000"/>
            </a:srgbClr>
          </a:solidFill>
          <a:ln w="6350">
            <a:solidFill>
              <a:srgbClr val="FFFFFF">
                <a:alpha val="18000"/>
              </a:srgbClr>
            </a:solidFill>
            <a:prstDash val="solid"/>
          </a:ln>
          <a:effectLst>
            <a:outerShdw blurRad="101600" dist="25400" dir="2700000" algn="bl" rotWithShape="0">
              <a:srgbClr val="000000">
                <a:alpha val="18000"/>
              </a:srgbClr>
            </a:outerShdw>
          </a:effectLst>
        </p:spPr>
      </p:sp>
      <p:pic>
        <p:nvPicPr>
          <p:cNvPr id="16" name="Image 3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3504" y="3657600"/>
            <a:ext cx="292608" cy="292608"/>
          </a:xfrm>
          <a:prstGeom prst="rect">
            <a:avLst/>
          </a:prstGeom>
        </p:spPr>
      </p:pic>
      <p:sp>
        <p:nvSpPr>
          <p:cNvPr id="17" name="Text 11"/>
          <p:cNvSpPr/>
          <p:nvPr/>
        </p:nvSpPr>
        <p:spPr>
          <a:xfrm>
            <a:off x="1005840" y="3630168"/>
            <a:ext cx="3291840" cy="18288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00" kern="0" spc="120" dirty="0">
                <a:solidFill>
                  <a:srgbClr val="8A9BB8"/>
                </a:solidFill>
              </a:rPr>
              <a:t>WEBSITE</a:t>
            </a:r>
            <a:endParaRPr lang="en-US" sz="800" dirty="0"/>
          </a:p>
        </p:txBody>
      </p:sp>
      <p:sp>
        <p:nvSpPr>
          <p:cNvPr id="18" name="Text 12"/>
          <p:cNvSpPr/>
          <p:nvPr/>
        </p:nvSpPr>
        <p:spPr>
          <a:xfrm>
            <a:off x="1005840" y="3813048"/>
            <a:ext cx="3291840" cy="219456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</a:rPr>
              <a:t>www.mitrade.com</a:t>
            </a:r>
            <a:endParaRPr lang="en-US" sz="1300" dirty="0"/>
          </a:p>
        </p:txBody>
      </p:sp>
      <p:sp>
        <p:nvSpPr>
          <p:cNvPr id="19" name="Shape 13"/>
          <p:cNvSpPr/>
          <p:nvPr/>
        </p:nvSpPr>
        <p:spPr>
          <a:xfrm>
            <a:off x="457200" y="4215384"/>
            <a:ext cx="4023360" cy="548640"/>
          </a:xfrm>
          <a:prstGeom prst="roundRect">
            <a:avLst>
              <a:gd name="adj" fmla="val 16667"/>
            </a:avLst>
          </a:prstGeom>
          <a:solidFill>
            <a:srgbClr val="0D1E3D">
              <a:alpha val="80000"/>
            </a:srgbClr>
          </a:solidFill>
          <a:ln w="6350">
            <a:solidFill>
              <a:srgbClr val="FFFFFF">
                <a:alpha val="18000"/>
              </a:srgbClr>
            </a:solidFill>
            <a:prstDash val="solid"/>
          </a:ln>
          <a:effectLst>
            <a:outerShdw blurRad="101600" dist="25400" dir="2700000" algn="bl" rotWithShape="0">
              <a:srgbClr val="000000">
                <a:alpha val="18000"/>
              </a:srgbClr>
            </a:outerShdw>
          </a:effectLst>
        </p:spPr>
      </p:sp>
      <p:pic>
        <p:nvPicPr>
          <p:cNvPr id="20" name="Image 4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03504" y="4315968"/>
            <a:ext cx="292608" cy="292608"/>
          </a:xfrm>
          <a:prstGeom prst="rect">
            <a:avLst/>
          </a:prstGeom>
        </p:spPr>
      </p:pic>
      <p:sp>
        <p:nvSpPr>
          <p:cNvPr id="21" name="Text 14"/>
          <p:cNvSpPr/>
          <p:nvPr/>
        </p:nvSpPr>
        <p:spPr>
          <a:xfrm>
            <a:off x="1005840" y="4288536"/>
            <a:ext cx="3291840" cy="18288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00" kern="0" spc="120" dirty="0">
                <a:solidFill>
                  <a:srgbClr val="8A9BB8"/>
                </a:solidFill>
              </a:rPr>
              <a:t>AFFILIATE</a:t>
            </a:r>
            <a:endParaRPr lang="en-US" sz="800" dirty="0"/>
          </a:p>
        </p:txBody>
      </p:sp>
      <p:sp>
        <p:nvSpPr>
          <p:cNvPr id="22" name="Text 15"/>
          <p:cNvSpPr/>
          <p:nvPr/>
        </p:nvSpPr>
        <p:spPr>
          <a:xfrm>
            <a:off x="1005840" y="4471416"/>
            <a:ext cx="3291840" cy="219456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</a:rPr>
              <a:t>mitradeaffiliates.com</a:t>
            </a:r>
            <a:endParaRPr lang="en-US" sz="1300" dirty="0"/>
          </a:p>
        </p:txBody>
      </p:sp>
      <p:sp>
        <p:nvSpPr>
          <p:cNvPr id="23" name="Shape 16"/>
          <p:cNvSpPr/>
          <p:nvPr/>
        </p:nvSpPr>
        <p:spPr>
          <a:xfrm>
            <a:off x="4846320" y="2240280"/>
            <a:ext cx="3840480" cy="2633472"/>
          </a:xfrm>
          <a:prstGeom prst="roundRect">
            <a:avLst>
              <a:gd name="adj" fmla="val 3472"/>
            </a:avLst>
          </a:prstGeom>
          <a:solidFill>
            <a:srgbClr val="0D1E3D">
              <a:alpha val="80000"/>
            </a:srgbClr>
          </a:solidFill>
          <a:ln w="6350">
            <a:solidFill>
              <a:srgbClr val="FFFFFF">
                <a:alpha val="18000"/>
              </a:srgbClr>
            </a:solidFill>
            <a:prstDash val="solid"/>
          </a:ln>
          <a:effectLst>
            <a:outerShdw blurRad="101600" dist="25400" dir="2700000" algn="bl" rotWithShape="0">
              <a:srgbClr val="000000">
                <a:alpha val="18000"/>
              </a:srgbClr>
            </a:outerShdw>
          </a:effectLst>
        </p:spPr>
      </p:sp>
      <p:sp>
        <p:nvSpPr>
          <p:cNvPr id="24" name="Text 17"/>
          <p:cNvSpPr/>
          <p:nvPr/>
        </p:nvSpPr>
        <p:spPr>
          <a:xfrm>
            <a:off x="4937760" y="2468880"/>
            <a:ext cx="3657600" cy="27432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b="1" kern="0" spc="200" dirty="0">
                <a:solidFill>
                  <a:srgbClr val="FF671F"/>
                </a:solidFill>
              </a:rPr>
              <a:t>MITRADE.COM</a:t>
            </a:r>
            <a:endParaRPr lang="en-US" sz="1100" dirty="0"/>
          </a:p>
        </p:txBody>
      </p:sp>
      <p:sp>
        <p:nvSpPr>
          <p:cNvPr id="25" name="Text 18"/>
          <p:cNvSpPr/>
          <p:nvPr/>
        </p:nvSpPr>
        <p:spPr>
          <a:xfrm>
            <a:off x="4937760" y="2788920"/>
            <a:ext cx="3657600" cy="82296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400" b="1" dirty="0">
                <a:solidFill>
                  <a:srgbClr val="FFFFFF"/>
                </a:solidFill>
                <a:latin typeface="Cambria" panose="02040503050406030204" pitchFamily="34" charset="0"/>
                <a:ea typeface="Cambria" panose="02040503050406030204" pitchFamily="34" charset="-122"/>
                <a:cs typeface="Cambria" panose="02040503050406030204" pitchFamily="34" charset="-120"/>
              </a:rPr>
              <a:t>Trade Faster.</a:t>
            </a:r>
            <a:endParaRPr lang="en-US" sz="2400" dirty="0"/>
          </a:p>
          <a:p>
            <a:pPr marL="0" indent="0" algn="ctr">
              <a:buNone/>
            </a:pPr>
            <a:r>
              <a:rPr lang="en-US" sz="2400" b="1" dirty="0">
                <a:solidFill>
                  <a:srgbClr val="FFFFFF"/>
                </a:solidFill>
                <a:latin typeface="Cambria" panose="02040503050406030204" pitchFamily="34" charset="0"/>
                <a:ea typeface="Cambria" panose="02040503050406030204" pitchFamily="34" charset="-122"/>
                <a:cs typeface="Cambria" panose="02040503050406030204" pitchFamily="34" charset="-120"/>
              </a:rPr>
              <a:t>Trade Smarter.</a:t>
            </a:r>
            <a:endParaRPr lang="en-US" sz="2400" dirty="0"/>
          </a:p>
        </p:txBody>
      </p:sp>
      <p:sp>
        <p:nvSpPr>
          <p:cNvPr id="26" name="Shape 19"/>
          <p:cNvSpPr/>
          <p:nvPr/>
        </p:nvSpPr>
        <p:spPr>
          <a:xfrm>
            <a:off x="6126480" y="3730752"/>
            <a:ext cx="1463040" cy="0"/>
          </a:xfrm>
          <a:prstGeom prst="line">
            <a:avLst/>
          </a:prstGeom>
          <a:noFill/>
          <a:ln w="19050">
            <a:solidFill>
              <a:srgbClr val="0057FF"/>
            </a:solidFill>
            <a:prstDash val="solid"/>
          </a:ln>
        </p:spPr>
      </p:sp>
      <p:sp>
        <p:nvSpPr>
          <p:cNvPr id="27" name="Text 20"/>
          <p:cNvSpPr/>
          <p:nvPr/>
        </p:nvSpPr>
        <p:spPr>
          <a:xfrm>
            <a:off x="4937760" y="3840480"/>
            <a:ext cx="3657600" cy="77724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850" dirty="0">
                <a:solidFill>
                  <a:srgbClr val="8A9BB8"/>
                </a:solidFill>
              </a:rPr>
              <a:t>Trading CFDs carries significant risk.</a:t>
            </a:r>
            <a:endParaRPr lang="en-US" sz="850" dirty="0"/>
          </a:p>
          <a:p>
            <a:pPr marL="0" indent="0" algn="ctr">
              <a:buNone/>
            </a:pPr>
            <a:r>
              <a:rPr lang="en-US" sz="850" dirty="0">
                <a:solidFill>
                  <a:srgbClr val="8A9BB8"/>
                </a:solidFill>
              </a:rPr>
              <a:t>74–89% of retail accounts lose money.</a:t>
            </a:r>
            <a:endParaRPr lang="en-US" sz="850" dirty="0"/>
          </a:p>
          <a:p>
            <a:pPr marL="0" indent="0" algn="ctr">
              <a:buNone/>
            </a:pPr>
            <a:r>
              <a:rPr lang="en-US" sz="850" dirty="0">
                <a:solidFill>
                  <a:srgbClr val="8A9BB8"/>
                </a:solidFill>
              </a:rPr>
              <a:t>Please trade responsibly.</a:t>
            </a:r>
            <a:endParaRPr lang="en-US" sz="850" dirty="0"/>
          </a:p>
        </p:txBody>
      </p:sp>
    </p:spTree>
  </p:cSld>
  <p:clrMapOvr>
    <a:masterClrMapping/>
  </p:clrMapOvr>
</p:sld>
</file>

<file path=ppt/tags/tag1.xml><?xml version="1.0" encoding="utf-8"?>
<p:tagLst xmlns:p="http://schemas.openxmlformats.org/presentationml/2006/main">
  <p:tag name="KSO_WM_DIAGRAM_VIRTUALLY_FRAME" val="{&quot;height&quot;:234,&quot;left&quot;:36,&quot;top&quot;:151.2,&quot;width&quot;:648}"/>
</p:tagLst>
</file>

<file path=ppt/tags/tag10.xml><?xml version="1.0" encoding="utf-8"?>
<p:tagLst xmlns:p="http://schemas.openxmlformats.org/presentationml/2006/main">
  <p:tag name="KSO_WM_DIAGRAM_VIRTUALLY_FRAME" val="{&quot;height&quot;:234,&quot;left&quot;:36,&quot;top&quot;:151.2,&quot;width&quot;:648}"/>
</p:tagLst>
</file>

<file path=ppt/tags/tag11.xml><?xml version="1.0" encoding="utf-8"?>
<p:tagLst xmlns:p="http://schemas.openxmlformats.org/presentationml/2006/main">
  <p:tag name="KSO_WM_DIAGRAM_VIRTUALLY_FRAME" val="{&quot;height&quot;:234,&quot;left&quot;:36,&quot;top&quot;:151.2,&quot;width&quot;:648}"/>
</p:tagLst>
</file>

<file path=ppt/tags/tag12.xml><?xml version="1.0" encoding="utf-8"?>
<p:tagLst xmlns:p="http://schemas.openxmlformats.org/presentationml/2006/main">
  <p:tag name="KSO_WM_DIAGRAM_VIRTUALLY_FRAME" val="{&quot;height&quot;:234,&quot;left&quot;:36,&quot;top&quot;:151.2,&quot;width&quot;:648}"/>
</p:tagLst>
</file>

<file path=ppt/tags/tag13.xml><?xml version="1.0" encoding="utf-8"?>
<p:tagLst xmlns:p="http://schemas.openxmlformats.org/presentationml/2006/main">
  <p:tag name="KSO_WM_DIAGRAM_VIRTUALLY_FRAME" val="{&quot;height&quot;:234,&quot;left&quot;:36,&quot;top&quot;:151.2,&quot;width&quot;:648}"/>
</p:tagLst>
</file>

<file path=ppt/tags/tag14.xml><?xml version="1.0" encoding="utf-8"?>
<p:tagLst xmlns:p="http://schemas.openxmlformats.org/presentationml/2006/main">
  <p:tag name="KSO_WM_DIAGRAM_VIRTUALLY_FRAME" val="{&quot;height&quot;:234,&quot;left&quot;:36,&quot;top&quot;:151.2,&quot;width&quot;:648}"/>
</p:tagLst>
</file>

<file path=ppt/tags/tag15.xml><?xml version="1.0" encoding="utf-8"?>
<p:tagLst xmlns:p="http://schemas.openxmlformats.org/presentationml/2006/main">
  <p:tag name="KSO_WM_DIAGRAM_VIRTUALLY_FRAME" val="{&quot;height&quot;:234,&quot;left&quot;:36,&quot;top&quot;:151.2,&quot;width&quot;:648}"/>
</p:tagLst>
</file>

<file path=ppt/tags/tag16.xml><?xml version="1.0" encoding="utf-8"?>
<p:tagLst xmlns:p="http://schemas.openxmlformats.org/presentationml/2006/main">
  <p:tag name="KSO_WM_DIAGRAM_VIRTUALLY_FRAME" val="{&quot;height&quot;:234,&quot;left&quot;:36,&quot;top&quot;:151.2,&quot;width&quot;:648}"/>
</p:tagLst>
</file>

<file path=ppt/tags/tag2.xml><?xml version="1.0" encoding="utf-8"?>
<p:tagLst xmlns:p="http://schemas.openxmlformats.org/presentationml/2006/main">
  <p:tag name="KSO_WM_DIAGRAM_VIRTUALLY_FRAME" val="{&quot;height&quot;:234,&quot;left&quot;:36,&quot;top&quot;:151.2,&quot;width&quot;:648}"/>
</p:tagLst>
</file>

<file path=ppt/tags/tag3.xml><?xml version="1.0" encoding="utf-8"?>
<p:tagLst xmlns:p="http://schemas.openxmlformats.org/presentationml/2006/main">
  <p:tag name="KSO_WM_DIAGRAM_VIRTUALLY_FRAME" val="{&quot;height&quot;:234,&quot;left&quot;:36,&quot;top&quot;:151.2,&quot;width&quot;:648}"/>
</p:tagLst>
</file>

<file path=ppt/tags/tag4.xml><?xml version="1.0" encoding="utf-8"?>
<p:tagLst xmlns:p="http://schemas.openxmlformats.org/presentationml/2006/main">
  <p:tag name="KSO_WM_DIAGRAM_VIRTUALLY_FRAME" val="{&quot;height&quot;:234,&quot;left&quot;:36,&quot;top&quot;:151.2,&quot;width&quot;:648}"/>
</p:tagLst>
</file>

<file path=ppt/tags/tag5.xml><?xml version="1.0" encoding="utf-8"?>
<p:tagLst xmlns:p="http://schemas.openxmlformats.org/presentationml/2006/main">
  <p:tag name="KSO_WM_DIAGRAM_VIRTUALLY_FRAME" val="{&quot;height&quot;:234,&quot;left&quot;:36,&quot;top&quot;:151.2,&quot;width&quot;:648}"/>
</p:tagLst>
</file>

<file path=ppt/tags/tag6.xml><?xml version="1.0" encoding="utf-8"?>
<p:tagLst xmlns:p="http://schemas.openxmlformats.org/presentationml/2006/main">
  <p:tag name="KSO_WM_DIAGRAM_VIRTUALLY_FRAME" val="{&quot;height&quot;:234,&quot;left&quot;:36,&quot;top&quot;:151.2,&quot;width&quot;:648}"/>
</p:tagLst>
</file>

<file path=ppt/tags/tag7.xml><?xml version="1.0" encoding="utf-8"?>
<p:tagLst xmlns:p="http://schemas.openxmlformats.org/presentationml/2006/main">
  <p:tag name="KSO_WM_DIAGRAM_VIRTUALLY_FRAME" val="{&quot;height&quot;:234,&quot;left&quot;:36,&quot;top&quot;:151.2,&quot;width&quot;:648}"/>
</p:tagLst>
</file>

<file path=ppt/tags/tag8.xml><?xml version="1.0" encoding="utf-8"?>
<p:tagLst xmlns:p="http://schemas.openxmlformats.org/presentationml/2006/main">
  <p:tag name="KSO_WM_DIAGRAM_VIRTUALLY_FRAME" val="{&quot;height&quot;:234,&quot;left&quot;:36,&quot;top&quot;:151.2,&quot;width&quot;:648}"/>
</p:tagLst>
</file>

<file path=ppt/tags/tag9.xml><?xml version="1.0" encoding="utf-8"?>
<p:tagLst xmlns:p="http://schemas.openxmlformats.org/presentationml/2006/main">
  <p:tag name="KSO_WM_DIAGRAM_VIRTUALLY_FRAME" val="{&quot;height&quot;:234,&quot;left&quot;:36,&quot;top&quot;:151.2,&quot;width&quot;:648}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3505</Words>
  <Application>WPS 演示</Application>
  <PresentationFormat>On-screen Show (16:9)</PresentationFormat>
  <Paragraphs>279</Paragraphs>
  <Slides>8</Slides>
  <Notes>8</Notes>
  <HiddenSlides>0</HiddenSlides>
  <MMClips>0</MMClips>
  <ScaleCrop>false</ScaleCrop>
  <HeadingPairs>
    <vt:vector size="6" baseType="variant">
      <vt:variant>
        <vt:lpstr>已用的字体</vt:lpstr>
      </vt:variant>
      <vt:variant>
        <vt:i4>12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8</vt:i4>
      </vt:variant>
    </vt:vector>
  </HeadingPairs>
  <TitlesOfParts>
    <vt:vector size="21" baseType="lpstr">
      <vt:lpstr>Arial</vt:lpstr>
      <vt:lpstr>宋体</vt:lpstr>
      <vt:lpstr>Wingdings</vt:lpstr>
      <vt:lpstr>Cambria</vt:lpstr>
      <vt:lpstr>Cambria</vt:lpstr>
      <vt:lpstr>Cambria</vt:lpstr>
      <vt:lpstr>Calibri</vt:lpstr>
      <vt:lpstr>Calibri</vt:lpstr>
      <vt:lpstr>Calibri</vt:lpstr>
      <vt:lpstr>微软雅黑</vt:lpstr>
      <vt:lpstr>Arial Unicode MS</vt:lpstr>
      <vt:lpstr>等线</vt:lpstr>
      <vt:lpstr>Office Theme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PptxGenJS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Mitrade KOL Media Kit 2026</dc:title>
  <dc:creator>PptxGenJS</dc:creator>
  <dc:subject>PptxGenJS Presentation</dc:subject>
  <cp:lastModifiedBy>Shiki Hu</cp:lastModifiedBy>
  <cp:revision>3</cp:revision>
  <dcterms:created xsi:type="dcterms:W3CDTF">2026-06-12T08:55:00Z</dcterms:created>
  <dcterms:modified xsi:type="dcterms:W3CDTF">2026-06-15T02:05:35Z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B596D1CC21E94ED69FDA6040EF7DF4A4_13</vt:lpwstr>
  </property>
  <property fmtid="{D5CDD505-2E9C-101B-9397-08002B2CF9AE}" pid="3" name="KSOProductBuildVer">
    <vt:lpwstr>2052-12.1.0.21915</vt:lpwstr>
  </property>
</Properties>
</file>