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anrope Light"/>
      <p:regular r:id="rId12"/>
      <p:bold r:id="rId13"/>
    </p:embeddedFont>
    <p:embeddedFont>
      <p:font typeface="Spline Sans"/>
      <p:bold r:id="rId14"/>
    </p:embeddedFont>
    <p:embeddedFont>
      <p:font typeface="Manrope SemiBold"/>
      <p:regular r:id="rId15"/>
      <p:bold r:id="rId16"/>
    </p:embeddedFont>
    <p:embeddedFont>
      <p:font typeface="Manrope"/>
      <p:regular r:id="rId17"/>
      <p:bold r:id="rId18"/>
    </p:embeddedFont>
    <p:embeddedFont>
      <p:font typeface="DM Sans Light"/>
      <p:regular r:id="rId19"/>
      <p:bold r:id="rId20"/>
      <p:italic r:id="rId21"/>
      <p:boldItalic r:id="rId22"/>
    </p:embeddedFont>
    <p:embeddedFont>
      <p:font typeface="Spectral"/>
      <p:regular r:id="rId23"/>
      <p:bold r:id="rId24"/>
      <p:italic r:id="rId25"/>
      <p:boldItalic r:id="rId26"/>
    </p:embeddedFont>
    <p:embeddedFont>
      <p:font typeface="Roboto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Light-bold.fntdata"/><Relationship Id="rId22" Type="http://schemas.openxmlformats.org/officeDocument/2006/relationships/font" Target="fonts/DMSansLight-boldItalic.fntdata"/><Relationship Id="rId21" Type="http://schemas.openxmlformats.org/officeDocument/2006/relationships/font" Target="fonts/DMSansLight-italic.fntdata"/><Relationship Id="rId24" Type="http://schemas.openxmlformats.org/officeDocument/2006/relationships/font" Target="fonts/Spectral-bold.fntdata"/><Relationship Id="rId23" Type="http://schemas.openxmlformats.org/officeDocument/2006/relationships/font" Target="fonts/Spectral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pectral-boldItalic.fntdata"/><Relationship Id="rId25" Type="http://schemas.openxmlformats.org/officeDocument/2006/relationships/font" Target="fonts/Spectral-italic.fntdata"/><Relationship Id="rId28" Type="http://schemas.openxmlformats.org/officeDocument/2006/relationships/font" Target="fonts/RobotoLight-bold.fntdata"/><Relationship Id="rId27" Type="http://schemas.openxmlformats.org/officeDocument/2006/relationships/font" Target="fonts/Roboto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oboto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anropeLight-bold.fntdata"/><Relationship Id="rId12" Type="http://schemas.openxmlformats.org/officeDocument/2006/relationships/font" Target="fonts/ManropeLight-regular.fntdata"/><Relationship Id="rId15" Type="http://schemas.openxmlformats.org/officeDocument/2006/relationships/font" Target="fonts/ManropeSemiBold-regular.fntdata"/><Relationship Id="rId14" Type="http://schemas.openxmlformats.org/officeDocument/2006/relationships/font" Target="fonts/SplineSans-bold.fntdata"/><Relationship Id="rId17" Type="http://schemas.openxmlformats.org/officeDocument/2006/relationships/font" Target="fonts/Manrope-regular.fntdata"/><Relationship Id="rId16" Type="http://schemas.openxmlformats.org/officeDocument/2006/relationships/font" Target="fonts/ManropeSemiBold-bold.fntdata"/><Relationship Id="rId19" Type="http://schemas.openxmlformats.org/officeDocument/2006/relationships/font" Target="fonts/DMSansLight-regular.fntdata"/><Relationship Id="rId18" Type="http://schemas.openxmlformats.org/officeDocument/2006/relationships/font" Target="fonts/Manrop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8431de2dbb_0_1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8431de2dbb_0_1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8431de2dbb_0_2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8431de2dbb_0_2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8431de2dbb_0_30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8431de2dbb_0_30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8431de2dbb_0_3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8431de2dbb_0_3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8431de2dbb_0_5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8431de2dbb_0_5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8d15fe32a9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8d15fe32a9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BLANK_1"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605875" y="335300"/>
            <a:ext cx="7538100" cy="9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131793" y="17528"/>
            <a:ext cx="5487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pg.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/>
          <p:nvPr>
            <p:ph idx="2" type="pic"/>
          </p:nvPr>
        </p:nvSpPr>
        <p:spPr>
          <a:xfrm>
            <a:off x="-25" y="2917350"/>
            <a:ext cx="2504400" cy="16683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3"/>
          <p:cNvSpPr/>
          <p:nvPr>
            <p:ph idx="3" type="pic"/>
          </p:nvPr>
        </p:nvSpPr>
        <p:spPr>
          <a:xfrm>
            <a:off x="6057900" y="636250"/>
            <a:ext cx="3086100" cy="24696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3"/>
          <p:cNvSpPr/>
          <p:nvPr>
            <p:ph idx="4" type="pic"/>
          </p:nvPr>
        </p:nvSpPr>
        <p:spPr>
          <a:xfrm>
            <a:off x="6057900" y="3998050"/>
            <a:ext cx="1145400" cy="11454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3"/>
          <p:cNvSpPr txBox="1"/>
          <p:nvPr>
            <p:ph idx="5" type="title"/>
          </p:nvPr>
        </p:nvSpPr>
        <p:spPr>
          <a:xfrm>
            <a:off x="1605875" y="1164200"/>
            <a:ext cx="7538100" cy="14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1771200" y="22625"/>
            <a:ext cx="2800800" cy="228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6" type="subTitle"/>
          </p:nvPr>
        </p:nvSpPr>
        <p:spPr>
          <a:xfrm>
            <a:off x="6207450" y="22625"/>
            <a:ext cx="2800800" cy="228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agenda">
  <p:cSld name="TITLE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605875" y="335300"/>
            <a:ext cx="7538100" cy="9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>
                <a:solidFill>
                  <a:schemeClr val="accent2"/>
                </a:solidFill>
              </a:defRPr>
            </a:lvl1pPr>
            <a:lvl2pPr lvl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>
                <a:solidFill>
                  <a:schemeClr val="accent2"/>
                </a:solidFill>
              </a:defRPr>
            </a:lvl2pPr>
            <a:lvl3pPr lvl="2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>
                <a:solidFill>
                  <a:schemeClr val="accent2"/>
                </a:solidFill>
              </a:defRPr>
            </a:lvl3pPr>
            <a:lvl4pPr lvl="3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>
                <a:solidFill>
                  <a:schemeClr val="accent2"/>
                </a:solidFill>
              </a:defRPr>
            </a:lvl4pPr>
            <a:lvl5pPr lvl="4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>
                <a:solidFill>
                  <a:schemeClr val="accent2"/>
                </a:solidFill>
              </a:defRPr>
            </a:lvl5pPr>
            <a:lvl6pPr lvl="5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>
                <a:solidFill>
                  <a:schemeClr val="accent2"/>
                </a:solidFill>
              </a:defRPr>
            </a:lvl6pPr>
            <a:lvl7pPr lvl="6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>
                <a:solidFill>
                  <a:schemeClr val="accent2"/>
                </a:solidFill>
              </a:defRPr>
            </a:lvl7pPr>
            <a:lvl8pPr lvl="7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>
                <a:solidFill>
                  <a:schemeClr val="accent2"/>
                </a:solidFill>
              </a:defRPr>
            </a:lvl8pPr>
            <a:lvl9pPr lvl="8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2" type="title"/>
          </p:nvPr>
        </p:nvSpPr>
        <p:spPr>
          <a:xfrm>
            <a:off x="1610975" y="1315350"/>
            <a:ext cx="6482700" cy="38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1771200" y="22625"/>
            <a:ext cx="2800800" cy="228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3" type="subTitle"/>
          </p:nvPr>
        </p:nvSpPr>
        <p:spPr>
          <a:xfrm>
            <a:off x="6207450" y="22625"/>
            <a:ext cx="2800800" cy="228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131793" y="17528"/>
            <a:ext cx="5487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pg.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44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">
  <p:cSld name="BLANK_2">
    <p:bg>
      <p:bgPr>
        <a:solidFill>
          <a:schemeClr val="lt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1605875" y="335300"/>
            <a:ext cx="7538100" cy="9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131793" y="17528"/>
            <a:ext cx="5487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pg.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5"/>
          <p:cNvSpPr/>
          <p:nvPr>
            <p:ph idx="2" type="pic"/>
          </p:nvPr>
        </p:nvSpPr>
        <p:spPr>
          <a:xfrm>
            <a:off x="-25" y="2917350"/>
            <a:ext cx="2504400" cy="16683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5"/>
          <p:cNvSpPr/>
          <p:nvPr>
            <p:ph idx="3" type="pic"/>
          </p:nvPr>
        </p:nvSpPr>
        <p:spPr>
          <a:xfrm>
            <a:off x="6057900" y="636250"/>
            <a:ext cx="3086100" cy="24696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5"/>
          <p:cNvSpPr/>
          <p:nvPr>
            <p:ph idx="4" type="pic"/>
          </p:nvPr>
        </p:nvSpPr>
        <p:spPr>
          <a:xfrm>
            <a:off x="6057900" y="3998050"/>
            <a:ext cx="1145400" cy="11454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5"/>
          <p:cNvSpPr txBox="1"/>
          <p:nvPr>
            <p:ph idx="5" type="title"/>
          </p:nvPr>
        </p:nvSpPr>
        <p:spPr>
          <a:xfrm>
            <a:off x="1605875" y="1164200"/>
            <a:ext cx="7538100" cy="14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1" type="subTitle"/>
          </p:nvPr>
        </p:nvSpPr>
        <p:spPr>
          <a:xfrm>
            <a:off x="1771200" y="22625"/>
            <a:ext cx="2800800" cy="228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6" type="subTitle"/>
          </p:nvPr>
        </p:nvSpPr>
        <p:spPr>
          <a:xfrm>
            <a:off x="6207450" y="22625"/>
            <a:ext cx="2800800" cy="228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amiljen Grotesk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">
  <p:cSld name="CUSTOM_7_1_1_1_1_1_1_1_1_1_1_1_1_1_1_1_1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>
            <p:ph idx="2" type="pic"/>
          </p:nvPr>
        </p:nvSpPr>
        <p:spPr>
          <a:xfrm>
            <a:off x="4587725" y="-8750"/>
            <a:ext cx="4572000" cy="51522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7"/>
          <p:cNvSpPr txBox="1"/>
          <p:nvPr>
            <p:ph type="title"/>
          </p:nvPr>
        </p:nvSpPr>
        <p:spPr>
          <a:xfrm>
            <a:off x="361975" y="923525"/>
            <a:ext cx="38601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" type="subTitle"/>
          </p:nvPr>
        </p:nvSpPr>
        <p:spPr>
          <a:xfrm>
            <a:off x="361975" y="255533"/>
            <a:ext cx="3860100" cy="3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3" type="body"/>
          </p:nvPr>
        </p:nvSpPr>
        <p:spPr>
          <a:xfrm>
            <a:off x="547575" y="3337797"/>
            <a:ext cx="3492600" cy="13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highlights">
  <p:cSld name="CUSTOM_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>
            <p:ph idx="2" type="pic"/>
          </p:nvPr>
        </p:nvSpPr>
        <p:spPr>
          <a:xfrm rot="-5400000">
            <a:off x="6233650" y="2232175"/>
            <a:ext cx="3345000" cy="2488800"/>
          </a:xfrm>
          <a:prstGeom prst="round1Rect">
            <a:avLst>
              <a:gd fmla="val 9806" name="adj"/>
            </a:avLst>
          </a:prstGeom>
          <a:noFill/>
          <a:ln>
            <a:noFill/>
          </a:ln>
        </p:spPr>
      </p:sp>
      <p:sp>
        <p:nvSpPr>
          <p:cNvPr id="82" name="Google Shape;82;p18"/>
          <p:cNvSpPr/>
          <p:nvPr/>
        </p:nvSpPr>
        <p:spPr>
          <a:xfrm rot="-5400000">
            <a:off x="1762625" y="324225"/>
            <a:ext cx="3339000" cy="6297300"/>
          </a:xfrm>
          <a:prstGeom prst="round1Rect">
            <a:avLst>
              <a:gd fmla="val 8032" name="adj"/>
            </a:avLst>
          </a:prstGeom>
          <a:solidFill>
            <a:schemeClr val="lt1"/>
          </a:solidFill>
          <a:ln>
            <a:noFill/>
          </a:ln>
          <a:effectLst>
            <a:outerShdw blurRad="171450" rotWithShape="0" algn="bl" dir="13440000" dist="114300">
              <a:schemeClr val="dk1">
                <a:alpha val="392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</p:txBody>
      </p:sp>
      <p:sp>
        <p:nvSpPr>
          <p:cNvPr id="83" name="Google Shape;83;p18"/>
          <p:cNvSpPr txBox="1"/>
          <p:nvPr>
            <p:ph idx="1" type="subTitle"/>
          </p:nvPr>
        </p:nvSpPr>
        <p:spPr>
          <a:xfrm>
            <a:off x="283475" y="283475"/>
            <a:ext cx="1231200" cy="2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Manrope Light"/>
              <a:buNone/>
              <a:defRPr sz="800">
                <a:latin typeface="Manrope Light"/>
                <a:ea typeface="Manrope Light"/>
                <a:cs typeface="Manrope Light"/>
                <a:sym typeface="Manrope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Manrope Light"/>
              <a:buNone/>
              <a:defRPr sz="800">
                <a:latin typeface="Manrope Light"/>
                <a:ea typeface="Manrope Light"/>
                <a:cs typeface="Manrope Light"/>
                <a:sym typeface="Manrope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Manrope Light"/>
              <a:buNone/>
              <a:defRPr sz="800">
                <a:latin typeface="Manrope Light"/>
                <a:ea typeface="Manrope Light"/>
                <a:cs typeface="Manrope Light"/>
                <a:sym typeface="Manrope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Manrope Light"/>
              <a:buNone/>
              <a:defRPr sz="800">
                <a:latin typeface="Manrope Light"/>
                <a:ea typeface="Manrope Light"/>
                <a:cs typeface="Manrope Light"/>
                <a:sym typeface="Manrope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Manrope Light"/>
              <a:buNone/>
              <a:defRPr sz="800">
                <a:latin typeface="Manrope Light"/>
                <a:ea typeface="Manrope Light"/>
                <a:cs typeface="Manrope Light"/>
                <a:sym typeface="Manrope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Manrope Light"/>
              <a:buNone/>
              <a:defRPr sz="800">
                <a:latin typeface="Manrope Light"/>
                <a:ea typeface="Manrope Light"/>
                <a:cs typeface="Manrope Light"/>
                <a:sym typeface="Manrope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Manrope Light"/>
              <a:buNone/>
              <a:defRPr sz="800">
                <a:latin typeface="Manrope Light"/>
                <a:ea typeface="Manrope Light"/>
                <a:cs typeface="Manrope Light"/>
                <a:sym typeface="Manrope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Manrope Light"/>
              <a:buNone/>
              <a:defRPr sz="800">
                <a:latin typeface="Manrope Light"/>
                <a:ea typeface="Manrope Light"/>
                <a:cs typeface="Manrope Light"/>
                <a:sym typeface="Manrope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Manrope Light"/>
              <a:buNone/>
              <a:defRPr sz="800">
                <a:latin typeface="Manrope Light"/>
                <a:ea typeface="Manrope Light"/>
                <a:cs typeface="Manrope Light"/>
                <a:sym typeface="Manrope Light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type="title"/>
          </p:nvPr>
        </p:nvSpPr>
        <p:spPr>
          <a:xfrm>
            <a:off x="283475" y="639721"/>
            <a:ext cx="6382500" cy="5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5" name="Google Shape;85;p18"/>
          <p:cNvSpPr txBox="1"/>
          <p:nvPr>
            <p:ph idx="3" type="subTitle"/>
          </p:nvPr>
        </p:nvSpPr>
        <p:spPr>
          <a:xfrm>
            <a:off x="631750" y="2233000"/>
            <a:ext cx="403200" cy="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anrope Light"/>
              <a:buNone/>
              <a:defRPr sz="1000">
                <a:latin typeface="Manrope Light"/>
                <a:ea typeface="Manrope Light"/>
                <a:cs typeface="Manrope Light"/>
                <a:sym typeface="Manrop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4" type="subTitle"/>
          </p:nvPr>
        </p:nvSpPr>
        <p:spPr>
          <a:xfrm>
            <a:off x="631750" y="2920148"/>
            <a:ext cx="403200" cy="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anrope Light"/>
              <a:buNone/>
              <a:defRPr sz="1000">
                <a:latin typeface="Manrope Light"/>
                <a:ea typeface="Manrope Light"/>
                <a:cs typeface="Manrope Light"/>
                <a:sym typeface="Manrop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5" type="subTitle"/>
          </p:nvPr>
        </p:nvSpPr>
        <p:spPr>
          <a:xfrm>
            <a:off x="631750" y="3626375"/>
            <a:ext cx="403200" cy="1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anrope Light"/>
              <a:buNone/>
              <a:defRPr sz="1000">
                <a:latin typeface="Manrope Light"/>
                <a:ea typeface="Manrope Light"/>
                <a:cs typeface="Manrope Light"/>
                <a:sym typeface="Manrop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6" type="subTitle"/>
          </p:nvPr>
        </p:nvSpPr>
        <p:spPr>
          <a:xfrm>
            <a:off x="631750" y="4350794"/>
            <a:ext cx="403200" cy="1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anrope Light"/>
              <a:buNone/>
              <a:defRPr sz="1000">
                <a:latin typeface="Manrope Light"/>
                <a:ea typeface="Manrope Light"/>
                <a:cs typeface="Manrope Light"/>
                <a:sym typeface="Manrop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Manrope SemiBold"/>
              <a:buNone/>
              <a:defRPr sz="1000">
                <a:latin typeface="Manrope SemiBold"/>
                <a:ea typeface="Manrope SemiBold"/>
                <a:cs typeface="Manrope SemiBold"/>
                <a:sym typeface="Manrope SemiBold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7" type="subTitle"/>
          </p:nvPr>
        </p:nvSpPr>
        <p:spPr>
          <a:xfrm>
            <a:off x="1034951" y="2230436"/>
            <a:ext cx="1344600" cy="2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8" type="subTitle"/>
          </p:nvPr>
        </p:nvSpPr>
        <p:spPr>
          <a:xfrm>
            <a:off x="1034951" y="2920148"/>
            <a:ext cx="1344600" cy="2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9" type="subTitle"/>
          </p:nvPr>
        </p:nvSpPr>
        <p:spPr>
          <a:xfrm>
            <a:off x="1034951" y="3626375"/>
            <a:ext cx="1344600" cy="2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13" type="subTitle"/>
          </p:nvPr>
        </p:nvSpPr>
        <p:spPr>
          <a:xfrm>
            <a:off x="1034951" y="4350794"/>
            <a:ext cx="1344600" cy="2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anrope SemiBold"/>
              <a:buNone/>
              <a:defRPr>
                <a:latin typeface="Manrope SemiBold"/>
                <a:ea typeface="Manrope SemiBold"/>
                <a:cs typeface="Manrope SemiBold"/>
                <a:sym typeface="Manrope SemiBold"/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14" type="subTitle"/>
          </p:nvPr>
        </p:nvSpPr>
        <p:spPr>
          <a:xfrm>
            <a:off x="2565575" y="2204175"/>
            <a:ext cx="3087300" cy="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4" name="Google Shape;94;p18"/>
          <p:cNvSpPr txBox="1"/>
          <p:nvPr>
            <p:ph idx="15" type="subTitle"/>
          </p:nvPr>
        </p:nvSpPr>
        <p:spPr>
          <a:xfrm>
            <a:off x="2565575" y="2919881"/>
            <a:ext cx="3087300" cy="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5" name="Google Shape;95;p18"/>
          <p:cNvSpPr txBox="1"/>
          <p:nvPr>
            <p:ph idx="16" type="subTitle"/>
          </p:nvPr>
        </p:nvSpPr>
        <p:spPr>
          <a:xfrm>
            <a:off x="2565575" y="3635670"/>
            <a:ext cx="3087300" cy="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6" name="Google Shape;96;p18"/>
          <p:cNvSpPr txBox="1"/>
          <p:nvPr>
            <p:ph idx="17" type="subTitle"/>
          </p:nvPr>
        </p:nvSpPr>
        <p:spPr>
          <a:xfrm>
            <a:off x="2565575" y="4350299"/>
            <a:ext cx="3087300" cy="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652425" y="1152475"/>
            <a:ext cx="4491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5" type="title"/>
          </p:nvPr>
        </p:nvSpPr>
        <p:spPr>
          <a:xfrm>
            <a:off x="916050" y="1396850"/>
            <a:ext cx="73119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0">
                <a:solidFill>
                  <a:srgbClr val="660000"/>
                </a:solidFill>
              </a:rPr>
              <a:t>KOL Brief</a:t>
            </a:r>
            <a:endParaRPr sz="3080">
              <a:solidFill>
                <a:srgbClr val="66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00">
                <a:solidFill>
                  <a:srgbClr val="660000"/>
                </a:solidFill>
                <a:latin typeface="Spline Sans"/>
                <a:ea typeface="Spline Sans"/>
                <a:cs typeface="Spline Sans"/>
                <a:sym typeface="Spline Sans"/>
              </a:rPr>
              <a:t>Created by Transcosmos Indonesia</a:t>
            </a:r>
            <a:endParaRPr sz="4480">
              <a:solidFill>
                <a:srgbClr val="660000"/>
              </a:solidFill>
            </a:endParaRPr>
          </a:p>
        </p:txBody>
      </p:sp>
      <p:pic>
        <p:nvPicPr>
          <p:cNvPr id="102" name="Google Shape;102;p19" title="TEZ_image_logo_1-removebg-previe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8700" y="88625"/>
            <a:ext cx="1460800" cy="4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20"/>
          <p:cNvCxnSpPr/>
          <p:nvPr/>
        </p:nvCxnSpPr>
        <p:spPr>
          <a:xfrm>
            <a:off x="356100" y="3843349"/>
            <a:ext cx="5362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0725" y="2100275"/>
            <a:ext cx="2591725" cy="30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 title="TEZ_image_logo_1-removebg-previe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2856" y="83175"/>
            <a:ext cx="1594569" cy="4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>
            <p:ph idx="4294967295" type="title"/>
          </p:nvPr>
        </p:nvSpPr>
        <p:spPr>
          <a:xfrm>
            <a:off x="162700" y="835675"/>
            <a:ext cx="9025200" cy="3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00000"/>
                </a:solidFill>
              </a:rPr>
              <a:t>Tez Capital Finance is a financial services company focused on providing solutions in financing, investment, and financial education.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00000"/>
                </a:solidFill>
              </a:rPr>
              <a:t>Brand Mission: to help communities especially entrepreneurs and UMKM grow their businesses with transparent and modern financial support.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USP: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 trusted financing company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Financing limit up to IDR 40 Billion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Available for both </a:t>
            </a:r>
            <a:r>
              <a:rPr i="1" lang="en" sz="1500"/>
              <a:t>UMKM </a:t>
            </a:r>
            <a:r>
              <a:rPr lang="en" sz="1500"/>
              <a:t>and corporations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Fast &amp; flexible process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/>
          <p:nvPr/>
        </p:nvSpPr>
        <p:spPr>
          <a:xfrm>
            <a:off x="276150" y="250150"/>
            <a:ext cx="3466800" cy="305100"/>
          </a:xfrm>
          <a:prstGeom prst="rect">
            <a:avLst/>
          </a:prstGeom>
          <a:solidFill>
            <a:srgbClr val="660000"/>
          </a:solidFill>
          <a:ln cap="flat" cmpd="sng" w="9525">
            <a:solidFill>
              <a:srgbClr val="D4D2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2F2F2"/>
                </a:solidFill>
              </a:rPr>
              <a:t>About TEZ Capital &amp; Finance</a:t>
            </a:r>
            <a:endParaRPr sz="2100">
              <a:solidFill>
                <a:srgbClr val="F2F2F2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21"/>
          <p:cNvGrpSpPr/>
          <p:nvPr/>
        </p:nvGrpSpPr>
        <p:grpSpPr>
          <a:xfrm>
            <a:off x="7394662" y="1405699"/>
            <a:ext cx="1671238" cy="2121983"/>
            <a:chOff x="8004330" y="1238055"/>
            <a:chExt cx="1650442" cy="2095579"/>
          </a:xfrm>
        </p:grpSpPr>
        <p:sp>
          <p:nvSpPr>
            <p:cNvPr id="117" name="Google Shape;117;p21"/>
            <p:cNvSpPr txBox="1"/>
            <p:nvPr/>
          </p:nvSpPr>
          <p:spPr>
            <a:xfrm>
              <a:off x="8004330" y="1602634"/>
              <a:ext cx="1610400" cy="17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12">
                  <a:solidFill>
                    <a:srgbClr val="301900"/>
                  </a:solidFill>
                </a:rPr>
                <a:t>1x Instagram Reels (30–60 second video).</a:t>
              </a:r>
              <a:endParaRPr sz="1012">
                <a:solidFill>
                  <a:srgbClr val="301900"/>
                </a:solidFill>
              </a:endParaRPr>
            </a:p>
          </p:txBody>
        </p:sp>
        <p:sp>
          <p:nvSpPr>
            <p:cNvPr id="118" name="Google Shape;118;p21"/>
            <p:cNvSpPr txBox="1"/>
            <p:nvPr/>
          </p:nvSpPr>
          <p:spPr>
            <a:xfrm>
              <a:off x="8044372" y="1238055"/>
              <a:ext cx="16104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92575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59">
                  <a:solidFill>
                    <a:srgbClr val="301900"/>
                  </a:solidFill>
                </a:rPr>
                <a:t>SOW</a:t>
              </a:r>
              <a:endParaRPr b="1" sz="1259">
                <a:solidFill>
                  <a:srgbClr val="301900"/>
                </a:solidFill>
              </a:endParaRPr>
            </a:p>
          </p:txBody>
        </p:sp>
      </p:grpSp>
      <p:cxnSp>
        <p:nvCxnSpPr>
          <p:cNvPr id="119" name="Google Shape;119;p21"/>
          <p:cNvCxnSpPr/>
          <p:nvPr/>
        </p:nvCxnSpPr>
        <p:spPr>
          <a:xfrm>
            <a:off x="7456300" y="1709475"/>
            <a:ext cx="1588500" cy="0"/>
          </a:xfrm>
          <a:prstGeom prst="straightConnector1">
            <a:avLst/>
          </a:prstGeom>
          <a:noFill/>
          <a:ln cap="flat" cmpd="sng" w="9525">
            <a:solidFill>
              <a:srgbClr val="591B0B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0" name="Google Shape;120;p21"/>
          <p:cNvGrpSpPr/>
          <p:nvPr/>
        </p:nvGrpSpPr>
        <p:grpSpPr>
          <a:xfrm>
            <a:off x="133704" y="1399840"/>
            <a:ext cx="7762330" cy="2121996"/>
            <a:chOff x="962026" y="1360554"/>
            <a:chExt cx="7220100" cy="1973766"/>
          </a:xfrm>
        </p:grpSpPr>
        <p:sp>
          <p:nvSpPr>
            <p:cNvPr id="121" name="Google Shape;121;p21"/>
            <p:cNvSpPr txBox="1"/>
            <p:nvPr/>
          </p:nvSpPr>
          <p:spPr>
            <a:xfrm>
              <a:off x="967749" y="1797206"/>
              <a:ext cx="2276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Arial"/>
                <a:buNone/>
              </a:pPr>
              <a:r>
                <a:rPr lang="en" sz="1061">
                  <a:solidFill>
                    <a:schemeClr val="dk1"/>
                  </a:solidFill>
                </a:rPr>
                <a:t>16 - 20 October 2025</a:t>
              </a:r>
              <a:endParaRPr sz="331">
                <a:solidFill>
                  <a:srgbClr val="3019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" name="Google Shape;122;p21"/>
            <p:cNvSpPr txBox="1"/>
            <p:nvPr/>
          </p:nvSpPr>
          <p:spPr>
            <a:xfrm>
              <a:off x="967752" y="1361875"/>
              <a:ext cx="16104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98300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37">
                  <a:solidFill>
                    <a:srgbClr val="301900"/>
                  </a:solidFill>
                </a:rPr>
                <a:t>Campaign Timeline</a:t>
              </a:r>
              <a:endParaRPr b="1" sz="1337">
                <a:solidFill>
                  <a:srgbClr val="301900"/>
                </a:solidFill>
              </a:endParaRPr>
            </a:p>
          </p:txBody>
        </p:sp>
        <p:sp>
          <p:nvSpPr>
            <p:cNvPr id="123" name="Google Shape;123;p21"/>
            <p:cNvSpPr txBox="1"/>
            <p:nvPr/>
          </p:nvSpPr>
          <p:spPr>
            <a:xfrm>
              <a:off x="2761056" y="1732616"/>
              <a:ext cx="1610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310977" lvl="0" marL="485416" rtl="0" algn="l">
                <a:spcBef>
                  <a:spcPts val="0"/>
                </a:spcBef>
                <a:spcAft>
                  <a:spcPts val="0"/>
                </a:spcAft>
                <a:buClr>
                  <a:srgbClr val="301900"/>
                </a:buClr>
                <a:buSzPts val="1075"/>
                <a:buChar char="●"/>
              </a:pPr>
              <a:r>
                <a:rPr lang="en" sz="1075">
                  <a:solidFill>
                    <a:srgbClr val="301900"/>
                  </a:solidFill>
                </a:rPr>
                <a:t>Connect the brand with a B2B audience (entrepreneurs, small business owners, young professionals).</a:t>
              </a:r>
              <a:endParaRPr sz="1075">
                <a:solidFill>
                  <a:srgbClr val="301900"/>
                </a:solidFill>
              </a:endParaRPr>
            </a:p>
            <a:p>
              <a:pPr indent="-310977" lvl="0" marL="485416" rtl="0" algn="l">
                <a:spcBef>
                  <a:spcPts val="0"/>
                </a:spcBef>
                <a:spcAft>
                  <a:spcPts val="0"/>
                </a:spcAft>
                <a:buClr>
                  <a:srgbClr val="301900"/>
                </a:buClr>
                <a:buSzPts val="1075"/>
                <a:buChar char="●"/>
              </a:pPr>
              <a:r>
                <a:rPr lang="en" sz="1075">
                  <a:solidFill>
                    <a:srgbClr val="301900"/>
                  </a:solidFill>
                </a:rPr>
                <a:t>Build trust through real stories, tips, and insights from business-focused KOL.</a:t>
              </a:r>
              <a:endParaRPr sz="1075">
                <a:solidFill>
                  <a:srgbClr val="3019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75">
                <a:solidFill>
                  <a:srgbClr val="3019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" name="Google Shape;124;p21"/>
            <p:cNvSpPr txBox="1"/>
            <p:nvPr/>
          </p:nvSpPr>
          <p:spPr>
            <a:xfrm>
              <a:off x="2835742" y="1361875"/>
              <a:ext cx="16104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98300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37">
                  <a:solidFill>
                    <a:srgbClr val="301900"/>
                  </a:solidFill>
                </a:rPr>
                <a:t>Campaign Purpose</a:t>
              </a:r>
              <a:endParaRPr b="1" sz="1337">
                <a:solidFill>
                  <a:srgbClr val="301900"/>
                </a:solidFill>
              </a:endParaRPr>
            </a:p>
          </p:txBody>
        </p:sp>
        <p:sp>
          <p:nvSpPr>
            <p:cNvPr id="125" name="Google Shape;125;p21"/>
            <p:cNvSpPr txBox="1"/>
            <p:nvPr/>
          </p:nvSpPr>
          <p:spPr>
            <a:xfrm>
              <a:off x="4666396" y="1732620"/>
              <a:ext cx="1568700" cy="160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74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75">
                  <a:solidFill>
                    <a:srgbClr val="301900"/>
                  </a:solidFill>
                </a:rPr>
                <a:t>Invite the audience to learn more about Tez Capital Finance as a business growth partner.</a:t>
              </a:r>
              <a:endParaRPr sz="1075">
                <a:solidFill>
                  <a:srgbClr val="301900"/>
                </a:solidFill>
              </a:endParaRPr>
            </a:p>
            <a:p>
              <a:pPr indent="0" lvl="0" marL="0" rtl="0" algn="l">
                <a:spcBef>
                  <a:spcPts val="1274"/>
                </a:spcBef>
                <a:spcAft>
                  <a:spcPts val="0"/>
                </a:spcAft>
                <a:buNone/>
              </a:pPr>
              <a:r>
                <a:t/>
              </a:r>
              <a:endParaRPr sz="1075">
                <a:solidFill>
                  <a:srgbClr val="3019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" name="Google Shape;126;p21"/>
            <p:cNvSpPr txBox="1"/>
            <p:nvPr/>
          </p:nvSpPr>
          <p:spPr>
            <a:xfrm>
              <a:off x="4703732" y="1361875"/>
              <a:ext cx="16104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98300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37">
                  <a:solidFill>
                    <a:srgbClr val="301900"/>
                  </a:solidFill>
                </a:rPr>
                <a:t>CTA</a:t>
              </a:r>
              <a:endParaRPr b="1" sz="1337">
                <a:solidFill>
                  <a:srgbClr val="301900"/>
                </a:solidFill>
              </a:endParaRPr>
            </a:p>
          </p:txBody>
        </p:sp>
        <p:sp>
          <p:nvSpPr>
            <p:cNvPr id="127" name="Google Shape;127;p21"/>
            <p:cNvSpPr txBox="1"/>
            <p:nvPr/>
          </p:nvSpPr>
          <p:spPr>
            <a:xfrm>
              <a:off x="6371596" y="1731307"/>
              <a:ext cx="1610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68"/>
                <a:buFont typeface="Arial"/>
                <a:buNone/>
              </a:pPr>
              <a:r>
                <a:rPr lang="en" sz="1075">
                  <a:solidFill>
                    <a:srgbClr val="301900"/>
                  </a:solidFill>
                </a:rPr>
                <a:t>@tezcapitalfinance</a:t>
              </a:r>
              <a:endParaRPr sz="1075">
                <a:solidFill>
                  <a:srgbClr val="3019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68"/>
                <a:buFont typeface="Arial"/>
                <a:buNone/>
              </a:pPr>
              <a:r>
                <a:rPr lang="en" sz="1075">
                  <a:solidFill>
                    <a:srgbClr val="301900"/>
                  </a:solidFill>
                </a:rPr>
                <a:t>#TEZduluAja #TEZCapital&amp;Finance</a:t>
              </a:r>
              <a:endParaRPr sz="1075">
                <a:solidFill>
                  <a:srgbClr val="3019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68"/>
                <a:buFont typeface="Arial"/>
                <a:buNone/>
              </a:pPr>
              <a:r>
                <a:rPr lang="en" sz="1075">
                  <a:solidFill>
                    <a:srgbClr val="301900"/>
                  </a:solidFill>
                </a:rPr>
                <a:t>#ModalBisnis #PinjamanUsaha #UMKMMaju #Korporasi #BisnisIndonesia</a:t>
              </a:r>
              <a:endParaRPr sz="1075">
                <a:solidFill>
                  <a:srgbClr val="3019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68"/>
                <a:buFont typeface="Arial"/>
                <a:buNone/>
              </a:pPr>
              <a:r>
                <a:t/>
              </a:r>
              <a:endParaRPr sz="1075">
                <a:solidFill>
                  <a:srgbClr val="3019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75">
                <a:solidFill>
                  <a:srgbClr val="3019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" name="Google Shape;128;p21"/>
            <p:cNvSpPr txBox="1"/>
            <p:nvPr/>
          </p:nvSpPr>
          <p:spPr>
            <a:xfrm>
              <a:off x="6371594" y="1360554"/>
              <a:ext cx="16104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98300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37">
                  <a:solidFill>
                    <a:srgbClr val="301900"/>
                  </a:solidFill>
                </a:rPr>
                <a:t>Mention &amp; Hastag</a:t>
              </a:r>
              <a:endParaRPr b="1" sz="1337">
                <a:solidFill>
                  <a:srgbClr val="301900"/>
                </a:solidFill>
              </a:endParaRPr>
            </a:p>
          </p:txBody>
        </p:sp>
        <p:cxnSp>
          <p:nvCxnSpPr>
            <p:cNvPr id="129" name="Google Shape;129;p21"/>
            <p:cNvCxnSpPr/>
            <p:nvPr/>
          </p:nvCxnSpPr>
          <p:spPr>
            <a:xfrm>
              <a:off x="962026" y="1667300"/>
              <a:ext cx="7220100" cy="0"/>
            </a:xfrm>
            <a:prstGeom prst="straightConnector1">
              <a:avLst/>
            </a:prstGeom>
            <a:noFill/>
            <a:ln cap="flat" cmpd="sng" w="10250">
              <a:solidFill>
                <a:srgbClr val="3019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30" name="Google Shape;130;p21" title="TEZ_image_logo_1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2856" y="83175"/>
            <a:ext cx="1594569" cy="4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/>
          <p:nvPr/>
        </p:nvSpPr>
        <p:spPr>
          <a:xfrm>
            <a:off x="276150" y="250150"/>
            <a:ext cx="3466800" cy="305100"/>
          </a:xfrm>
          <a:prstGeom prst="rect">
            <a:avLst/>
          </a:prstGeom>
          <a:solidFill>
            <a:srgbClr val="660000"/>
          </a:solidFill>
          <a:ln cap="flat" cmpd="sng" w="9525">
            <a:solidFill>
              <a:srgbClr val="D4D2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2F2F2"/>
                </a:solidFill>
              </a:rPr>
              <a:t>Details KOL Content</a:t>
            </a:r>
            <a:endParaRPr b="1" sz="180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idx="4294967295" type="subTitle"/>
          </p:nvPr>
        </p:nvSpPr>
        <p:spPr>
          <a:xfrm>
            <a:off x="377800" y="688325"/>
            <a:ext cx="6009000" cy="9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4607">
                <a:solidFill>
                  <a:schemeClr val="dk1"/>
                </a:solidFill>
              </a:rPr>
              <a:t>Objectives:</a:t>
            </a:r>
            <a:endParaRPr b="1" sz="4607">
              <a:solidFill>
                <a:schemeClr val="dk1"/>
              </a:solidFill>
            </a:endParaRPr>
          </a:p>
          <a:p>
            <a:pPr indent="-301747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4607">
                <a:solidFill>
                  <a:schemeClr val="dk1"/>
                </a:solidFill>
              </a:rPr>
              <a:t>Educate the audience on the importance of a financial partner for business.</a:t>
            </a:r>
            <a:endParaRPr sz="4607">
              <a:solidFill>
                <a:schemeClr val="dk1"/>
              </a:solidFill>
            </a:endParaRPr>
          </a:p>
          <a:p>
            <a:pPr indent="-30174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4607">
                <a:solidFill>
                  <a:schemeClr val="dk1"/>
                </a:solidFill>
              </a:rPr>
              <a:t>Share entrepreneurial insights/tips to stay relatable to the target audience.</a:t>
            </a:r>
            <a:endParaRPr sz="4607">
              <a:solidFill>
                <a:schemeClr val="dk1"/>
              </a:solidFill>
            </a:endParaRPr>
          </a:p>
          <a:p>
            <a:pPr indent="-30174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4607">
                <a:solidFill>
                  <a:schemeClr val="dk1"/>
                </a:solidFill>
              </a:rPr>
              <a:t>Highlight Tez Capital Finance as a flexible financing solution with a limit of up to IDR 40 Billion, available for UMKM and corporations.</a:t>
            </a:r>
            <a:endParaRPr sz="4607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 txBox="1"/>
          <p:nvPr>
            <p:ph idx="4294967295" type="subTitle"/>
          </p:nvPr>
        </p:nvSpPr>
        <p:spPr>
          <a:xfrm>
            <a:off x="377800" y="1858325"/>
            <a:ext cx="5631000" cy="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1175">
                <a:solidFill>
                  <a:schemeClr val="dk1"/>
                </a:solidFill>
              </a:rPr>
              <a:t>Key Talking Points:</a:t>
            </a:r>
            <a:endParaRPr b="1" sz="1175">
              <a:solidFill>
                <a:schemeClr val="dk1"/>
              </a:solidFill>
            </a:endParaRPr>
          </a:p>
          <a:p>
            <a:pPr indent="-303212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75"/>
              <a:buChar char="●"/>
            </a:pPr>
            <a:r>
              <a:rPr lang="en" sz="1175">
                <a:solidFill>
                  <a:schemeClr val="dk1"/>
                </a:solidFill>
              </a:rPr>
              <a:t>Challenges in building or growing a business (capital, cash flow, expansion).</a:t>
            </a:r>
            <a:endParaRPr sz="1175">
              <a:solidFill>
                <a:schemeClr val="dk1"/>
              </a:solidFill>
            </a:endParaRPr>
          </a:p>
          <a:p>
            <a:pPr indent="-30321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5"/>
              <a:buChar char="●"/>
            </a:pPr>
            <a:r>
              <a:rPr lang="en" sz="1175">
                <a:solidFill>
                  <a:schemeClr val="dk1"/>
                </a:solidFill>
              </a:rPr>
              <a:t>Solution → Tez Capital Finance: flexible, fast financing with a limit of up to IDR 40 Billion.</a:t>
            </a:r>
            <a:endParaRPr sz="1175">
              <a:solidFill>
                <a:schemeClr val="dk1"/>
              </a:solidFill>
            </a:endParaRPr>
          </a:p>
          <a:p>
            <a:pPr indent="-30321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5"/>
              <a:buChar char="●"/>
            </a:pPr>
            <a:r>
              <a:rPr lang="en" sz="1175">
                <a:solidFill>
                  <a:schemeClr val="dk1"/>
                </a:solidFill>
              </a:rPr>
              <a:t>Encourage the audience to explore @tezcapitalfinance for more information.</a:t>
            </a:r>
            <a:endParaRPr sz="117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450"/>
          </a:p>
        </p:txBody>
      </p:sp>
      <p:sp>
        <p:nvSpPr>
          <p:cNvPr id="138" name="Google Shape;138;p22"/>
          <p:cNvSpPr txBox="1"/>
          <p:nvPr>
            <p:ph idx="4294967295" type="subTitle"/>
          </p:nvPr>
        </p:nvSpPr>
        <p:spPr>
          <a:xfrm>
            <a:off x="377800" y="3339450"/>
            <a:ext cx="6333600" cy="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4700">
                <a:solidFill>
                  <a:schemeClr val="dk1"/>
                </a:solidFill>
              </a:rPr>
              <a:t>Storyline :</a:t>
            </a:r>
            <a:endParaRPr b="1" sz="4700">
              <a:solidFill>
                <a:schemeClr val="dk1"/>
              </a:solidFill>
            </a:endParaRPr>
          </a:p>
          <a:p>
            <a:pPr indent="-303212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4700">
                <a:solidFill>
                  <a:schemeClr val="dk1"/>
                </a:solidFill>
              </a:rPr>
              <a:t>The KOL starts with a short story about business challenges ( such as capital, scaling up, cash flow).</a:t>
            </a:r>
            <a:endParaRPr sz="4700">
              <a:solidFill>
                <a:schemeClr val="dk1"/>
              </a:solidFill>
            </a:endParaRPr>
          </a:p>
          <a:p>
            <a:pPr indent="-30321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4700">
                <a:solidFill>
                  <a:schemeClr val="dk1"/>
                </a:solidFill>
              </a:rPr>
              <a:t>Mention that there is a solution from the right financial partner.</a:t>
            </a:r>
            <a:endParaRPr sz="4700">
              <a:solidFill>
                <a:schemeClr val="dk1"/>
              </a:solidFill>
            </a:endParaRPr>
          </a:p>
          <a:p>
            <a:pPr indent="-30321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4700">
                <a:solidFill>
                  <a:schemeClr val="dk1"/>
                </a:solidFill>
              </a:rPr>
              <a:t>Introduce Tez Capital Finance: flexible, with a financing limit of up to IDR 40 Billion, serving both MSMEs and corporations.</a:t>
            </a:r>
            <a:endParaRPr sz="4700">
              <a:solidFill>
                <a:schemeClr val="dk1"/>
              </a:solidFill>
            </a:endParaRPr>
          </a:p>
          <a:p>
            <a:pPr indent="-30321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4700">
                <a:solidFill>
                  <a:schemeClr val="dk1"/>
                </a:solidFill>
              </a:rPr>
              <a:t>Close with a CTA → encourage the audience to explore @tezcapitalfinance.</a:t>
            </a:r>
            <a:endParaRPr sz="2200"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6325" y="2499925"/>
            <a:ext cx="2107675" cy="264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 title="TEZ_image_logo_1-removebg-previe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2856" y="83175"/>
            <a:ext cx="1594569" cy="4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/>
          <p:nvPr/>
        </p:nvSpPr>
        <p:spPr>
          <a:xfrm>
            <a:off x="276150" y="250150"/>
            <a:ext cx="3466800" cy="305100"/>
          </a:xfrm>
          <a:prstGeom prst="rect">
            <a:avLst/>
          </a:prstGeom>
          <a:solidFill>
            <a:srgbClr val="660000"/>
          </a:solidFill>
          <a:ln cap="flat" cmpd="sng" w="9525">
            <a:solidFill>
              <a:srgbClr val="D4D2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2F2F2"/>
                </a:solidFill>
              </a:rPr>
              <a:t>KOL Brief Detail – Reels</a:t>
            </a:r>
            <a:endParaRPr b="1" sz="180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11700" y="1152475"/>
            <a:ext cx="4340700" cy="39909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DO :</a:t>
            </a:r>
            <a:endParaRPr b="1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✅ Create content that is educational yet light and relatable.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✅ Highlight that Tez Capital Finance can support businesses from UMKM to corporations with a large financing limit (up to IDR 40 Billion).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✅ Use a tone of voice that matches the KOL persona (inspirational, professional, yet still approachable).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✅ Include the official hashtags &amp; CTA.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7" name="Google Shape;147;p23"/>
          <p:cNvSpPr txBox="1"/>
          <p:nvPr>
            <p:ph idx="2" type="body"/>
          </p:nvPr>
        </p:nvSpPr>
        <p:spPr>
          <a:xfrm>
            <a:off x="4652425" y="1152475"/>
            <a:ext cx="4491600" cy="39909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</a:rPr>
              <a:t>DON’T :</a:t>
            </a:r>
            <a:endParaRPr b="1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❌ Do not claim “guaranteed success/profit without risk.”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❌ Do not make direct comparisons with competitors.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❌ Do not feature other financial brands.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8" name="Google Shape;148;p23" title="TEZ_image_logo_1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2856" y="83175"/>
            <a:ext cx="1594569" cy="4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/>
          <p:nvPr/>
        </p:nvSpPr>
        <p:spPr>
          <a:xfrm>
            <a:off x="276150" y="250150"/>
            <a:ext cx="3466800" cy="305100"/>
          </a:xfrm>
          <a:prstGeom prst="rect">
            <a:avLst/>
          </a:prstGeom>
          <a:solidFill>
            <a:srgbClr val="660000"/>
          </a:solidFill>
          <a:ln cap="flat" cmpd="sng" w="9525">
            <a:solidFill>
              <a:srgbClr val="D4D2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2F2F2"/>
                </a:solidFill>
              </a:rPr>
              <a:t>Mandatory</a:t>
            </a:r>
            <a:endParaRPr b="1" sz="180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idx="4294967295" type="title"/>
          </p:nvPr>
        </p:nvSpPr>
        <p:spPr>
          <a:xfrm>
            <a:off x="1074000" y="1965600"/>
            <a:ext cx="6996000" cy="121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rgbClr val="660000"/>
                </a:solidFill>
              </a:rPr>
              <a:t>THANK YOU</a:t>
            </a:r>
            <a:endParaRPr sz="5800">
              <a:solidFill>
                <a:srgbClr val="660000"/>
              </a:solidFill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8545" y="149930"/>
            <a:ext cx="1741611" cy="34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 title="TEZ_image_logo_1-removebg-previe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600" y="63525"/>
            <a:ext cx="1741601" cy="515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