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sldIdLst>
    <p:sldId id="838842467" r:id="rId2"/>
    <p:sldId id="262" r:id="rId3"/>
    <p:sldId id="264" r:id="rId4"/>
    <p:sldId id="838842466" r:id="rId5"/>
    <p:sldId id="8388424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59951-5094-43D3-ADE4-B65D4C878C65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D764C-0E89-4E49-9B79-1F6CDE45D2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286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2f1174b6bcd_0_5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9" name="Google Shape;539;g2f1174b6bcd_0_5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2f1174b6bcd_0_5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559" name="Google Shape;559;g2f1174b6bcd_0_5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89D7E7-E70E-4462-A2B8-5B0FCA0437F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774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9843C-A76B-4E09-F95B-0666C3448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13995-6832-FE25-4E0F-83E22DAE91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A148F-DE4A-3BEA-35E9-C850DE382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90150-DB4F-AA71-64C1-4A1639F3F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F3E97-6687-6525-41B7-493714262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110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C1EA4-F281-91D9-1C6C-AE9E9D0F4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18055E-8F52-68E5-E9C4-46D36BF5C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87A1F-A561-9566-A6FA-5A4C6FB1F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B714E-39A9-E79B-E501-3E852B7AE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045A0-9F64-DBE9-C23A-9A1B407DF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  <p:pic>
        <p:nvPicPr>
          <p:cNvPr id="7" name="Google Shape;302;p51">
            <a:extLst>
              <a:ext uri="{FF2B5EF4-FFF2-40B4-BE49-F238E27FC236}">
                <a16:creationId xmlns:a16="http://schemas.microsoft.com/office/drawing/2014/main" id="{6CDBC074-BBC2-8F1D-60EE-88294A608AB9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1001" y="136525"/>
            <a:ext cx="882137" cy="626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98;p51">
            <a:extLst>
              <a:ext uri="{FF2B5EF4-FFF2-40B4-BE49-F238E27FC236}">
                <a16:creationId xmlns:a16="http://schemas.microsoft.com/office/drawing/2014/main" id="{4F687344-3200-057D-AC7A-01C4B65B8ABD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0521446" y="186587"/>
            <a:ext cx="1429553" cy="488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79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E0519B-F307-D3BC-312D-7B8DA5D53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7C30F4-7C2D-56B0-0943-0C94421AF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E05C4-C5D8-1A83-F6BC-67208F11F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C7436-6476-8020-E872-1265A3CF7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43901-5407-2285-E2E9-952F5996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6886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-white">
  <p:cSld name="Blank-white"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1549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-white with logo">
  <p:cSld name="Blank-white with logo"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418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64"/>
          <p:cNvSpPr txBox="1">
            <a:spLocks noGrp="1"/>
          </p:cNvSpPr>
          <p:nvPr>
            <p:ph type="title"/>
          </p:nvPr>
        </p:nvSpPr>
        <p:spPr>
          <a:xfrm>
            <a:off x="118205" y="136527"/>
            <a:ext cx="10515600" cy="6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200" b="1"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6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64"/>
          <p:cNvSpPr txBox="1">
            <a:spLocks noGrp="1"/>
          </p:cNvSpPr>
          <p:nvPr>
            <p:ph type="sldNum" idx="12"/>
          </p:nvPr>
        </p:nvSpPr>
        <p:spPr>
          <a:xfrm>
            <a:off x="9448800" y="6492875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70" name="Google Shape;370;p64"/>
          <p:cNvSpPr/>
          <p:nvPr/>
        </p:nvSpPr>
        <p:spPr>
          <a:xfrm>
            <a:off x="118207" y="6615460"/>
            <a:ext cx="2743200" cy="1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700"/>
              <a:buFont typeface="Arial"/>
              <a:buNone/>
            </a:pPr>
            <a:r>
              <a:rPr lang="en" sz="93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Copyright © 2024 Transcosmos Indonesia. </a:t>
            </a:r>
            <a:r>
              <a:rPr lang="en" sz="933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- Confidential</a:t>
            </a:r>
            <a:endParaRPr sz="933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1" name="Google Shape;371;p64"/>
          <p:cNvCxnSpPr/>
          <p:nvPr/>
        </p:nvCxnSpPr>
        <p:spPr>
          <a:xfrm>
            <a:off x="2861407" y="6660699"/>
            <a:ext cx="8924000" cy="0"/>
          </a:xfrm>
          <a:prstGeom prst="straightConnector1">
            <a:avLst/>
          </a:prstGeom>
          <a:noFill/>
          <a:ln w="12700" cap="flat" cmpd="sng">
            <a:solidFill>
              <a:srgbClr val="CA201C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72" name="Google Shape;372;p64" descr="Transcosmos Indonesia | ContactCenterWorld.com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33807" y="197302"/>
            <a:ext cx="1258948" cy="430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543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DD76C-E7FA-ABA6-8185-5E8FFF784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F686C-5E31-63F5-2198-E149AC57A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AB71F-C0B4-9BBB-F044-8C77B965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7DB02-BCD8-0FB2-CB89-7208ADFA6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50F6D-2E82-2027-09C7-382911442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435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B535-7969-EC2C-7DF3-FC51EE8F8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9C093-02FA-0DD7-0582-9FBB00727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59361-DF4B-1194-55CC-0FEEC500D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205F5-D490-8291-E72A-D788D8E3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7C4B7-559D-4E8A-22EE-E985BAA5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869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9BBB-E20A-2E5B-5043-F4831670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3990B-146A-E2A0-81BF-950D8E686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5B8D2-32A3-534A-69ED-00A78C094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AE4730-3CE8-D4BE-31E5-5169330F3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A082B-3324-8502-EDF4-0D51C0360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5C93F-EB0D-B39B-627B-3F4D374C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821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8E1AF-4080-6684-8B17-2CF90B28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75660-86BC-6AFB-B9B2-1810086E1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E69A5-CA88-84BF-4533-6AFFF17B6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BE8BA-CED0-4C40-05F7-FE4269E62C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AEE91-1F18-A447-DE37-FC4B430DE0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D17C15-32F9-04FA-E560-3EA71CEF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07E7F1-2E56-8F34-5679-41F6502B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6AE6F-4F37-CABE-1220-EA5CF995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555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A9F6D-2E2C-974B-3322-87A45710B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A0F849-10A2-3C73-453D-D7B13E192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97350-10FF-0CAE-4169-3C300FFB0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E9B8BC-62AE-571F-9B5E-D78E78A5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  <p:pic>
        <p:nvPicPr>
          <p:cNvPr id="6" name="Google Shape;302;p51">
            <a:extLst>
              <a:ext uri="{FF2B5EF4-FFF2-40B4-BE49-F238E27FC236}">
                <a16:creationId xmlns:a16="http://schemas.microsoft.com/office/drawing/2014/main" id="{9568C1F8-7BE1-49B1-72EF-25246407BFDC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1001" y="136525"/>
            <a:ext cx="882137" cy="626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298;p51">
            <a:extLst>
              <a:ext uri="{FF2B5EF4-FFF2-40B4-BE49-F238E27FC236}">
                <a16:creationId xmlns:a16="http://schemas.microsoft.com/office/drawing/2014/main" id="{10CD82A8-5AEA-6C0C-123F-FCCC9A005506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0521446" y="186587"/>
            <a:ext cx="1429553" cy="488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432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09D03-C55A-01EB-4538-3D783803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ACAF58-B443-33D2-5A60-521643296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FDE9F3-600F-551F-B19E-50E9E990E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  <p:pic>
        <p:nvPicPr>
          <p:cNvPr id="6" name="Google Shape;302;p51">
            <a:extLst>
              <a:ext uri="{FF2B5EF4-FFF2-40B4-BE49-F238E27FC236}">
                <a16:creationId xmlns:a16="http://schemas.microsoft.com/office/drawing/2014/main" id="{A4F73157-E24D-D400-65F3-FDD3C3A1E8C9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1001" y="136525"/>
            <a:ext cx="882137" cy="626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298;p51">
            <a:extLst>
              <a:ext uri="{FF2B5EF4-FFF2-40B4-BE49-F238E27FC236}">
                <a16:creationId xmlns:a16="http://schemas.microsoft.com/office/drawing/2014/main" id="{A5D739B4-2415-30B5-0D84-9F003A9C9AA8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0521446" y="186587"/>
            <a:ext cx="1429553" cy="488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632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E308F-C610-7FF3-020F-7C25E3744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0776B-86B0-114A-D74D-ABF661856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63B39-9845-3735-D911-834FD9F0A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955AF-FAAE-1098-13AE-B949AF5B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01D02-DFD2-7C28-9475-412CD0B02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4B1331-3E96-EBC4-A6DF-107A5DBF5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15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30E6-57D2-F641-644C-8DCE4DB1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AA3748-CC94-97FB-827C-2B8CA050E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7EFE9-7C50-58AA-F50B-EAE60A5DB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5A4D7-6948-D6FB-AB78-44A1B56A7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14C5B-2F3F-00BC-2C4B-F80BDD7BC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DA010-666C-8D46-4ABB-A7F269371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533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DE475-354F-E4FA-FFC9-27D5195E4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2E6A2-BB3B-E138-6F00-CD5B14A98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8155C-FDE9-D594-0BDD-D73107F7E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9E447-FAF9-484E-A59B-FAAC828E2492}" type="datetimeFigureOut">
              <a:rPr lang="en-ID" smtClean="0"/>
              <a:t>18/09/2024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9EB2B-16B0-18D0-688F-D9512DB86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B0E54-89D3-F56D-CB6A-399C43166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9AEAAC-43CB-4774-90A7-77FE009377E8}" type="slidenum">
              <a:rPr lang="en-ID" smtClean="0"/>
              <a:t>‹#›</a:t>
            </a:fld>
            <a:endParaRPr lang="en-ID"/>
          </a:p>
        </p:txBody>
      </p:sp>
      <p:pic>
        <p:nvPicPr>
          <p:cNvPr id="7" name="Google Shape;302;p51">
            <a:extLst>
              <a:ext uri="{FF2B5EF4-FFF2-40B4-BE49-F238E27FC236}">
                <a16:creationId xmlns:a16="http://schemas.microsoft.com/office/drawing/2014/main" id="{0EF0F37B-FC56-FFF0-8AF0-8946C6BB1F92}"/>
              </a:ext>
            </a:extLst>
          </p:cNvPr>
          <p:cNvPicPr preferRelativeResize="0"/>
          <p:nvPr userDrawn="1"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241001" y="136525"/>
            <a:ext cx="882137" cy="626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98;p51">
            <a:extLst>
              <a:ext uri="{FF2B5EF4-FFF2-40B4-BE49-F238E27FC236}">
                <a16:creationId xmlns:a16="http://schemas.microsoft.com/office/drawing/2014/main" id="{A6324CE6-802A-884F-F42A-0A248C75BB4F}"/>
              </a:ext>
            </a:extLst>
          </p:cNvPr>
          <p:cNvPicPr preferRelativeResize="0"/>
          <p:nvPr userDrawn="1"/>
        </p:nvPicPr>
        <p:blipFill rotWithShape="1">
          <a:blip r:embed="rId17">
            <a:alphaModFix/>
          </a:blip>
          <a:srcRect/>
          <a:stretch/>
        </p:blipFill>
        <p:spPr>
          <a:xfrm>
            <a:off x="10521446" y="186587"/>
            <a:ext cx="1429553" cy="488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817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udential.co.id/id/pruwell-moves/fi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ED9DE-9118-7239-43A3-93403875E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KOL Update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94F5D-41A4-FD90-7982-AE147EF718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TikTok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2404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81"/>
          <p:cNvSpPr/>
          <p:nvPr/>
        </p:nvSpPr>
        <p:spPr>
          <a:xfrm>
            <a:off x="0" y="6750049"/>
            <a:ext cx="12192000" cy="10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81"/>
          <p:cNvSpPr/>
          <p:nvPr/>
        </p:nvSpPr>
        <p:spPr>
          <a:xfrm>
            <a:off x="0" y="6578607"/>
            <a:ext cx="4635600" cy="349200"/>
          </a:xfrm>
          <a:prstGeom prst="snip1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43200" tIns="24000" rIns="24000" bIns="24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Tx/>
              <a:buNone/>
              <a:tabLst/>
              <a:defRPr/>
            </a:pPr>
            <a:endParaRPr kumimoji="0" sz="1067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81"/>
          <p:cNvSpPr txBox="1"/>
          <p:nvPr/>
        </p:nvSpPr>
        <p:spPr>
          <a:xfrm>
            <a:off x="57151" y="6570742"/>
            <a:ext cx="3664000" cy="256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Tx/>
              <a:buNone/>
              <a:tabLst/>
              <a:defRPr/>
            </a:pPr>
            <a:r>
              <a:rPr kumimoji="0" lang="en" sz="1067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Copyright © 2024 Transcosmos Indonesia - Confidential</a:t>
            </a:r>
            <a:endParaRPr kumimoji="0" sz="14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44" name="Google Shape;544;p81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81"/>
          <p:cNvSpPr txBox="1"/>
          <p:nvPr/>
        </p:nvSpPr>
        <p:spPr>
          <a:xfrm>
            <a:off x="1594200" y="553317"/>
            <a:ext cx="9003600" cy="468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933" rIns="0" bIns="0" anchor="t" anchorCtr="0">
            <a:spAutoFit/>
          </a:bodyPr>
          <a:lstStyle/>
          <a:p>
            <a:pPr marL="16933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Tx/>
              <a:buNone/>
              <a:tabLst/>
              <a:defRPr/>
            </a:pPr>
            <a:r>
              <a:rPr kumimoji="0" lang="en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lay"/>
                <a:ea typeface="Play"/>
                <a:cs typeface="Play"/>
                <a:sym typeface="Play"/>
              </a:rPr>
              <a:t>KOL Brief September</a:t>
            </a:r>
            <a:endParaRPr kumimoji="0" sz="2933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lay"/>
              <a:ea typeface="Play"/>
              <a:cs typeface="Play"/>
              <a:sym typeface="Play"/>
            </a:endParaRPr>
          </a:p>
        </p:txBody>
      </p:sp>
      <p:graphicFrame>
        <p:nvGraphicFramePr>
          <p:cNvPr id="546" name="Google Shape;546;p81"/>
          <p:cNvGraphicFramePr/>
          <p:nvPr/>
        </p:nvGraphicFramePr>
        <p:xfrm>
          <a:off x="230434" y="2214620"/>
          <a:ext cx="11731134" cy="41297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30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24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>
                          <a:solidFill>
                            <a:schemeClr val="lt1"/>
                          </a:solidFill>
                        </a:rPr>
                        <a:t>Brief for KOL</a:t>
                      </a:r>
                      <a:endParaRPr sz="1100" dirty="0">
                        <a:solidFill>
                          <a:schemeClr val="lt1"/>
                        </a:solidFill>
                      </a:endParaRPr>
                    </a:p>
                  </a:txBody>
                  <a:tcPr marL="121900" marR="121900" marT="121900" marB="121900" anchor="ctr"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lt1"/>
                          </a:solidFill>
                        </a:rPr>
                        <a:t>Description</a:t>
                      </a:r>
                      <a:endParaRPr sz="1100">
                        <a:solidFill>
                          <a:schemeClr val="lt1"/>
                        </a:solidFill>
                      </a:endParaRPr>
                    </a:p>
                  </a:txBody>
                  <a:tcPr marL="121900" marR="121900" marT="121900" marB="121900" anchor="ctr">
                    <a:solidFill>
                      <a:srgbClr val="98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92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Objective</a:t>
                      </a:r>
                      <a:endParaRPr sz="1100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/>
                        <a:t>Inspire your followers to participate in the PRUWell Moves campaign by showing the ease and benefits of integrating wellness into daily life</a:t>
                      </a:r>
                      <a:r>
                        <a:rPr lang="en" sz="1100" b="0" dirty="0"/>
                        <a:t>. </a:t>
                      </a:r>
                      <a:r>
                        <a:rPr lang="en-GB" sz="1100" b="0" dirty="0"/>
                        <a:t>Link campaign: </a:t>
                      </a:r>
                      <a:r>
                        <a:rPr lang="en-GB" sz="1100" b="0" dirty="0">
                          <a:hlinkClick r:id="rId3"/>
                        </a:rPr>
                        <a:t>https://www.prudential.co.id/id/pruwell-moves/fit/</a:t>
                      </a:r>
                      <a:r>
                        <a:rPr lang="en-GB" sz="1100" b="0" dirty="0"/>
                        <a:t> </a:t>
                      </a: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 row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/>
                        <a:t>Content Guidelines</a:t>
                      </a:r>
                      <a:endParaRPr sz="1100" dirty="0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/>
                        <a:t>- Participate in #PRUWellMovesToFit.</a:t>
                      </a:r>
                      <a:endParaRPr sz="1100" dirty="0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/>
                        <a:t>- Share experiences and tips on achieving the campaign goals.</a:t>
                      </a:r>
                      <a:endParaRPr sz="1100" dirty="0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6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" sz="1100" dirty="0"/>
                        <a:t>Encourage followers to join the campaign and explain its benefits.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/>
                        <a:t>In this challenge, participants are required to share photos of the healthy food or drinks they consume via Instagram Stories. Lucky winners will have the chance to win: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/>
                        <a:t>1. 2-month Healthy Catering Subscription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/>
                        <a:t>2. 4 OVO Cash prizes, each worth IDR 500,000</a:t>
                      </a:r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- Use relevant hashtags and tag @id_prudential in posts.</a:t>
                      </a:r>
                      <a:endParaRPr sz="1100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/>
                        <a:t>- Create authentic and relatable content.</a:t>
                      </a:r>
                      <a:endParaRPr sz="1100" dirty="0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Deliverables</a:t>
                      </a:r>
                      <a:endParaRPr sz="1100"/>
                    </a:p>
                  </a:txBody>
                  <a:tcPr marL="121900" marR="121900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/>
                        <a:t>- 1x TikTok videos + Owning content to post on Prudential Account</a:t>
                      </a:r>
                      <a:endParaRPr sz="1100" dirty="0"/>
                    </a:p>
                  </a:txBody>
                  <a:tcPr marL="121900" marR="121900" marT="121900" marB="1219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Google Shape;536;p80">
            <a:extLst>
              <a:ext uri="{FF2B5EF4-FFF2-40B4-BE49-F238E27FC236}">
                <a16:creationId xmlns:a16="http://schemas.microsoft.com/office/drawing/2014/main" id="{76481864-3718-246D-344B-B093C5CC7DB8}"/>
              </a:ext>
            </a:extLst>
          </p:cNvPr>
          <p:cNvSpPr txBox="1"/>
          <p:nvPr/>
        </p:nvSpPr>
        <p:spPr>
          <a:xfrm>
            <a:off x="230433" y="1173769"/>
            <a:ext cx="11731132" cy="923482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Campaign Focus: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67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PRUWell</a:t>
            </a:r>
            <a:r>
              <a:rPr kumimoji="0" lang="en-GB" sz="1467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Moves to Fit </a:t>
            </a:r>
            <a:r>
              <a:rPr kumimoji="0" lang="en-GB" sz="146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is an exciting challenge encouraging participants to develop healthy habits by consuming beneficial foods and drinks. The challenge runs from September 20 to October 3, 2024.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83"/>
          <p:cNvSpPr/>
          <p:nvPr/>
        </p:nvSpPr>
        <p:spPr>
          <a:xfrm>
            <a:off x="503267" y="2669899"/>
            <a:ext cx="5383200" cy="3716428"/>
          </a:xfrm>
          <a:prstGeom prst="roundRect">
            <a:avLst>
              <a:gd name="adj" fmla="val 3596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6933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2133" b="1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Do’s</a:t>
            </a:r>
            <a:endParaRPr kumimoji="0" sz="800" b="1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Convey the message clearly in accordance with the brief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Use your own style of speech with Gen Z/millennial character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Make story that fits the KOL persona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 submit content + caption for review on the date indicate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Showing actions that reflect politeness, courtesy and in accordance with the character on storyline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Wear Decent Clothes 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Create content soft selling and a little bit comedy</a:t>
            </a:r>
            <a:endParaRPr kumimoji="0" sz="106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04792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Create content can be based on our content pillar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83"/>
          <p:cNvSpPr txBox="1">
            <a:spLocks noGrp="1"/>
          </p:cNvSpPr>
          <p:nvPr>
            <p:ph type="title"/>
          </p:nvPr>
        </p:nvSpPr>
        <p:spPr>
          <a:xfrm>
            <a:off x="2717415" y="163025"/>
            <a:ext cx="6757200" cy="509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16933" rIns="0" bIns="0" rtlCol="0" anchor="ctr" anchorCtr="0">
            <a:noAutofit/>
          </a:bodyPr>
          <a:lstStyle/>
          <a:p>
            <a:pPr marL="16933" algn="ctr">
              <a:lnSpc>
                <a:spcPct val="100000"/>
              </a:lnSpc>
            </a:pPr>
            <a:r>
              <a:rPr lang="en" i="1">
                <a:solidFill>
                  <a:srgbClr val="000000"/>
                </a:solidFill>
              </a:rPr>
              <a:t>MANDATORY</a:t>
            </a:r>
            <a:endParaRPr i="1">
              <a:solidFill>
                <a:srgbClr val="000000"/>
              </a:solidFill>
            </a:endParaRPr>
          </a:p>
        </p:txBody>
      </p:sp>
      <p:sp>
        <p:nvSpPr>
          <p:cNvPr id="563" name="Google Shape;563;p83"/>
          <p:cNvSpPr/>
          <p:nvPr/>
        </p:nvSpPr>
        <p:spPr>
          <a:xfrm>
            <a:off x="6096000" y="2669899"/>
            <a:ext cx="5383200" cy="3716428"/>
          </a:xfrm>
          <a:prstGeom prst="roundRect">
            <a:avLst>
              <a:gd name="adj" fmla="val 3596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2133" b="1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Don’t’s</a:t>
            </a: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" b="1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Don’t include pictures/references to alcohol or drugs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Using adapting content that has already been used for a previous client or brand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Creating stories that are not in accordance with KOL’s persona or everyday life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Don’t use profanity or criticize Prudential brand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Don’t compare Prudential to any competitors and show other products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Don’t incorporate any other sponsored posts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Using language that is difficult to understand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457189" marR="0" lvl="0" indent="-237061" algn="l" defTabSz="914400" rtl="0" eaLnBrk="1" fontAlgn="auto" latinLnBrk="0" hangingPunct="1">
              <a:lnSpc>
                <a:spcPct val="100000"/>
              </a:lnSpc>
              <a:spcBef>
                <a:spcPts val="1333"/>
              </a:spcBef>
              <a:spcAft>
                <a:spcPts val="1333"/>
              </a:spcAft>
              <a:buClr>
                <a:srgbClr val="000000"/>
              </a:buClr>
              <a:buSzPts val="800"/>
              <a:buFont typeface="Arial"/>
              <a:buAutoNum type="arabicPeriod"/>
              <a:tabLst/>
              <a:defRPr/>
            </a:pPr>
            <a:r>
              <a:rPr kumimoji="0" lang="en" sz="106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Don’t use cloths other than the color that we already suggest before.</a:t>
            </a:r>
            <a:endParaRPr kumimoji="0" sz="10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503;p79">
            <a:extLst>
              <a:ext uri="{FF2B5EF4-FFF2-40B4-BE49-F238E27FC236}">
                <a16:creationId xmlns:a16="http://schemas.microsoft.com/office/drawing/2014/main" id="{907BED72-637E-0659-1902-AE9A87322217}"/>
              </a:ext>
            </a:extLst>
          </p:cNvPr>
          <p:cNvSpPr/>
          <p:nvPr/>
        </p:nvSpPr>
        <p:spPr>
          <a:xfrm>
            <a:off x="6858685" y="965603"/>
            <a:ext cx="4753287" cy="1479227"/>
          </a:xfrm>
          <a:custGeom>
            <a:avLst/>
            <a:gdLst/>
            <a:ahLst/>
            <a:cxnLst/>
            <a:rect l="l" t="t" r="r" b="b"/>
            <a:pathLst>
              <a:path w="4005579" h="1579245" extrusionOk="0">
                <a:moveTo>
                  <a:pt x="0" y="45338"/>
                </a:moveTo>
                <a:lnTo>
                  <a:pt x="3565" y="27699"/>
                </a:lnTo>
                <a:lnTo>
                  <a:pt x="13287" y="13287"/>
                </a:lnTo>
                <a:lnTo>
                  <a:pt x="27699" y="3565"/>
                </a:lnTo>
                <a:lnTo>
                  <a:pt x="45338" y="0"/>
                </a:lnTo>
                <a:lnTo>
                  <a:pt x="3959732" y="0"/>
                </a:lnTo>
                <a:lnTo>
                  <a:pt x="3977372" y="3565"/>
                </a:lnTo>
                <a:lnTo>
                  <a:pt x="3991784" y="13287"/>
                </a:lnTo>
                <a:lnTo>
                  <a:pt x="4001506" y="27699"/>
                </a:lnTo>
                <a:lnTo>
                  <a:pt x="4005072" y="45338"/>
                </a:lnTo>
                <a:lnTo>
                  <a:pt x="4005072" y="1533524"/>
                </a:lnTo>
                <a:lnTo>
                  <a:pt x="4001506" y="1551164"/>
                </a:lnTo>
                <a:lnTo>
                  <a:pt x="3991784" y="1565576"/>
                </a:lnTo>
                <a:lnTo>
                  <a:pt x="3977372" y="1575298"/>
                </a:lnTo>
                <a:lnTo>
                  <a:pt x="3959732" y="1578864"/>
                </a:lnTo>
                <a:lnTo>
                  <a:pt x="45338" y="1578864"/>
                </a:lnTo>
                <a:lnTo>
                  <a:pt x="27699" y="1575298"/>
                </a:lnTo>
                <a:lnTo>
                  <a:pt x="13287" y="1565576"/>
                </a:lnTo>
                <a:lnTo>
                  <a:pt x="3565" y="1551164"/>
                </a:lnTo>
                <a:lnTo>
                  <a:pt x="0" y="1533524"/>
                </a:lnTo>
                <a:lnTo>
                  <a:pt x="0" y="45338"/>
                </a:ln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4;p79">
            <a:extLst>
              <a:ext uri="{FF2B5EF4-FFF2-40B4-BE49-F238E27FC236}">
                <a16:creationId xmlns:a16="http://schemas.microsoft.com/office/drawing/2014/main" id="{73029F1B-87A7-D99A-C04E-BC614DCAAC47}"/>
              </a:ext>
            </a:extLst>
          </p:cNvPr>
          <p:cNvSpPr/>
          <p:nvPr/>
        </p:nvSpPr>
        <p:spPr>
          <a:xfrm>
            <a:off x="440744" y="965602"/>
            <a:ext cx="6306109" cy="1475581"/>
          </a:xfrm>
          <a:custGeom>
            <a:avLst/>
            <a:gdLst/>
            <a:ahLst/>
            <a:cxnLst/>
            <a:rect l="l" t="t" r="r" b="b"/>
            <a:pathLst>
              <a:path w="4008120" h="1609725" extrusionOk="0">
                <a:moveTo>
                  <a:pt x="0" y="46227"/>
                </a:moveTo>
                <a:lnTo>
                  <a:pt x="3629" y="28235"/>
                </a:lnTo>
                <a:lnTo>
                  <a:pt x="13525" y="13541"/>
                </a:lnTo>
                <a:lnTo>
                  <a:pt x="28203" y="3633"/>
                </a:lnTo>
                <a:lnTo>
                  <a:pt x="46177" y="0"/>
                </a:lnTo>
                <a:lnTo>
                  <a:pt x="3961891" y="0"/>
                </a:lnTo>
                <a:lnTo>
                  <a:pt x="3979884" y="3633"/>
                </a:lnTo>
                <a:lnTo>
                  <a:pt x="3994578" y="13541"/>
                </a:lnTo>
                <a:lnTo>
                  <a:pt x="4004486" y="28235"/>
                </a:lnTo>
                <a:lnTo>
                  <a:pt x="4008120" y="46227"/>
                </a:lnTo>
                <a:lnTo>
                  <a:pt x="4008120" y="1563115"/>
                </a:lnTo>
                <a:lnTo>
                  <a:pt x="4004486" y="1581108"/>
                </a:lnTo>
                <a:lnTo>
                  <a:pt x="3994578" y="1595802"/>
                </a:lnTo>
                <a:lnTo>
                  <a:pt x="3979884" y="1605710"/>
                </a:lnTo>
                <a:lnTo>
                  <a:pt x="3961891" y="1609344"/>
                </a:lnTo>
                <a:lnTo>
                  <a:pt x="46177" y="1609344"/>
                </a:lnTo>
                <a:lnTo>
                  <a:pt x="28203" y="1605710"/>
                </a:lnTo>
                <a:lnTo>
                  <a:pt x="13525" y="1595802"/>
                </a:lnTo>
                <a:lnTo>
                  <a:pt x="3629" y="1581108"/>
                </a:lnTo>
                <a:lnTo>
                  <a:pt x="0" y="1563115"/>
                </a:lnTo>
                <a:lnTo>
                  <a:pt x="0" y="46227"/>
                </a:ln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" name="Google Shape;510;p79">
            <a:extLst>
              <a:ext uri="{FF2B5EF4-FFF2-40B4-BE49-F238E27FC236}">
                <a16:creationId xmlns:a16="http://schemas.microsoft.com/office/drawing/2014/main" id="{A07E9152-1A50-3EFA-DD8F-F50BC4F67534}"/>
              </a:ext>
            </a:extLst>
          </p:cNvPr>
          <p:cNvGrpSpPr/>
          <p:nvPr/>
        </p:nvGrpSpPr>
        <p:grpSpPr>
          <a:xfrm>
            <a:off x="598409" y="1129073"/>
            <a:ext cx="1236976" cy="1020953"/>
            <a:chOff x="696467" y="891539"/>
            <a:chExt cx="1280160" cy="1057910"/>
          </a:xfrm>
        </p:grpSpPr>
        <p:sp>
          <p:nvSpPr>
            <p:cNvPr id="5" name="Google Shape;511;p79">
              <a:extLst>
                <a:ext uri="{FF2B5EF4-FFF2-40B4-BE49-F238E27FC236}">
                  <a16:creationId xmlns:a16="http://schemas.microsoft.com/office/drawing/2014/main" id="{25551EB3-5E91-E8E7-B8FF-C4ED77063D9F}"/>
                </a:ext>
              </a:extLst>
            </p:cNvPr>
            <p:cNvSpPr/>
            <p:nvPr/>
          </p:nvSpPr>
          <p:spPr>
            <a:xfrm>
              <a:off x="696467" y="891539"/>
              <a:ext cx="1280160" cy="317500"/>
            </a:xfrm>
            <a:custGeom>
              <a:avLst/>
              <a:gdLst/>
              <a:ahLst/>
              <a:cxnLst/>
              <a:rect l="l" t="t" r="r" b="b"/>
              <a:pathLst>
                <a:path w="1280160" h="317500" extrusionOk="0">
                  <a:moveTo>
                    <a:pt x="1280159" y="0"/>
                  </a:moveTo>
                  <a:lnTo>
                    <a:pt x="0" y="0"/>
                  </a:lnTo>
                  <a:lnTo>
                    <a:pt x="0" y="316991"/>
                  </a:lnTo>
                  <a:lnTo>
                    <a:pt x="1280159" y="316991"/>
                  </a:lnTo>
                  <a:lnTo>
                    <a:pt x="1280159" y="0"/>
                  </a:lnTo>
                  <a:close/>
                </a:path>
              </a:pathLst>
            </a:custGeom>
            <a:solidFill>
              <a:srgbClr val="B3161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Tx/>
                <a:buNone/>
                <a:tabLst/>
                <a:defRPr/>
              </a:pPr>
              <a:endParaRPr kumimoji="0" sz="18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512;p79">
              <a:extLst>
                <a:ext uri="{FF2B5EF4-FFF2-40B4-BE49-F238E27FC236}">
                  <a16:creationId xmlns:a16="http://schemas.microsoft.com/office/drawing/2014/main" id="{A384C671-BB61-6263-ADF8-45E3991B829A}"/>
                </a:ext>
              </a:extLst>
            </p:cNvPr>
            <p:cNvSpPr/>
            <p:nvPr/>
          </p:nvSpPr>
          <p:spPr>
            <a:xfrm>
              <a:off x="696467" y="891539"/>
              <a:ext cx="1280160" cy="1057910"/>
            </a:xfrm>
            <a:custGeom>
              <a:avLst/>
              <a:gdLst/>
              <a:ahLst/>
              <a:cxnLst/>
              <a:rect l="l" t="t" r="r" b="b"/>
              <a:pathLst>
                <a:path w="1280160" h="1057910" extrusionOk="0">
                  <a:moveTo>
                    <a:pt x="0" y="316991"/>
                  </a:moveTo>
                  <a:lnTo>
                    <a:pt x="1280159" y="316991"/>
                  </a:lnTo>
                  <a:lnTo>
                    <a:pt x="1280159" y="0"/>
                  </a:lnTo>
                  <a:lnTo>
                    <a:pt x="0" y="0"/>
                  </a:lnTo>
                  <a:lnTo>
                    <a:pt x="0" y="316991"/>
                  </a:lnTo>
                  <a:close/>
                </a:path>
                <a:path w="1280160" h="1057910" extrusionOk="0">
                  <a:moveTo>
                    <a:pt x="0" y="1057655"/>
                  </a:moveTo>
                  <a:lnTo>
                    <a:pt x="1280159" y="1057655"/>
                  </a:lnTo>
                  <a:lnTo>
                    <a:pt x="1280159" y="743711"/>
                  </a:lnTo>
                  <a:lnTo>
                    <a:pt x="0" y="743711"/>
                  </a:lnTo>
                  <a:lnTo>
                    <a:pt x="0" y="1057655"/>
                  </a:lnTo>
                  <a:close/>
                </a:path>
              </a:pathLst>
            </a:custGeom>
            <a:noFill/>
            <a:ln w="9525" cap="flat" cmpd="sng">
              <a:solidFill>
                <a:srgbClr val="2121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Tx/>
                <a:buNone/>
                <a:tabLst/>
                <a:defRPr/>
              </a:pPr>
              <a:endParaRPr kumimoji="0" sz="18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513;p79">
              <a:extLst>
                <a:ext uri="{FF2B5EF4-FFF2-40B4-BE49-F238E27FC236}">
                  <a16:creationId xmlns:a16="http://schemas.microsoft.com/office/drawing/2014/main" id="{0341CAC6-CB8F-B183-196B-7D82D15E0D40}"/>
                </a:ext>
              </a:extLst>
            </p:cNvPr>
            <p:cNvSpPr/>
            <p:nvPr/>
          </p:nvSpPr>
          <p:spPr>
            <a:xfrm>
              <a:off x="696467" y="1263395"/>
              <a:ext cx="1280160" cy="317500"/>
            </a:xfrm>
            <a:custGeom>
              <a:avLst/>
              <a:gdLst/>
              <a:ahLst/>
              <a:cxnLst/>
              <a:rect l="l" t="t" r="r" b="b"/>
              <a:pathLst>
                <a:path w="1280160" h="317500" extrusionOk="0">
                  <a:moveTo>
                    <a:pt x="1280159" y="0"/>
                  </a:moveTo>
                  <a:lnTo>
                    <a:pt x="0" y="0"/>
                  </a:lnTo>
                  <a:lnTo>
                    <a:pt x="0" y="316991"/>
                  </a:lnTo>
                  <a:lnTo>
                    <a:pt x="1280159" y="316991"/>
                  </a:lnTo>
                  <a:lnTo>
                    <a:pt x="1280159" y="0"/>
                  </a:lnTo>
                  <a:close/>
                </a:path>
              </a:pathLst>
            </a:custGeom>
            <a:solidFill>
              <a:srgbClr val="EE7D8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Tx/>
                <a:buNone/>
                <a:tabLst/>
                <a:defRPr/>
              </a:pPr>
              <a:endParaRPr kumimoji="0" sz="18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514;p79">
              <a:extLst>
                <a:ext uri="{FF2B5EF4-FFF2-40B4-BE49-F238E27FC236}">
                  <a16:creationId xmlns:a16="http://schemas.microsoft.com/office/drawing/2014/main" id="{84430A20-3D2F-67EC-E94E-212CA58230D2}"/>
                </a:ext>
              </a:extLst>
            </p:cNvPr>
            <p:cNvSpPr/>
            <p:nvPr/>
          </p:nvSpPr>
          <p:spPr>
            <a:xfrm>
              <a:off x="696467" y="1263395"/>
              <a:ext cx="1280160" cy="317500"/>
            </a:xfrm>
            <a:custGeom>
              <a:avLst/>
              <a:gdLst/>
              <a:ahLst/>
              <a:cxnLst/>
              <a:rect l="l" t="t" r="r" b="b"/>
              <a:pathLst>
                <a:path w="1280160" h="317500" extrusionOk="0">
                  <a:moveTo>
                    <a:pt x="0" y="316991"/>
                  </a:moveTo>
                  <a:lnTo>
                    <a:pt x="1280159" y="316991"/>
                  </a:lnTo>
                  <a:lnTo>
                    <a:pt x="1280159" y="0"/>
                  </a:lnTo>
                  <a:lnTo>
                    <a:pt x="0" y="0"/>
                  </a:lnTo>
                  <a:lnTo>
                    <a:pt x="0" y="316991"/>
                  </a:lnTo>
                  <a:close/>
                </a:path>
              </a:pathLst>
            </a:custGeom>
            <a:noFill/>
            <a:ln w="9525" cap="flat" cmpd="sng">
              <a:solidFill>
                <a:srgbClr val="2121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Tx/>
                <a:buNone/>
                <a:tabLst/>
                <a:defRPr/>
              </a:pPr>
              <a:endParaRPr kumimoji="0" sz="18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515;p79">
            <a:extLst>
              <a:ext uri="{FF2B5EF4-FFF2-40B4-BE49-F238E27FC236}">
                <a16:creationId xmlns:a16="http://schemas.microsoft.com/office/drawing/2014/main" id="{CC579752-34DF-1B66-518E-3C7058074EA0}"/>
              </a:ext>
            </a:extLst>
          </p:cNvPr>
          <p:cNvSpPr/>
          <p:nvPr/>
        </p:nvSpPr>
        <p:spPr>
          <a:xfrm>
            <a:off x="1907636" y="1129107"/>
            <a:ext cx="1237200" cy="2800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516;p79">
            <a:extLst>
              <a:ext uri="{FF2B5EF4-FFF2-40B4-BE49-F238E27FC236}">
                <a16:creationId xmlns:a16="http://schemas.microsoft.com/office/drawing/2014/main" id="{D478F3EF-CD2B-D167-47A8-FBFA1483BADD}"/>
              </a:ext>
            </a:extLst>
          </p:cNvPr>
          <p:cNvSpPr/>
          <p:nvPr/>
        </p:nvSpPr>
        <p:spPr>
          <a:xfrm>
            <a:off x="1907584" y="1484800"/>
            <a:ext cx="1237200" cy="280000"/>
          </a:xfrm>
          <a:prstGeom prst="rect">
            <a:avLst/>
          </a:prstGeom>
          <a:solidFill>
            <a:srgbClr val="AEAEAE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517;p79">
            <a:extLst>
              <a:ext uri="{FF2B5EF4-FFF2-40B4-BE49-F238E27FC236}">
                <a16:creationId xmlns:a16="http://schemas.microsoft.com/office/drawing/2014/main" id="{F19BD11D-ACE9-4749-194F-CBD5D0EBD2E8}"/>
              </a:ext>
            </a:extLst>
          </p:cNvPr>
          <p:cNvSpPr txBox="1"/>
          <p:nvPr/>
        </p:nvSpPr>
        <p:spPr>
          <a:xfrm>
            <a:off x="3057531" y="1109025"/>
            <a:ext cx="3686000" cy="4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7767" rIns="0" bIns="0" anchor="ctr" anchorCtr="0">
            <a:noAutofit/>
          </a:bodyPr>
          <a:lstStyle/>
          <a:p>
            <a:pPr marL="16933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Tx/>
              <a:buNone/>
              <a:tabLst/>
              <a:defRPr/>
            </a:pPr>
            <a:r>
              <a:rPr kumimoji="0" lang="en" sz="2267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CLOTHING COLOR/ACCESSORIES</a:t>
            </a:r>
            <a:endParaRPr kumimoji="0" sz="14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18;p79">
            <a:extLst>
              <a:ext uri="{FF2B5EF4-FFF2-40B4-BE49-F238E27FC236}">
                <a16:creationId xmlns:a16="http://schemas.microsoft.com/office/drawing/2014/main" id="{644BEF55-9C9D-ED55-4BE5-4D529FEFED82}"/>
              </a:ext>
            </a:extLst>
          </p:cNvPr>
          <p:cNvSpPr txBox="1"/>
          <p:nvPr/>
        </p:nvSpPr>
        <p:spPr>
          <a:xfrm>
            <a:off x="3179337" y="1520376"/>
            <a:ext cx="3324000" cy="559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7767" rIns="0" bIns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95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" sz="14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The color theme follows the</a:t>
            </a:r>
            <a:endParaRPr kumimoji="0" sz="14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195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" sz="1467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colors used by Prudential.</a:t>
            </a:r>
            <a:endParaRPr kumimoji="0" sz="14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19;p79">
            <a:extLst>
              <a:ext uri="{FF2B5EF4-FFF2-40B4-BE49-F238E27FC236}">
                <a16:creationId xmlns:a16="http://schemas.microsoft.com/office/drawing/2014/main" id="{A525E083-F2DC-B138-6C1C-4DE4F8759472}"/>
              </a:ext>
            </a:extLst>
          </p:cNvPr>
          <p:cNvSpPr txBox="1"/>
          <p:nvPr/>
        </p:nvSpPr>
        <p:spPr>
          <a:xfrm>
            <a:off x="7761976" y="1520376"/>
            <a:ext cx="3169600" cy="563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6233" rIns="0" bIns="0" anchor="t" anchorCtr="0">
            <a:spAutoFit/>
          </a:bodyPr>
          <a:lstStyle/>
          <a:p>
            <a:pPr marL="253994" marR="0" lvl="0" indent="-237061" algn="ctr" defTabSz="914400" rtl="0" eaLnBrk="1" fontAlgn="auto" latinLnBrk="0" hangingPunct="1">
              <a:lnSpc>
                <a:spcPct val="11904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" sz="1467" b="0" i="1" u="none" strike="noStrike" kern="1200" cap="none" spc="0" normalizeH="0" baseline="0" noProof="0" dirty="0">
                <a:ln>
                  <a:noFill/>
                </a:ln>
                <a:solidFill>
                  <a:srgbClr val="98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The tone of voice used can be</a:t>
            </a:r>
            <a:endParaRPr kumimoji="0" sz="1467" b="0" i="1" u="none" strike="noStrike" kern="1200" cap="none" spc="0" normalizeH="0" baseline="0" noProof="0" dirty="0">
              <a:ln>
                <a:noFill/>
              </a:ln>
              <a:solidFill>
                <a:srgbClr val="98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253994" marR="0" lvl="0" indent="-237061" algn="ctr" defTabSz="914400" rtl="0" eaLnBrk="1" fontAlgn="auto" latinLnBrk="0" hangingPunct="1">
              <a:lnSpc>
                <a:spcPct val="11904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" sz="1467" b="0" i="1" u="none" strike="noStrike" kern="1200" cap="none" spc="0" normalizeH="0" baseline="0" noProof="0" dirty="0">
                <a:ln>
                  <a:noFill/>
                </a:ln>
                <a:solidFill>
                  <a:srgbClr val="98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adjusted to suit the KOL's persona.</a:t>
            </a:r>
            <a:endParaRPr kumimoji="0" sz="1467" b="0" i="1" u="none" strike="noStrike" kern="1200" cap="none" spc="0" normalizeH="0" baseline="0" noProof="0" dirty="0">
              <a:ln>
                <a:noFill/>
              </a:ln>
              <a:solidFill>
                <a:srgbClr val="98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20;p79">
            <a:extLst>
              <a:ext uri="{FF2B5EF4-FFF2-40B4-BE49-F238E27FC236}">
                <a16:creationId xmlns:a16="http://schemas.microsoft.com/office/drawing/2014/main" id="{4B2E80D1-12B6-67DB-CD6D-CEB2BCAE042D}"/>
              </a:ext>
            </a:extLst>
          </p:cNvPr>
          <p:cNvSpPr txBox="1"/>
          <p:nvPr/>
        </p:nvSpPr>
        <p:spPr>
          <a:xfrm>
            <a:off x="8270472" y="1082301"/>
            <a:ext cx="2068400" cy="3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7767" rIns="0" bIns="0" anchor="ctr" anchorCtr="0">
            <a:noAutofit/>
          </a:bodyPr>
          <a:lstStyle/>
          <a:p>
            <a:pPr marL="16933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Tx/>
              <a:buNone/>
              <a:tabLst/>
              <a:defRPr/>
            </a:pPr>
            <a:r>
              <a:rPr kumimoji="0" lang="en" sz="2267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TONE OF VOICE*</a:t>
            </a:r>
            <a:endParaRPr kumimoji="0" sz="14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516;p79">
            <a:extLst>
              <a:ext uri="{FF2B5EF4-FFF2-40B4-BE49-F238E27FC236}">
                <a16:creationId xmlns:a16="http://schemas.microsoft.com/office/drawing/2014/main" id="{3E66124F-D48B-B539-C4B9-8F23AF49B5CD}"/>
              </a:ext>
            </a:extLst>
          </p:cNvPr>
          <p:cNvSpPr/>
          <p:nvPr/>
        </p:nvSpPr>
        <p:spPr>
          <a:xfrm>
            <a:off x="1907584" y="1878219"/>
            <a:ext cx="1237200" cy="280000"/>
          </a:xfrm>
          <a:prstGeom prst="rect">
            <a:avLst/>
          </a:prstGeom>
          <a:solidFill>
            <a:schemeClr val="tx2">
              <a:lumMod val="90000"/>
            </a:scheme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87;p62">
            <a:extLst>
              <a:ext uri="{FF2B5EF4-FFF2-40B4-BE49-F238E27FC236}">
                <a16:creationId xmlns:a16="http://schemas.microsoft.com/office/drawing/2014/main" id="{E679336C-1355-2D84-6629-330FA547B3E6}"/>
              </a:ext>
            </a:extLst>
          </p:cNvPr>
          <p:cNvSpPr txBox="1">
            <a:spLocks/>
          </p:cNvSpPr>
          <p:nvPr/>
        </p:nvSpPr>
        <p:spPr>
          <a:xfrm>
            <a:off x="1594200" y="553317"/>
            <a:ext cx="9003600" cy="46844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16933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933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Timeline KOL September</a:t>
            </a:r>
            <a:endParaRPr kumimoji="0" lang="en-ID" sz="29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860F05-CE16-FE01-CC63-00F00C37AA55}"/>
              </a:ext>
            </a:extLst>
          </p:cNvPr>
          <p:cNvSpPr/>
          <p:nvPr/>
        </p:nvSpPr>
        <p:spPr>
          <a:xfrm>
            <a:off x="0" y="6750049"/>
            <a:ext cx="12192000" cy="10795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ID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081B29DB-83F3-E038-D0F2-C07101605AEE}"/>
              </a:ext>
            </a:extLst>
          </p:cNvPr>
          <p:cNvSpPr/>
          <p:nvPr/>
        </p:nvSpPr>
        <p:spPr>
          <a:xfrm>
            <a:off x="0" y="6578607"/>
            <a:ext cx="4635500" cy="349249"/>
          </a:xfrm>
          <a:prstGeom prst="snip1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" tIns="24000" rIns="24000" bIns="24000" rtlCol="0" anchor="ctr"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ID" sz="1067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8617AB-DCA1-6496-F7E6-3B50292E7CBE}"/>
              </a:ext>
            </a:extLst>
          </p:cNvPr>
          <p:cNvSpPr txBox="1"/>
          <p:nvPr/>
        </p:nvSpPr>
        <p:spPr>
          <a:xfrm>
            <a:off x="57151" y="6570741"/>
            <a:ext cx="3663949" cy="256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ID" sz="10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Copyright © 2024 </a:t>
            </a:r>
            <a:r>
              <a:rPr kumimoji="0" lang="en-ID" sz="1067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Transcosmos</a:t>
            </a:r>
            <a:r>
              <a:rPr kumimoji="0" lang="en-ID" sz="10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Indonesia - Confidential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D14BAE-2F1A-B972-5340-8C1471C5AFC7}"/>
              </a:ext>
            </a:extLst>
          </p:cNvPr>
          <p:cNvSpPr/>
          <p:nvPr/>
        </p:nvSpPr>
        <p:spPr>
          <a:xfrm>
            <a:off x="0" y="0"/>
            <a:ext cx="12192000" cy="10795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ID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9095D5D-0D42-9CF2-9E42-3D4A797F6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184679"/>
              </p:ext>
            </p:extLst>
          </p:nvPr>
        </p:nvGraphicFramePr>
        <p:xfrm>
          <a:off x="276046" y="1398277"/>
          <a:ext cx="11524894" cy="4437961"/>
        </p:xfrm>
        <a:graphic>
          <a:graphicData uri="http://schemas.openxmlformats.org/drawingml/2006/table">
            <a:tbl>
              <a:tblPr/>
              <a:tblGrid>
                <a:gridCol w="1164131">
                  <a:extLst>
                    <a:ext uri="{9D8B030D-6E8A-4147-A177-3AD203B41FA5}">
                      <a16:colId xmlns:a16="http://schemas.microsoft.com/office/drawing/2014/main" val="1069644723"/>
                    </a:ext>
                  </a:extLst>
                </a:gridCol>
                <a:gridCol w="3620445">
                  <a:extLst>
                    <a:ext uri="{9D8B030D-6E8A-4147-A177-3AD203B41FA5}">
                      <a16:colId xmlns:a16="http://schemas.microsoft.com/office/drawing/2014/main" val="2468638385"/>
                    </a:ext>
                  </a:extLst>
                </a:gridCol>
                <a:gridCol w="2083794">
                  <a:extLst>
                    <a:ext uri="{9D8B030D-6E8A-4147-A177-3AD203B41FA5}">
                      <a16:colId xmlns:a16="http://schemas.microsoft.com/office/drawing/2014/main" val="3999969799"/>
                    </a:ext>
                  </a:extLst>
                </a:gridCol>
                <a:gridCol w="1164131">
                  <a:extLst>
                    <a:ext uri="{9D8B030D-6E8A-4147-A177-3AD203B41FA5}">
                      <a16:colId xmlns:a16="http://schemas.microsoft.com/office/drawing/2014/main" val="3546629648"/>
                    </a:ext>
                  </a:extLst>
                </a:gridCol>
                <a:gridCol w="1164131">
                  <a:extLst>
                    <a:ext uri="{9D8B030D-6E8A-4147-A177-3AD203B41FA5}">
                      <a16:colId xmlns:a16="http://schemas.microsoft.com/office/drawing/2014/main" val="1794413344"/>
                    </a:ext>
                  </a:extLst>
                </a:gridCol>
                <a:gridCol w="1164131">
                  <a:extLst>
                    <a:ext uri="{9D8B030D-6E8A-4147-A177-3AD203B41FA5}">
                      <a16:colId xmlns:a16="http://schemas.microsoft.com/office/drawing/2014/main" val="854868123"/>
                    </a:ext>
                  </a:extLst>
                </a:gridCol>
                <a:gridCol w="1164131">
                  <a:extLst>
                    <a:ext uri="{9D8B030D-6E8A-4147-A177-3AD203B41FA5}">
                      <a16:colId xmlns:a16="http://schemas.microsoft.com/office/drawing/2014/main" val="2021771258"/>
                    </a:ext>
                  </a:extLst>
                </a:gridCol>
              </a:tblGrid>
              <a:tr h="2712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Channel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Activity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PIC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SEPTEMBER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976007"/>
                  </a:ext>
                </a:extLst>
              </a:tr>
              <a:tr h="27120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W1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W2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W3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W4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14146"/>
                  </a:ext>
                </a:extLst>
              </a:tr>
              <a:tr h="369830">
                <a:tc rowSpan="10">
                  <a:txBody>
                    <a:bodyPr/>
                    <a:lstStyle/>
                    <a:p>
                      <a:pPr algn="ctr" rtl="0" fontAlgn="ctr"/>
                      <a:r>
                        <a:rPr lang="en-ID" sz="1400" b="1">
                          <a:effectLst/>
                        </a:rPr>
                        <a:t>TIKTOK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400">
                          <a:effectLst/>
                        </a:rPr>
                        <a:t>Contact KOL and Create brief KOL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TCID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11 – 17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578301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400">
                          <a:effectLst/>
                        </a:rPr>
                        <a:t>Approval KOL and brief to client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PRUDENTIAL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17-18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931628"/>
                  </a:ext>
                </a:extLst>
              </a:tr>
              <a:tr h="567073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400" i="0">
                          <a:effectLst/>
                          <a:latin typeface="Arial" panose="020B0604020202020204" pitchFamily="34" charset="0"/>
                        </a:rPr>
                        <a:t>Contract with KOL and Send Brief to KOL</a:t>
                      </a:r>
                      <a:br>
                        <a:rPr lang="en-GB" sz="1400" i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900" i="0">
                          <a:effectLst/>
                          <a:latin typeface="Arial" panose="020B0604020202020204" pitchFamily="34" charset="0"/>
                        </a:rPr>
                        <a:t>- MoU KOL</a:t>
                      </a:r>
                      <a:br>
                        <a:rPr lang="en-GB" sz="900" i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900" i="0">
                          <a:effectLst/>
                          <a:latin typeface="Arial" panose="020B0604020202020204" pitchFamily="34" charset="0"/>
                        </a:rPr>
                        <a:t>- Invoice (KTP and NPWP needed)</a:t>
                      </a:r>
                      <a:endParaRPr lang="en-GB" sz="14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ID" sz="1400">
                          <a:effectLst/>
                        </a:rPr>
                        <a:t>TCID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dirty="0">
                          <a:solidFill>
                            <a:srgbClr val="FFFFFF"/>
                          </a:solidFill>
                          <a:effectLst/>
                        </a:rPr>
                        <a:t>1</a:t>
                      </a:r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8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706400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GB" sz="1400">
                          <a:effectLst/>
                        </a:rPr>
                        <a:t>KOL Create Script and Storyline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PIC KOL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18-20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02928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Script and Storyline approval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TCID &amp; PRUDENTIAL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dirty="0">
                          <a:solidFill>
                            <a:srgbClr val="FFFFFF"/>
                          </a:solidFill>
                          <a:effectLst/>
                        </a:rPr>
                        <a:t>2</a:t>
                      </a:r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0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495263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KOL Content Production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PIC KOL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20 – 23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458822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1st Review Content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TCID &amp; PRUDENTIAL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24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444657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KOL Content Revise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PIC KOL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25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932037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2nd Review Content/ Approval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TCID &amp; PRUDENTIAL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D" sz="1400">
                          <a:solidFill>
                            <a:srgbClr val="FFFFFF"/>
                          </a:solidFill>
                          <a:effectLst/>
                        </a:rPr>
                        <a:t>26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707968"/>
                  </a:ext>
                </a:extLst>
              </a:tr>
              <a:tr h="3698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D" sz="1400">
                          <a:effectLst/>
                        </a:rPr>
                        <a:t>First Posting for KOL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ID" sz="1400">
                          <a:effectLst/>
                        </a:rPr>
                        <a:t>TCID</a:t>
                      </a:r>
                    </a:p>
                  </a:txBody>
                  <a:tcPr marL="28575" marR="28575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D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ID" sz="1400" dirty="0">
                          <a:solidFill>
                            <a:srgbClr val="FFFFFF"/>
                          </a:solidFill>
                          <a:effectLst/>
                        </a:rPr>
                        <a:t>27 - 28</a:t>
                      </a:r>
                    </a:p>
                  </a:txBody>
                  <a:tcPr marL="28575" marR="28575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182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140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ED9DE-9118-7239-43A3-93403875E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94F5D-41A4-FD90-7982-AE147EF718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TikTok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861268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517</Words>
  <Application>Microsoft Office PowerPoint</Application>
  <PresentationFormat>Widescreen</PresentationFormat>
  <Paragraphs>92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Play</vt:lpstr>
      <vt:lpstr>Aptos</vt:lpstr>
      <vt:lpstr>Aptos Display</vt:lpstr>
      <vt:lpstr>Arial</vt:lpstr>
      <vt:lpstr>Calibri</vt:lpstr>
      <vt:lpstr>1_Office Theme</vt:lpstr>
      <vt:lpstr>KOL Update</vt:lpstr>
      <vt:lpstr>PowerPoint Presentation</vt:lpstr>
      <vt:lpstr>MANDATORY</vt:lpstr>
      <vt:lpstr>PowerPoint Presentation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 20</dc:creator>
  <cp:lastModifiedBy>dm 20</cp:lastModifiedBy>
  <cp:revision>8</cp:revision>
  <dcterms:created xsi:type="dcterms:W3CDTF">2024-09-17T06:47:36Z</dcterms:created>
  <dcterms:modified xsi:type="dcterms:W3CDTF">2024-09-18T05:15:21Z</dcterms:modified>
</cp:coreProperties>
</file>