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8" r:id="rId3"/>
    <p:sldId id="271" r:id="rId4"/>
    <p:sldId id="272" r:id="rId5"/>
    <p:sldId id="270" r:id="rId6"/>
  </p:sldIdLst>
  <p:sldSz cx="18288000" cy="10287000"/>
  <p:notesSz cx="6858000" cy="9144000"/>
  <p:embeddedFontLst>
    <p:embeddedFont>
      <p:font typeface="Cambria Math" panose="02040503050406030204" pitchFamily="18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44"/>
      </p:cViewPr>
      <p:guideLst>
        <p:guide orient="horz" pos="792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6;ge6deb319fa_5_2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C4EE6A3-7B93-7075-54D7-CA9BFEBF235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49600" y="246515"/>
            <a:ext cx="1873225" cy="56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FCB601-904C-E891-320C-01E474E95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75" y="238541"/>
            <a:ext cx="7696200" cy="1021625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369AAAA-52F4-1650-A115-14E5800B2669}"/>
              </a:ext>
            </a:extLst>
          </p:cNvPr>
          <p:cNvGrpSpPr/>
          <p:nvPr/>
        </p:nvGrpSpPr>
        <p:grpSpPr>
          <a:xfrm>
            <a:off x="8133784" y="1866900"/>
            <a:ext cx="9573092" cy="5189602"/>
            <a:chOff x="8133784" y="1866900"/>
            <a:chExt cx="9573092" cy="518960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24DBEED-962F-4125-469A-D27F978506E2}"/>
                </a:ext>
              </a:extLst>
            </p:cNvPr>
            <p:cNvSpPr txBox="1"/>
            <p:nvPr/>
          </p:nvSpPr>
          <p:spPr>
            <a:xfrm>
              <a:off x="8133784" y="1866900"/>
              <a:ext cx="9144000" cy="37286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Tingginya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minat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terhadap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kendaraan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7-seater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menunjukkan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kebutuhan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mobil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kendaraan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operasional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masih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salah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pendorong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utama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pasar</a:t>
              </a:r>
            </a:p>
            <a:p>
              <a:pPr marL="457200" indent="-457200">
                <a:lnSpc>
                  <a:spcPct val="150000"/>
                </a:lnSpc>
                <a:buAutoNum type="arabicPeriod"/>
              </a:pPr>
              <a:r>
                <a:rPr lang="en-ID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Customer </a:t>
              </a:r>
              <a:r>
                <a:rPr lang="en-ID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potensial</a:t>
              </a:r>
              <a:r>
                <a:rPr lang="en-ID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utama</a:t>
              </a:r>
              <a:r>
                <a:rPr lang="en-ID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untuk</a:t>
              </a:r>
              <a:r>
                <a:rPr lang="en-ID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MPV 7-seater EV </a:t>
              </a:r>
              <a:r>
                <a:rPr lang="en-ID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ID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functional customer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konsumen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memprioritaskan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fungsi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kapasitas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efisiensi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kendaraan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dibandingkan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aspek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gaya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performa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Segmen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meliputi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ID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760AEC-E2B2-5EF1-D154-8E504B3A4584}"/>
                </a:ext>
              </a:extLst>
            </p:cNvPr>
            <p:cNvSpPr txBox="1"/>
            <p:nvPr/>
          </p:nvSpPr>
          <p:spPr>
            <a:xfrm>
              <a:off x="8562876" y="5174512"/>
              <a:ext cx="9144000" cy="18819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anggota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keluarga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besar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Perusahaan dan armada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operasional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Instansi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pemerintah</a:t>
              </a: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 dan BUMN. 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ID" sz="2000" dirty="0">
                  <a:latin typeface="Arial" panose="020B0604020202020204" pitchFamily="34" charset="0"/>
                  <a:cs typeface="Arial" panose="020B0604020202020204" pitchFamily="34" charset="0"/>
                </a:rPr>
                <a:t>Hotel, travel, dan shuttle service.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7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6EC95-AB45-7DD0-7A27-B1D0940E9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06;ge6deb319fa_5_2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C9B41B-62B9-8122-432B-05AB2E59EA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49600" y="246515"/>
            <a:ext cx="1873225" cy="5652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0A4FD3-DAD0-E968-37B4-3701B1DBE2BD}"/>
              </a:ext>
            </a:extLst>
          </p:cNvPr>
          <p:cNvSpPr txBox="1"/>
          <p:nvPr/>
        </p:nvSpPr>
        <p:spPr>
          <a:xfrm>
            <a:off x="990600" y="1667749"/>
            <a:ext cx="16840200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TCO (Total Cost of Ownership)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kepemilikan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masa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hidupnya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mencakup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operasional</a:t>
            </a:r>
            <a:r>
              <a:rPr lang="en-ID" sz="3200" dirty="0"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3200" dirty="0" err="1"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8F7941-624C-9D36-0FF5-2D99EDFD3D9C}"/>
              </a:ext>
            </a:extLst>
          </p:cNvPr>
          <p:cNvSpPr txBox="1"/>
          <p:nvPr/>
        </p:nvSpPr>
        <p:spPr>
          <a:xfrm>
            <a:off x="990600" y="647700"/>
            <a:ext cx="16840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Apa </a:t>
            </a:r>
            <a:r>
              <a:rPr lang="en-ID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3200" b="1" dirty="0">
                <a:latin typeface="Arial" panose="020B0604020202020204" pitchFamily="34" charset="0"/>
                <a:cs typeface="Arial" panose="020B0604020202020204" pitchFamily="34" charset="0"/>
              </a:rPr>
              <a:t> TCO (Total Cost of Ownership)?</a:t>
            </a:r>
            <a:endParaRPr lang="en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2AB078-2AB1-5760-6A65-FDFE0605168A}"/>
                  </a:ext>
                </a:extLst>
              </p:cNvPr>
              <p:cNvSpPr txBox="1"/>
              <p:nvPr/>
            </p:nvSpPr>
            <p:spPr>
              <a:xfrm>
                <a:off x="990600" y="5448300"/>
                <a:ext cx="16046116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ID" sz="32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Secara </a:t>
                </a:r>
                <a:r>
                  <a:rPr lang="en-ID" sz="3200" b="1" dirty="0" err="1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umum</a:t>
                </a:r>
                <a:r>
                  <a:rPr lang="en-ID" sz="3200" b="1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:endParaRPr lang="en-ID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𝑻𝑪𝑶</m:t>
                      </m:r>
                      <m:r>
                        <a:rPr lang="en-ID" sz="32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𝑨𝒄𝒒𝒖𝒊𝒔𝒊𝒕𝒊𝒐𝒏</m:t>
                      </m:r>
                      <m:r>
                        <a:rPr lang="en-ID" sz="32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𝑶𝒑𝒆𝒓𝒂𝒕𝒊𝒐𝒏</m:t>
                      </m:r>
                      <m:r>
                        <a:rPr lang="en-ID" sz="32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𝑴𝒂𝒊𝒏𝒕𝒆𝒏𝒂𝒏𝒄𝒆</m:t>
                      </m:r>
                      <m:r>
                        <a:rPr lang="en-ID" sz="32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𝑺𝒖𝒑𝒑𝒐𝒓𝒕</m:t>
                      </m:r>
                      <m:r>
                        <a:rPr lang="en-ID" sz="3200" b="1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3200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𝑹𝒊𝒔𝒌</m:t>
                      </m:r>
                    </m:oMath>
                  </m:oMathPara>
                </a14:m>
                <a:endParaRPr lang="en-ID" sz="32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2AB078-2AB1-5760-6A65-FDFE0605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5448300"/>
                <a:ext cx="16046116" cy="1569660"/>
              </a:xfrm>
              <a:prstGeom prst="rect">
                <a:avLst/>
              </a:prstGeom>
              <a:blipFill>
                <a:blip r:embed="rId3"/>
                <a:stretch>
                  <a:fillRect l="-988" t="-5058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4917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A6E5C5-D56B-6AE7-6928-359C9D53913D}"/>
                  </a:ext>
                </a:extLst>
              </p:cNvPr>
              <p:cNvSpPr txBox="1"/>
              <p:nvPr/>
            </p:nvSpPr>
            <p:spPr>
              <a:xfrm>
                <a:off x="1003004" y="1256414"/>
                <a:ext cx="19570996" cy="10433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1. Harga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Kendaraan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(OTR)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345.000.000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2.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Sewa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Baterai</a:t>
                </a:r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Untuk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penggunaan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≤ 2.000 km/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bulan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880.000/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𝑏𝑢𝑙𝑎𝑛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Normalnya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selama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tahun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880.000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×48=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42.240.000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Gratis battery subscription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selama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tahun</a:t>
                </a: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Sehingga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dibayar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hanya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24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bulan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880.000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×24=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21.120.000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Energi</a:t>
                </a:r>
              </a:p>
              <a:p>
                <a:pPr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Dari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tabel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330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Jarak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selama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tahun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2.000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×48=96.000</m:t>
                      </m:r>
                      <m:r>
                        <m:rPr>
                          <m:nor/>
                        </m:rPr>
                        <a:rPr lang="en-ID" sz="24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ID" sz="2400" b="0" i="1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ID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listrik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normal: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96.000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×330=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31.680.000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A6E5C5-D56B-6AE7-6928-359C9D539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04" y="1256414"/>
                <a:ext cx="19570996" cy="10433625"/>
              </a:xfrm>
              <a:prstGeom prst="rect">
                <a:avLst/>
              </a:prstGeom>
              <a:blipFill>
                <a:blip r:embed="rId2"/>
                <a:stretch>
                  <a:fillRect l="-498" t="-409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506;ge6deb319fa_5_2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09B065-53E1-3D4E-5E25-C5707529D23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9600" y="246515"/>
            <a:ext cx="1873225" cy="56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16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B2C65D-44B4-5F78-DC9D-429BC376700B}"/>
                  </a:ext>
                </a:extLst>
              </p:cNvPr>
              <p:cNvSpPr txBox="1"/>
              <p:nvPr/>
            </p:nvSpPr>
            <p:spPr>
              <a:xfrm>
                <a:off x="1013636" y="1259958"/>
                <a:ext cx="16436164" cy="67403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4. Free Charging Credit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Tabel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memberikan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catatan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include free charging until 31/03/2029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Artinya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sebagian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besar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atau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seluruh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biaya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listrik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atas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dikompensasi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oleh program charging gratis.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Nilai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kreditnya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sekitar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21−22</m:t>
                      </m:r>
                      <m:r>
                        <m:rPr>
                          <m:nor/>
                        </m:rPr>
                        <a:rPr lang="en-ID" sz="2400" b="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ID" sz="2400" b="0" i="1">
                          <a:latin typeface="Cambria Math" panose="02040503050406030204" pitchFamily="18" charset="0"/>
                        </a:rPr>
                        <m:t>𝑗𝑢𝑡𝑎</m:t>
                      </m:r>
                    </m:oMath>
                  </m:oMathPara>
                </a14:m>
                <a:endParaRPr lang="en-ID" sz="24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seperti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yang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terlihat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juga pada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perhitungan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Limo Green).</a:t>
                </a:r>
              </a:p>
              <a:p>
                <a:pPr>
                  <a:lnSpc>
                    <a:spcPct val="150000"/>
                  </a:lnSpc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5. Maintenance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Dari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tabel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14.000.000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B2C65D-44B4-5F78-DC9D-429BC37670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636" y="1259958"/>
                <a:ext cx="16436164" cy="6740307"/>
              </a:xfrm>
              <a:prstGeom prst="rect">
                <a:avLst/>
              </a:prstGeom>
              <a:blipFill>
                <a:blip r:embed="rId2"/>
                <a:stretch>
                  <a:fillRect l="-556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oogle Shape;506;ge6deb319fa_5_2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FFFF50-FE6A-DA33-ABDB-7F775263C2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49600" y="246515"/>
            <a:ext cx="1873225" cy="56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62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4004E-158A-F677-C64F-7E7D6FFEC7F9}"/>
                  </a:ext>
                </a:extLst>
              </p:cNvPr>
              <p:cNvSpPr txBox="1"/>
              <p:nvPr/>
            </p:nvSpPr>
            <p:spPr>
              <a:xfrm>
                <a:off x="1295400" y="1270591"/>
                <a:ext cx="17221200" cy="4274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Menggabungkan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Semua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Komponen</a:t>
                </a:r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Sebelum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Free Charging Credit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345.000.000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+21.120.000+31.680.000+14.000.000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411.800.000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b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Dikurangi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Free Charging Credit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411.800.000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−21.944.454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i="1">
                          <a:latin typeface="Cambria Math" panose="02040503050406030204" pitchFamily="18" charset="0"/>
                        </a:rPr>
                        <m:t>𝑅𝑝</m:t>
                      </m:r>
                      <m:r>
                        <a:rPr lang="en-ID" sz="2400" i="0">
                          <a:latin typeface="Cambria Math" panose="02040503050406030204" pitchFamily="18" charset="0"/>
                        </a:rPr>
                        <m:t>389.855.546</m:t>
                      </m:r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None/>
                </a:pP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Hasilnya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sama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dengan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angka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pada </a:t>
                </a:r>
                <a:r>
                  <a:rPr lang="en-ID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tabel</a:t>
                </a:r>
                <a:r>
                  <a:rPr lang="en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ID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𝑇𝐶𝑂</m:t>
                          </m:r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400" i="1">
                              <a:latin typeface="Cambria Math" panose="02040503050406030204" pitchFamily="18" charset="0"/>
                            </a:rPr>
                            <m:t>𝑅𝑝</m:t>
                          </m:r>
                          <m:r>
                            <a:rPr lang="en-ID" sz="2400" i="0">
                              <a:latin typeface="Cambria Math" panose="02040503050406030204" pitchFamily="18" charset="0"/>
                            </a:rPr>
                            <m:t>389.855.546</m:t>
                          </m:r>
                        </m:e>
                      </m:borderBox>
                    </m:oMath>
                  </m:oMathPara>
                </a14:m>
                <a:endParaRPr lang="en-ID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4004E-158A-F677-C64F-7E7D6FFEC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270591"/>
                <a:ext cx="17221200" cy="4274183"/>
              </a:xfrm>
              <a:prstGeom prst="rect">
                <a:avLst/>
              </a:prstGeom>
              <a:blipFill>
                <a:blip r:embed="rId2"/>
                <a:stretch>
                  <a:fillRect l="-566" t="-99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475F-F8A3-4313-5377-D05523483C91}"/>
                  </a:ext>
                </a:extLst>
              </p:cNvPr>
              <p:cNvSpPr txBox="1"/>
              <p:nvPr/>
            </p:nvSpPr>
            <p:spPr>
              <a:xfrm>
                <a:off x="1295400" y="6821518"/>
                <a:ext cx="16916400" cy="3223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Ringkasan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Formula VF MPV 7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ID" sz="2400" b="1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𝑻𝑪𝑶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𝑶𝑻𝑹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𝑩𝒂𝒕𝒕𝒆𝒓𝒚</m:t>
                          </m:r>
                          <m:r>
                            <m:rPr>
                              <m:nor/>
                            </m:rPr>
                            <a:rPr lang="en-ID" sz="2400" b="1" i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𝑹𝒆𝒏𝒕𝒂𝒍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𝑴𝒂𝒊𝒏𝒕𝒆𝒏𝒂𝒏𝒄𝒆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𝑬𝒏𝒆𝒓𝒈𝒚</m:t>
                          </m:r>
                          <m:r>
                            <m:rPr>
                              <m:nor/>
                            </m:rPr>
                            <a:rPr lang="en-ID" sz="2400" b="1" i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𝑪𝒐𝒔𝒕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𝑭𝒓𝒆𝒆</m:t>
                          </m:r>
                          <m:r>
                            <m:rPr>
                              <m:nor/>
                            </m:rPr>
                            <a:rPr lang="en-ID" sz="2400" b="1" i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𝑪𝒉𝒂𝒓𝒈𝒊𝒏𝒈</m:t>
                          </m:r>
                          <m:r>
                            <m:rPr>
                              <m:nor/>
                            </m:rPr>
                            <a:rPr lang="en-ID" sz="2400" b="1" i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𝑪𝒓𝒆𝒅𝒊𝒕</m:t>
                          </m:r>
                        </m:e>
                      </m:borderBox>
                    </m:oMath>
                  </m:oMathPara>
                </a14:m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Substitusi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sz="2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angka</a:t>
                </a:r>
                <a:r>
                  <a:rPr lang="en-ID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𝟑𝟒𝟓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𝟏𝟒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𝟔𝟖𝟎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𝟐𝟏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𝟗𝟒𝟒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ID" sz="2400" b="1" i="0" smtClean="0">
                          <a:latin typeface="Cambria Math" panose="02040503050406030204" pitchFamily="18" charset="0"/>
                        </a:rPr>
                        <m:t>𝟒𝟓𝟒</m:t>
                      </m:r>
                    </m:oMath>
                  </m:oMathPara>
                </a14:m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D" sz="2400" b="1" smtClean="0">
                          <a:latin typeface="Cambria Math" panose="02040503050406030204" pitchFamily="18" charset="0"/>
                        </a:rPr>
                        <m:t>=</m:t>
                      </m:r>
                      <m:borderBox>
                        <m:borderBoxPr>
                          <m:ctrlPr>
                            <a:rPr lang="en-ID" sz="2400" b="1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n-ID" sz="2400" b="1" i="1" smtClean="0">
                              <a:latin typeface="Cambria Math" panose="02040503050406030204" pitchFamily="18" charset="0"/>
                            </a:rPr>
                            <m:t>𝑹𝒑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𝟑𝟖𝟗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𝟖𝟓𝟓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ID" sz="2400" b="1" i="0" smtClean="0">
                              <a:latin typeface="Cambria Math" panose="02040503050406030204" pitchFamily="18" charset="0"/>
                            </a:rPr>
                            <m:t>𝟓𝟒𝟔</m:t>
                          </m:r>
                        </m:e>
                      </m:borderBox>
                    </m:oMath>
                  </m:oMathPara>
                </a14:m>
                <a:endParaRPr lang="en-ID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475F-F8A3-4313-5377-D0552348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6821518"/>
                <a:ext cx="16916400" cy="3223768"/>
              </a:xfrm>
              <a:prstGeom prst="rect">
                <a:avLst/>
              </a:prstGeom>
              <a:blipFill>
                <a:blip r:embed="rId3"/>
                <a:stretch>
                  <a:fillRect l="-577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oogle Shape;506;ge6deb319fa_5_270" descr="Shape&#10;&#10;Description automatically generated with medium confidence">
            <a:extLst>
              <a:ext uri="{FF2B5EF4-FFF2-40B4-BE49-F238E27FC236}">
                <a16:creationId xmlns:a16="http://schemas.microsoft.com/office/drawing/2014/main" id="{5614B755-D930-5E1F-BFAF-C5E769E70B1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849600" y="246515"/>
            <a:ext cx="1873225" cy="56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420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337</Words>
  <Application>Microsoft Office PowerPoint</Application>
  <PresentationFormat>Custom</PresentationFormat>
  <Paragraphs>60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Cambria Math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 Fahrudin [VFID]</dc:creator>
  <cp:lastModifiedBy>Lola Yulisna Harahap (VTI-Automotive-MARKET)</cp:lastModifiedBy>
  <cp:revision>29</cp:revision>
  <dcterms:created xsi:type="dcterms:W3CDTF">2006-08-16T00:00:00Z</dcterms:created>
  <dcterms:modified xsi:type="dcterms:W3CDTF">2026-06-22T06:04:53Z</dcterms:modified>
  <dc:identifier>DAG3yWuhQeU</dc:identifier>
</cp:coreProperties>
</file>