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notesMasterIdLst>
    <p:notesMasterId r:id="rId57"/>
  </p:notesMasterIdLst>
  <p:sldSz cx="12191695" cy="6858000"/>
  <p:notesSz cx="6858000" cy="12191695"/>
  <p:embeddedFontLst>
    <p:embeddedFont>
      <p:font typeface="Raleway Bold"/>
      <p:regular r:id="rId201314"/>
    </p:embeddedFont>
    <p:embeddedFont>
      <p:font typeface="Raleway"/>
      <p:regular r:id="rId201315"/>
    </p:embeddedFont>
    <p:embeddedFont>
      <p:font typeface="Roboto"/>
      <p:regular r:id="rId201316"/>
    </p:embeddedFont>
    <p:embeddedFont>
      <p:font typeface="Robo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image" Target="../media/image-19-3.png"/><Relationship Id="rId3" Type="http://schemas.openxmlformats.org/officeDocument/2006/relationships/image" Target="../media/image-19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image" Target="../media/image-2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image" Target="../media/image-2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image" Target="../media/image-26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png"/><Relationship Id="rId3" Type="http://schemas.openxmlformats.org/officeDocument/2006/relationships/image" Target="../media/image-2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png"/><Relationship Id="rId3" Type="http://schemas.openxmlformats.org/officeDocument/2006/relationships/image" Target="../media/image-31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image" Target="../media/image-32-2.jpeg"/><Relationship Id="rId3" Type="http://schemas.openxmlformats.org/officeDocument/2006/relationships/image" Target="../media/image-3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png"/><Relationship Id="rId3" Type="http://schemas.openxmlformats.org/officeDocument/2006/relationships/image" Target="../media/image-35-3.png"/><Relationship Id="rId4" Type="http://schemas.openxmlformats.org/officeDocument/2006/relationships/image" Target="../media/image-35-4.png"/><Relationship Id="rId5" Type="http://schemas.openxmlformats.org/officeDocument/2006/relationships/image" Target="../media/image-3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image" Target="../media/image-1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image" Target="../media/image-1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image" Target="../media/image-1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svg"/><Relationship Id="rId3" Type="http://schemas.openxmlformats.org/officeDocument/2006/relationships/image" Target="../media/image-44-3.png"/><Relationship Id="rId4" Type="http://schemas.openxmlformats.org/officeDocument/2006/relationships/image" Target="../media/image-44-4.svg"/><Relationship Id="rId5" Type="http://schemas.openxmlformats.org/officeDocument/2006/relationships/image" Target="../media/image-44-5.png"/><Relationship Id="rId6" Type="http://schemas.openxmlformats.org/officeDocument/2006/relationships/image" Target="../media/image-44-6.svg"/><Relationship Id="rId7" Type="http://schemas.openxmlformats.org/officeDocument/2006/relationships/image" Target="../media/image-44-7.png"/><Relationship Id="rId8" Type="http://schemas.openxmlformats.org/officeDocument/2006/relationships/image" Target="../media/image-44-8.svg"/><Relationship Id="rId9" Type="http://schemas.openxmlformats.org/officeDocument/2006/relationships/image" Target="../media/image-44-9.png"/><Relationship Id="rId10" Type="http://schemas.openxmlformats.org/officeDocument/2006/relationships/image" Target="../media/image-44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image" Target="../media/image-49-2.png"/><Relationship Id="rId3" Type="http://schemas.openxmlformats.org/officeDocument/2006/relationships/image" Target="../media/image-4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image" Target="../media/image-52-2.png"/><Relationship Id="rId3" Type="http://schemas.openxmlformats.org/officeDocument/2006/relationships/image" Target="../media/image-52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879104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Digital Entrepreneurship in the Age of AI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343870"/>
            <a:ext cx="6296860" cy="1634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Doddy Prayogo</a:t>
            </a:r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Financial Content Creator &amp; Instructor</a:t>
            </a:r>
            <a:endParaRPr lang="en-US" sz="1450" dirty="0"/>
          </a:p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Equilibrium International Talk (Equitalk 2026)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Organized by BEM FEB UNUD · Saturday, 22 August 2026 · via Zoom Meeting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204450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 Traits of Every Digital Business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013174"/>
            <a:ext cx="472468" cy="472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0177" y="3013174"/>
            <a:ext cx="460750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Near-zero marginal cost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1370177" y="3421856"/>
            <a:ext cx="460750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3915" y="3013174"/>
            <a:ext cx="472468" cy="4724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22617" y="3013174"/>
            <a:ext cx="460760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borders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6922617" y="3421856"/>
            <a:ext cx="46076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102298"/>
            <a:ext cx="472468" cy="472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70177" y="4102298"/>
            <a:ext cx="460750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gatekeeper needed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1370177" y="4510980"/>
            <a:ext cx="460750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13915" y="4102298"/>
            <a:ext cx="472468" cy="47248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922617" y="4102298"/>
            <a:ext cx="460760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Data as a core input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6922617" y="4510980"/>
            <a:ext cx="46076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915120"/>
            <a:ext cx="110467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1971774"/>
            <a:ext cx="148745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TRAIT 1 OF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2277864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Near-Zero Marginal Cost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475" y="3151981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Serving the next customer costs almost nothing extra.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3667026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factory needs more machines for more output. A digital product doesn't.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video costs the same to make whether 100 people watch it or 10 million do.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2066330"/>
            <a:ext cx="110467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2122984"/>
            <a:ext cx="148745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TRAIT 2 OF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242907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Borders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475" y="3303191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market isn't defined by geography anymore.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3818235"/>
            <a:ext cx="6296860" cy="97333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physical shop only reaches people who walk past it.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online shop — or a YouTube channel — reaches anyone with a phone and a signal, anywhere in the world.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915120"/>
            <a:ext cx="110467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1971774"/>
            <a:ext cx="148745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TRAIT 3 OF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2277864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Gatekeeper Needed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475" y="3151981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 no longer need anyone's permission to reach an audience.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3667026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Traditional: getting in front of people meant convincing a TV network, publisher, or retailer to say yes first.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Now: you publish it yourself, and the audience decides by watching or not.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763911"/>
            <a:ext cx="110467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1820565"/>
            <a:ext cx="148745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TRAIT 4 OF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2126655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Data as a Core Input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475" y="3000772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business can see, in real time, exactly how the market is responding — and adjust.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3818235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businesses guessed what worked. Digital businesses measure it.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Click-through rate, watch time, conversion rate — the market gives you feedback instantly, on every single piece of content.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979388"/>
            <a:ext cx="707412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46765" y="1036042"/>
            <a:ext cx="109018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2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33360" y="1342132"/>
            <a:ext cx="6296860" cy="3544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Why New Opportunities Exist</a:t>
            </a:r>
            <a:endParaRPr lang="en-US" sz="7400" dirty="0"/>
          </a:p>
        </p:txBody>
      </p:sp>
      <p:sp>
        <p:nvSpPr>
          <p:cNvPr id="6" name="Text 3"/>
          <p:cNvSpPr/>
          <p:nvPr/>
        </p:nvSpPr>
        <p:spPr>
          <a:xfrm>
            <a:off x="5233360" y="5169793"/>
            <a:ext cx="6296860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Three economic shifts — and the AI tools that make them accessible to anyone</a:t>
            </a: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90043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Reason 1: The Long Tail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86910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Small markets that used to not be worth serving are now worth serving.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3384153"/>
            <a:ext cx="11478330" cy="302419"/>
          </a:xfrm>
          <a:prstGeom prst="rect">
            <a:avLst/>
          </a:prstGeom>
          <a:noFill/>
          <a:ln/>
        </p:spPr>
        <p:txBody>
          <a:bodyPr wrap="none" lIns="0" tIns="75608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physical bookstore only stocks what sells fast for everyone. A digital shelf is infinite.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3899198"/>
            <a:ext cx="10868745" cy="1058366"/>
          </a:xfrm>
          <a:prstGeom prst="roundRect">
            <a:avLst>
              <a:gd name="adj" fmla="val 7501"/>
            </a:avLst>
          </a:prstGeom>
          <a:solidFill>
            <a:srgbClr val="E1E1E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4166890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723" y="4135437"/>
            <a:ext cx="1006549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channel about how to raise catfish in a bucket can still find a loyal audience across the whole country — even though no single city has 100 people looking for that.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94290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Reason 2: Transaction Costs Collapsed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911574"/>
            <a:ext cx="10868745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Finding and trusting a stranger used to be expensive. Now it's nearly free.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cost of finding, vetting, and dealing with another party used to be high enough that only large, well-resourced organizations could absorb it. Digital platforms collapsed that cost structure down to an app.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4244082"/>
            <a:ext cx="10868745" cy="670917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Ride-hailing: matching a driver and passenger in minutes, not hours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Marketplace: selling secondhand goods in hours, not days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68622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Ride-Hailing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560340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Finding and trusting a stranger used to be expensive. Now it's nearly free.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3075384"/>
            <a:ext cx="6296860" cy="97333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Before: Getting a taxi meant waiting at a stand or calling ahead — a dispatch company, a fleet, a radio system.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After: Now you open an app and a driver shows up in minutes.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51" y="4236442"/>
            <a:ext cx="1386051" cy="756047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507" y="4236442"/>
            <a:ext cx="1386051" cy="75604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53501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Marketplace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409130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Selling something used to take days. Now it takes hours.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2924175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Before: Selling something secondhand meant placing a newspaper ad and waiting days for a buyer to call.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After: Now you photograph it, list it on a marketplace app, and find a buyer within hours.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51" y="4387652"/>
            <a:ext cx="1386051" cy="756047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507" y="4387652"/>
            <a:ext cx="1386051" cy="7560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2543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We'll Cover Today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094111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2365" y="2129532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75723" y="2155527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Opening — From a web camera to a business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61475" y="2897386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2365" y="293280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75723" y="2958802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Digital Entrepreneurship Actually Is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3700661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2365" y="3736082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75723" y="3762077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Technology, AI &amp; Platforms — Why New Opportunities Exist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4503936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2365" y="453935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275723" y="4565352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Technology Is Reshaping Business + Using Data to Decide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61475" y="5307211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2365" y="5342632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75723" y="5368627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Real Example + How to Actually Start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5865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Reason 3: Two-Sided Markets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727325"/>
            <a:ext cx="10868745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platform profits from matchmaking — not from making the product itself.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digital platforms don't sell a product so much as they connect two groups who need each other — and profit from making that match efficient. Understanding this explains exactly what each platform rewards and what it ignores.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4059833"/>
            <a:ext cx="10868745" cy="103941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Marketplace: connecting sellers with buyers (Shopee, Tokopedia)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Short-form video &amp; affiliate: connecting brands, creators, and viewers (TikTok)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sharing: connecting creators with their audience (YouTube)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53501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Marketplace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409130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platform profits from matchmaking — not from making the product itself.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3226594"/>
            <a:ext cx="6296860" cy="97333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Shopee and Tokopedia don't sell products of their own.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profit from matching sellers with buyers — the more efficient the match, the more the platform earns.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51" y="4387652"/>
            <a:ext cx="1386051" cy="756047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507" y="4387652"/>
            <a:ext cx="1386051" cy="75604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383804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Short-Form Video &amp; Affiliate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257921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TikTok doesn't sell products. It profits from matching brands, creators, and viewers.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3075384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platform connects three groups at once: brands, creators, and viewers.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more efficient that match through affiliate features, the more the platform earns.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879" y="4538861"/>
            <a:ext cx="1386051" cy="75604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53501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Content Sharing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409130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YouTube doesn't manufacture anything. It just makes it dramatically cheaper for a creator and their audience to find each other.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3226594"/>
            <a:ext cx="6296860" cy="97333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creator publishes. The platform distributes to the right audience.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that a platform's core job is matchmaking — not manufacturing — explains exactly what it rewards and what it ignores.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879" y="4387652"/>
            <a:ext cx="1386051" cy="75604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979388"/>
            <a:ext cx="1190298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1036042"/>
            <a:ext cx="1573074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AI STACK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1342132"/>
            <a:ext cx="6296860" cy="3544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Tools That Let Anyone Start</a:t>
            </a:r>
            <a:endParaRPr lang="en-US" sz="7400" dirty="0"/>
          </a:p>
        </p:txBody>
      </p:sp>
      <p:sp>
        <p:nvSpPr>
          <p:cNvPr id="6" name="Text 3"/>
          <p:cNvSpPr/>
          <p:nvPr/>
        </p:nvSpPr>
        <p:spPr>
          <a:xfrm>
            <a:off x="661475" y="5169793"/>
            <a:ext cx="6296860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removes the friction that used to require capital or a team.</a:t>
            </a:r>
            <a:endParaRPr lang="en-US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4612"/>
            <a:ext cx="10868745" cy="572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1: Thinking &amp; Content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661475" y="1471513"/>
            <a:ext cx="2128784" cy="278110"/>
          </a:xfrm>
          <a:prstGeom prst="roundRect">
            <a:avLst>
              <a:gd name="adj" fmla="val 22123"/>
            </a:avLst>
          </a:prstGeom>
          <a:solidFill>
            <a:srgbClr val="E1E1EA"/>
          </a:solidFill>
          <a:ln/>
        </p:spPr>
      </p:sp>
      <p:sp>
        <p:nvSpPr>
          <p:cNvPr id="4" name="Text 2"/>
          <p:cNvSpPr/>
          <p:nvPr/>
        </p:nvSpPr>
        <p:spPr>
          <a:xfrm>
            <a:off x="771307" y="1526381"/>
            <a:ext cx="2518704" cy="16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CLAUDE · CHATGPT · GEMINI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6289" y="2067223"/>
            <a:ext cx="915568" cy="73243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00" y="2067223"/>
            <a:ext cx="1355096" cy="73243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839" y="2067223"/>
            <a:ext cx="915568" cy="73243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1475" y="3294559"/>
            <a:ext cx="5211037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it's for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661475" y="3757910"/>
            <a:ext cx="5211037" cy="1339751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Brainstorming business ideas and content angles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research on competitors or trends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Drafting captions, scripts, and product descriptions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Translating a product listing into another language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6325533" y="3294559"/>
            <a:ext cx="5211037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 examples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6325533" y="3757910"/>
            <a:ext cx="5211037" cy="2493466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Claude: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"Draft a 10-minute video script outline from a single topic sentence"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ChatGPT: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"Research 5 competitor channels and summarize their top content formats"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Gemini: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"Translate a product description into English for an international listing"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Any of them: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"Brainstorm 20 thumbnail title variations for a single video idea"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9665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1: Thinking &amp; Content — In Practice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083395"/>
            <a:ext cx="4819926" cy="30629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359003"/>
            <a:ext cx="581337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Brainstorming &amp; drafting with Claude / ChatGPT / Gemini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776" y="2083395"/>
            <a:ext cx="5203794" cy="309284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32776" y="5388868"/>
            <a:ext cx="581337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Research, competitor analysis, and content translation</a:t>
            </a:r>
            <a:endParaRPr lang="en-US" sz="14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4612"/>
            <a:ext cx="10868745" cy="572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2: Visual &amp; Presentation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661475" y="1471513"/>
            <a:ext cx="2584485" cy="278110"/>
          </a:xfrm>
          <a:prstGeom prst="roundRect">
            <a:avLst>
              <a:gd name="adj" fmla="val 22123"/>
            </a:avLst>
          </a:prstGeom>
          <a:solidFill>
            <a:srgbClr val="E1E1EA"/>
          </a:solidFill>
          <a:ln/>
        </p:spPr>
      </p:sp>
      <p:sp>
        <p:nvSpPr>
          <p:cNvPr id="4" name="Text 2"/>
          <p:cNvSpPr/>
          <p:nvPr/>
        </p:nvSpPr>
        <p:spPr>
          <a:xfrm>
            <a:off x="771307" y="1526381"/>
            <a:ext cx="2974404" cy="16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CANVA · GAMMA · ADOBE EXPRESS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6053" y="2067223"/>
            <a:ext cx="915568" cy="73243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064" y="2067223"/>
            <a:ext cx="915568" cy="73243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75" y="2067223"/>
            <a:ext cx="915568" cy="73243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1475" y="3294559"/>
            <a:ext cx="5211037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it's for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661475" y="3757910"/>
            <a:ext cx="5211037" cy="1339751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Building a logo, promotional poster, or Instagram feed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Creating a presentation deck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Designing product catalogs and marketing materials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needing to design anything from scratch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6325533" y="3294559"/>
            <a:ext cx="5211037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 examples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6325533" y="3757910"/>
            <a:ext cx="5211037" cy="2493466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Canva: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"Build a product catalog from a ready-made template — swap photos and colors in 30 minutes"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Gamma: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"Turn a set of bullet points into a full presentation deck with AI layout suggestions"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Adobe Express: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"Generate a branded social media post with AI-suggested color palettes and fonts"</a:t>
            </a:r>
            <a:endParaRPr lang="en-US" sz="1400" dirty="0"/>
          </a:p>
          <a:p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Any of them:</a:t>
            </a:r>
            <a:pPr algn="l" marL="284480" indent="-284480">
              <a:lnSpc>
                <a:spcPct val="131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"Create a consistent visual identity across Instagram, YouTube thumbnail, and pitch deck"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8956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3: Operations</a:t>
            </a:r>
            <a:endParaRPr lang="en-US" sz="3450" dirty="0"/>
          </a:p>
        </p:txBody>
      </p:sp>
      <p:sp>
        <p:nvSpPr>
          <p:cNvPr id="3" name="Shape 1"/>
          <p:cNvSpPr/>
          <p:nvPr/>
        </p:nvSpPr>
        <p:spPr>
          <a:xfrm>
            <a:off x="661475" y="1424880"/>
            <a:ext cx="2069949" cy="269180"/>
          </a:xfrm>
          <a:prstGeom prst="roundRect">
            <a:avLst>
              <a:gd name="adj" fmla="val 22119"/>
            </a:avLst>
          </a:prstGeom>
          <a:solidFill>
            <a:srgbClr val="E1E1EA"/>
          </a:solidFill>
          <a:ln/>
        </p:spPr>
      </p:sp>
      <p:sp>
        <p:nvSpPr>
          <p:cNvPr id="4" name="Text 2"/>
          <p:cNvSpPr/>
          <p:nvPr/>
        </p:nvSpPr>
        <p:spPr>
          <a:xfrm>
            <a:off x="767735" y="1477963"/>
            <a:ext cx="2467013" cy="163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NOTION · TRELLO · AIRTABLE</a:t>
            </a:r>
            <a:endParaRPr lang="en-US" sz="1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1309" y="1995388"/>
            <a:ext cx="886001" cy="708819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991" y="1995388"/>
            <a:ext cx="2213614" cy="708819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86" y="1995388"/>
            <a:ext cx="886001" cy="70881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1475" y="3171627"/>
            <a:ext cx="521828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it's for</a:t>
            </a:r>
            <a:endParaRPr lang="en-US" sz="1700" dirty="0"/>
          </a:p>
        </p:txBody>
      </p:sp>
      <p:sp>
        <p:nvSpPr>
          <p:cNvPr id="9" name="Text 4"/>
          <p:cNvSpPr/>
          <p:nvPr/>
        </p:nvSpPr>
        <p:spPr>
          <a:xfrm>
            <a:off x="661475" y="3614638"/>
            <a:ext cx="5218280" cy="1605756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Tracking orders and customer data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Planning and scheduling content posts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Writing standard operating procedures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projects and team tasks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back office for a business run by one or two people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6318290" y="3171627"/>
            <a:ext cx="521828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 examples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6318290" y="3614638"/>
            <a:ext cx="5218280" cy="2646164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Notion:</a:t>
            </a:r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"Build a content idea database — store video references, summaries, thumbnail inspiration, and research from Claude in one workspace"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Trello:</a:t>
            </a:r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"Create a kanban board to track each video from idea → script → filming → editing → published"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Airtable:</a:t>
            </a:r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"Manage a client or order database with filters, status columns, and automated reminders — no coding required"</a:t>
            </a:r>
            <a:endParaRPr lang="en-US" sz="1350" dirty="0"/>
          </a:p>
          <a:p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Any of them:</a:t>
            </a:r>
            <a:pPr algn="l" marL="274320" indent="-274320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"Replace a spreadsheet and three separate apps with one organized workspace"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9807"/>
            <a:ext cx="1086874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3: Operations — In Practice</a:t>
            </a:r>
            <a:endParaRPr lang="en-US" sz="18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909538"/>
            <a:ext cx="10041579" cy="53457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6308328"/>
            <a:ext cx="11478330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idea database: collecting video references, building summaries, tracking thumbnail inspiration, and storing research from Claude — all in one workspace.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98413"/>
            <a:ext cx="3507295" cy="526107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199726" y="798413"/>
            <a:ext cx="1297253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13130" y="855067"/>
            <a:ext cx="1680029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INTRODUCTION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199726" y="1161157"/>
            <a:ext cx="6336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Doddy Prayogo, Ph.D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5199726" y="1940818"/>
            <a:ext cx="694632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Doddy Bicara Investasi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199726" y="2413298"/>
            <a:ext cx="6336745" cy="177641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Lecturer, Civil Engineering — Universitas Kristen Petra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Investor since 2013 · Content Creator since 2019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YouTube 380K+ · Doddy Bicara Investasi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InstaGram 116K+ · @doddy.prayogo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TikTok 250K+ · @doddybicarainvestasi</a:t>
            </a:r>
            <a:endParaRPr lang="en-US" sz="14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92646"/>
            <a:ext cx="147306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749300"/>
            <a:ext cx="185584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STACK LAYER 4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05539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Agentic AI: Chatbot vs. Agent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1929507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newest layer — and the most misunderstood.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25350" y="2444552"/>
            <a:ext cx="5476043" cy="2752130"/>
          </a:xfrm>
          <a:prstGeom prst="roundRect">
            <a:avLst>
              <a:gd name="adj" fmla="val 4945"/>
            </a:avLst>
          </a:prstGeom>
          <a:solidFill>
            <a:srgbClr val="5B4FCF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14357" y="2633563"/>
            <a:ext cx="509802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Regular Chatbot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14357" y="3117850"/>
            <a:ext cx="5098029" cy="171033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Answers one question at a time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Waits for your next prompt after each response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do the connecting between steps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"Write me a caption" → you copy it → you paste it elsewhere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332776" y="2633563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Agent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6332776" y="3117850"/>
            <a:ext cx="5203794" cy="2012752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Chains multiple steps together in one instruction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Executes research, drafting, and summarizing without re-prompting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give the goal — the agent figures out the steps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"Research 10 competitors, summarize their pricing, and draft a comparison" → done in one go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61475" y="5409307"/>
            <a:ext cx="10868745" cy="755948"/>
          </a:xfrm>
          <a:prstGeom prst="roundRect">
            <a:avLst>
              <a:gd name="adj" fmla="val 10502"/>
            </a:avLst>
          </a:prstGeom>
          <a:solidFill>
            <a:srgbClr val="E1E1EA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5676999"/>
            <a:ext cx="236234" cy="18901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275723" y="5645547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that used to need a small research team can now be done by one person in minutes.</a:t>
            </a:r>
            <a:endParaRPr lang="en-US" sz="14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550069"/>
            <a:ext cx="2208852" cy="251420"/>
          </a:xfrm>
          <a:prstGeom prst="roundRect">
            <a:avLst>
              <a:gd name="adj" fmla="val 22103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60691" y="599678"/>
            <a:ext cx="2620004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CLAUDE CODE · CURSOR · ZAPIER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859334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Agentic AI Tools: What's Available Now</a:t>
            </a:r>
            <a:endParaRPr lang="en-US" sz="3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9348" y="1700312"/>
            <a:ext cx="2640244" cy="661491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847" y="1700312"/>
            <a:ext cx="1074810" cy="66149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8912" y="1700312"/>
            <a:ext cx="1413435" cy="66149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1475" y="2776438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makes these different from Layer 1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61475" y="3179564"/>
            <a:ext cx="5232666" cy="1888133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Layer 1</a:t>
            </a:r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(Claude, ChatGPT, Gemini) = you prompt, it responds, you act</a:t>
            </a:r>
            <a:endParaRPr lang="en-US" sz="1300" dirty="0"/>
          </a:p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Agentic AI</a:t>
            </a:r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= you give a goal, it plans and executes multiple steps on its own</a:t>
            </a:r>
            <a:endParaRPr lang="en-US" sz="1300" dirty="0"/>
          </a:p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browse the web, open files, click buttons, fill forms, and write code — autonomously</a:t>
            </a:r>
            <a:endParaRPr lang="en-US" sz="1300" dirty="0"/>
          </a:p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supervise the outcome, not every step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6303904" y="2776438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Advanced Agentic Tools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303904" y="3179564"/>
            <a:ext cx="5232666" cy="3077766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Claude Code (Anthropic)</a:t>
            </a:r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"Runs directly in your terminal. Give it a task like 'build me a landing page' or 'fix all bugs in this project' — it reads your entire codebase, writes code, runs tests, and iterates autonomously. No manual copy-paste."</a:t>
            </a:r>
            <a:endParaRPr lang="en-US" sz="1300" dirty="0"/>
          </a:p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Cursor</a:t>
            </a:r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"AI-powered code editor that understands your entire project. Ask it to add a feature, refactor a function, or debug an error — it edits multiple files simultaneously, like having a senior developer working alongside you."</a:t>
            </a:r>
            <a:endParaRPr lang="en-US" sz="1300" dirty="0"/>
          </a:p>
          <a:p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Zapier AI</a:t>
            </a:r>
            <a:pPr algn="l" marL="264160" indent="-264160">
              <a:lnSpc>
                <a:spcPct val="125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"The most widely used automation platform: 7,000+ app integrations. Build multi-step workflows triggered by AI — e.g. new form submission → AI writes personalized reply → sends email → logs to spreadsheet. All automated."</a:t>
            </a:r>
            <a:endParaRPr lang="en-US" sz="13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7970"/>
            <a:ext cx="10868745" cy="396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Stack Layer 4: Agentic AI — In Practice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155502"/>
            <a:ext cx="6476838" cy="221505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3466505"/>
            <a:ext cx="6365716" cy="17065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1475" y="5269012"/>
            <a:ext cx="10868745" cy="339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multi-agent framework that automates structural engineering tasks — from design planning and knowledge retrieval to code generation and error correction — without manual re-prompting at each step.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661475" y="5704681"/>
            <a:ext cx="10868745" cy="565348"/>
          </a:xfrm>
          <a:prstGeom prst="roundRect">
            <a:avLst>
              <a:gd name="adj" fmla="val 9435"/>
            </a:avLst>
          </a:prstGeom>
          <a:solidFill>
            <a:srgbClr val="E1E1EA"/>
          </a:solidFill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72" y="5824934"/>
            <a:ext cx="158746" cy="127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74215" y="5821759"/>
            <a:ext cx="10329009" cy="339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that used to require a structural engineering team can now be initiated with a single instruction — the agents handle the research, calculation, and output generation autonomously.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701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AI Stack at a Glance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1665684"/>
            <a:ext cx="3496877" cy="1820069"/>
          </a:xfrm>
          <a:prstGeom prst="roundRect">
            <a:avLst>
              <a:gd name="adj" fmla="val 436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6832" y="1861046"/>
            <a:ext cx="310616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1. Thinking &amp; Content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2269728"/>
            <a:ext cx="3106164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Claude · ChatGPT · Gemini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Brainstorm, research, draft, translate — in minutes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347359" y="1665684"/>
            <a:ext cx="3496877" cy="1820069"/>
          </a:xfrm>
          <a:prstGeom prst="roundRect">
            <a:avLst>
              <a:gd name="adj" fmla="val 436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42716" y="1861046"/>
            <a:ext cx="310616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2. Visual &amp; Presentation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4542716" y="2269728"/>
            <a:ext cx="3106164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Canva · Gamma · Adobe Express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Professional design without a designer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033244" y="1665684"/>
            <a:ext cx="3496877" cy="1820069"/>
          </a:xfrm>
          <a:prstGeom prst="roundRect">
            <a:avLst>
              <a:gd name="adj" fmla="val 436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8600" y="1861046"/>
            <a:ext cx="310616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3. Operations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228600" y="2269728"/>
            <a:ext cx="3106164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Notion · Trello · Airtable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 the back office solo — no expensive software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3674765"/>
            <a:ext cx="10868646" cy="1517650"/>
          </a:xfrm>
          <a:prstGeom prst="roundRect">
            <a:avLst>
              <a:gd name="adj" fmla="val 523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6832" y="3870127"/>
            <a:ext cx="1047793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4. Agentic AI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856832" y="4278809"/>
            <a:ext cx="10477932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Claude Code · Cursor · Zapier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 a goal, it executes — research, code, automate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61475" y="5405041"/>
            <a:ext cx="10868745" cy="755948"/>
          </a:xfrm>
          <a:prstGeom prst="roundRect">
            <a:avLst>
              <a:gd name="adj" fmla="val 10502"/>
            </a:avLst>
          </a:prstGeom>
          <a:solidFill>
            <a:srgbClr val="E1E1EA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5672733"/>
            <a:ext cx="236234" cy="18901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275723" y="5641280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 solo creator with these four layers now has the production capacity of a small agency — at a fraction of the cost.</a:t>
            </a:r>
            <a:endParaRPr lang="en-US" sz="14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539353"/>
            <a:ext cx="674274" cy="273645"/>
          </a:xfrm>
          <a:prstGeom prst="roundRect">
            <a:avLst>
              <a:gd name="adj" fmla="val 22121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41407" y="593328"/>
            <a:ext cx="1067765" cy="16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33360" y="881658"/>
            <a:ext cx="6296860" cy="45037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How Technology Is Reshaping Business</a:t>
            </a:r>
            <a:endParaRPr lang="en-US" sz="7050" dirty="0"/>
          </a:p>
        </p:txBody>
      </p:sp>
      <p:sp>
        <p:nvSpPr>
          <p:cNvPr id="6" name="Text 3"/>
          <p:cNvSpPr/>
          <p:nvPr/>
        </p:nvSpPr>
        <p:spPr>
          <a:xfrm>
            <a:off x="5233360" y="5642967"/>
            <a:ext cx="6296860" cy="675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From value chains to value networks. Rented vs. owned attention. Using data to decide.</a:t>
            </a:r>
            <a:endParaRPr lang="en-US" sz="21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0805"/>
            <a:ext cx="10868745" cy="44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From Value Chain to Value Network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79525"/>
            <a:ext cx="52614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trike="sngStrike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Old: Value Chain</a:t>
            </a:r>
            <a:endParaRPr lang="en-US" sz="13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620540"/>
            <a:ext cx="708801" cy="8506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76536" y="1762224"/>
            <a:ext cx="44463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Farmer / Producer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2471142"/>
            <a:ext cx="708801" cy="8506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76536" y="2612827"/>
            <a:ext cx="44463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Mill / Processor</a:t>
            </a:r>
            <a:endParaRPr lang="en-US" sz="13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321745"/>
            <a:ext cx="708801" cy="8506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476536" y="3463429"/>
            <a:ext cx="44463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Distributor</a:t>
            </a:r>
            <a:endParaRPr lang="en-US" sz="13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172347"/>
            <a:ext cx="708801" cy="85060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476536" y="4314031"/>
            <a:ext cx="44463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Shop / Retailer</a:t>
            </a:r>
            <a:endParaRPr lang="en-US" sz="13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5022949"/>
            <a:ext cx="708801" cy="85060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476536" y="5164634"/>
            <a:ext cx="44463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Customer</a:t>
            </a:r>
            <a:endParaRPr lang="en-US" sz="1350" dirty="0"/>
          </a:p>
        </p:txBody>
      </p:sp>
      <p:sp>
        <p:nvSpPr>
          <p:cNvPr id="14" name="Text 7"/>
          <p:cNvSpPr/>
          <p:nvPr/>
        </p:nvSpPr>
        <p:spPr>
          <a:xfrm>
            <a:off x="661475" y="5993110"/>
            <a:ext cx="5871023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step takes a cut. Price climbs. Creator never meets the customer.</a:t>
            </a:r>
            <a:endParaRPr lang="en-US" sz="1100" dirty="0"/>
          </a:p>
        </p:txBody>
      </p:sp>
      <p:sp>
        <p:nvSpPr>
          <p:cNvPr id="15" name="Text 8"/>
          <p:cNvSpPr/>
          <p:nvPr/>
        </p:nvSpPr>
        <p:spPr>
          <a:xfrm>
            <a:off x="6275131" y="1279525"/>
            <a:ext cx="52614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B1B27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New: Value Network</a:t>
            </a:r>
            <a:endParaRPr lang="en-US" sz="1350" dirty="0"/>
          </a:p>
        </p:txBody>
      </p:sp>
      <p:sp>
        <p:nvSpPr>
          <p:cNvPr id="16" name="Shape 9"/>
          <p:cNvSpPr/>
          <p:nvPr/>
        </p:nvSpPr>
        <p:spPr>
          <a:xfrm>
            <a:off x="6275131" y="1620540"/>
            <a:ext cx="2577539" cy="822226"/>
          </a:xfrm>
          <a:prstGeom prst="roundRect">
            <a:avLst>
              <a:gd name="adj" fmla="val 724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7" name="Text 10"/>
          <p:cNvSpPr/>
          <p:nvPr/>
        </p:nvSpPr>
        <p:spPr>
          <a:xfrm>
            <a:off x="6423162" y="1768574"/>
            <a:ext cx="228147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Producer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6423162" y="2096294"/>
            <a:ext cx="2281478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Creates the content</a:t>
            </a:r>
            <a:endParaRPr lang="en-US" sz="1100" dirty="0"/>
          </a:p>
        </p:txBody>
      </p:sp>
      <p:sp>
        <p:nvSpPr>
          <p:cNvPr id="19" name="Shape 12"/>
          <p:cNvSpPr/>
          <p:nvPr/>
        </p:nvSpPr>
        <p:spPr>
          <a:xfrm>
            <a:off x="8958931" y="1620540"/>
            <a:ext cx="2577639" cy="822226"/>
          </a:xfrm>
          <a:prstGeom prst="roundRect">
            <a:avLst>
              <a:gd name="adj" fmla="val 724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9106962" y="1768574"/>
            <a:ext cx="22815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Distributor</a:t>
            </a:r>
            <a:endParaRPr lang="en-US" sz="1350" dirty="0"/>
          </a:p>
        </p:txBody>
      </p:sp>
      <p:sp>
        <p:nvSpPr>
          <p:cNvPr id="21" name="Text 14"/>
          <p:cNvSpPr/>
          <p:nvPr/>
        </p:nvSpPr>
        <p:spPr>
          <a:xfrm>
            <a:off x="9106962" y="2096294"/>
            <a:ext cx="2281577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Publishes on platform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6275131" y="2549029"/>
            <a:ext cx="2577539" cy="822226"/>
          </a:xfrm>
          <a:prstGeom prst="roundRect">
            <a:avLst>
              <a:gd name="adj" fmla="val 724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6423162" y="2697063"/>
            <a:ext cx="228147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Storefront</a:t>
            </a:r>
            <a:endParaRPr lang="en-US" sz="1350" dirty="0"/>
          </a:p>
        </p:txBody>
      </p:sp>
      <p:sp>
        <p:nvSpPr>
          <p:cNvPr id="24" name="Text 17"/>
          <p:cNvSpPr/>
          <p:nvPr/>
        </p:nvSpPr>
        <p:spPr>
          <a:xfrm>
            <a:off x="6423162" y="3024783"/>
            <a:ext cx="2281478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Sells directly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8958931" y="2549029"/>
            <a:ext cx="2577639" cy="822226"/>
          </a:xfrm>
          <a:prstGeom prst="roundRect">
            <a:avLst>
              <a:gd name="adj" fmla="val 724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6" name="Text 19"/>
          <p:cNvSpPr/>
          <p:nvPr/>
        </p:nvSpPr>
        <p:spPr>
          <a:xfrm>
            <a:off x="9106962" y="2697063"/>
            <a:ext cx="22815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Audience</a:t>
            </a:r>
            <a:endParaRPr lang="en-US" sz="1350" dirty="0"/>
          </a:p>
        </p:txBody>
      </p:sp>
      <p:sp>
        <p:nvSpPr>
          <p:cNvPr id="27" name="Text 20"/>
          <p:cNvSpPr/>
          <p:nvPr/>
        </p:nvSpPr>
        <p:spPr>
          <a:xfrm>
            <a:off x="9106962" y="3024783"/>
            <a:ext cx="2281577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Shares for free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6275131" y="3490813"/>
            <a:ext cx="5871023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handoffs. No margins taken. Your audience does the advertising.</a:t>
            </a:r>
            <a:endParaRPr lang="en-US" sz="11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91452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Opportunity Is Real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944936" y="3095823"/>
            <a:ext cx="1058528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capital required to start has never been lower. What used to require savings, a loan, or investors now mostly requires consistency and a willingness to be visibly mediocre for a while.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2883198"/>
            <a:ext cx="25399" cy="1030089"/>
          </a:xfrm>
          <a:prstGeom prst="roundRect">
            <a:avLst>
              <a:gd name="adj" fmla="val 50001"/>
            </a:avLst>
          </a:prstGeom>
          <a:solidFill>
            <a:srgbClr val="1B1B27"/>
          </a:solidFill>
          <a:ln/>
        </p:spPr>
      </p:sp>
      <p:sp>
        <p:nvSpPr>
          <p:cNvPr id="5" name="Text 3"/>
          <p:cNvSpPr/>
          <p:nvPr/>
        </p:nvSpPr>
        <p:spPr>
          <a:xfrm>
            <a:off x="661475" y="4125913"/>
            <a:ext cx="10868745" cy="81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barrier to entry moved from money to patience</a:t>
            </a:r>
            <a:endParaRPr lang="en-US" sz="14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My first videos were rough. That roughness wasn't a signal to stop — it was tuition, paid in reps instead of money.</a:t>
            </a:r>
            <a:endParaRPr lang="en-US" sz="14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305024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Challenge 1: Competition Isn't Local Anymore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769791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You're not competing with your classmates or the shop next door — you're competing with anyone online doing something similar, from another city or another country entirely.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889673"/>
            <a:ext cx="6296860" cy="1663204"/>
          </a:xfrm>
          <a:prstGeom prst="roundRect">
            <a:avLst>
              <a:gd name="adj" fmla="val 4773"/>
            </a:avLst>
          </a:prstGeom>
          <a:solidFill>
            <a:srgbClr val="E1E1EA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482" y="4157365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4125913"/>
            <a:ext cx="5493605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try to beat everyone. Find the angle only you can bring — your own experience, your own voice, or a niche narrower than what the big players bother with. Small businesses win through specificity, not by trying to be the most general option.</a:t>
            </a:r>
            <a:endParaRPr lang="en-US" sz="14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607443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Challenge 2: One Platform Is Fragile by Design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072209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If an account gets suspended or an algorithm changes overnight, income built entirely on one platform's goodwill can disappear just as fast.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889673"/>
            <a:ext cx="6296860" cy="1360785"/>
          </a:xfrm>
          <a:prstGeom prst="roundRect">
            <a:avLst>
              <a:gd name="adj" fmla="val 5834"/>
            </a:avLst>
          </a:prstGeom>
          <a:solidFill>
            <a:srgbClr val="E1E1EA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482" y="4157365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4125913"/>
            <a:ext cx="549360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have a way to reach people directly that doesn't depend on any single platform — a  WhatsApp group, an 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email list, a phone number. That's not a nice-to-have. It's risk management.</a:t>
            </a:r>
            <a:endParaRPr lang="en-US" sz="14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14512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Challenge 3: Expectations Are Usually Badly Calibrated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479278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More than half of people doing this worldwide earn under $15,000 a year from it.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3296741"/>
            <a:ext cx="6296860" cy="1275755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overnight-success stories that circulate are the exception, not the average.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Nobody posts about the eighteen months of slow, unglamorous growth that usually come first.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61475" y="4785122"/>
            <a:ext cx="6296860" cy="1058366"/>
          </a:xfrm>
          <a:prstGeom prst="roundRect">
            <a:avLst>
              <a:gd name="adj" fmla="val 7501"/>
            </a:avLst>
          </a:prstGeom>
          <a:solidFill>
            <a:srgbClr val="E1E1EA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482" y="5052814"/>
            <a:ext cx="236234" cy="1890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75723" y="5021362"/>
            <a:ext cx="54936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slow first year isn't proof that you've failed. It's the normal shape of the distribution everyone starts inside of.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61475" y="1188045"/>
            <a:ext cx="10868745" cy="177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150" b="1" dirty="0">
                <a:solidFill>
                  <a:srgbClr val="1B1B27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380,000+</a:t>
            </a:r>
            <a:endParaRPr lang="en-US" sz="11150" dirty="0"/>
          </a:p>
        </p:txBody>
      </p:sp>
      <p:sp>
        <p:nvSpPr>
          <p:cNvPr id="5" name="Text 2"/>
          <p:cNvSpPr/>
          <p:nvPr/>
        </p:nvSpPr>
        <p:spPr>
          <a:xfrm>
            <a:off x="661475" y="3243560"/>
            <a:ext cx="10868745" cy="815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100" b="1" dirty="0">
                <a:solidFill>
                  <a:srgbClr val="1B1B27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YouTube Subscribers </a:t>
            </a:r>
            <a:endParaRPr lang="en-US" sz="5100" dirty="0"/>
          </a:p>
        </p:txBody>
      </p:sp>
      <p:sp>
        <p:nvSpPr>
          <p:cNvPr id="6" name="Text 3"/>
          <p:cNvSpPr/>
          <p:nvPr/>
        </p:nvSpPr>
        <p:spPr>
          <a:xfrm>
            <a:off x="356682" y="434220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61475" y="4951710"/>
            <a:ext cx="10868745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—</a:t>
            </a:r>
            <a:endParaRPr lang="en-US" sz="4900" dirty="0"/>
          </a:p>
        </p:txBody>
      </p:sp>
      <p:sp>
        <p:nvSpPr>
          <p:cNvPr id="8" name="Text 5"/>
          <p:cNvSpPr/>
          <p:nvPr/>
        </p:nvSpPr>
        <p:spPr>
          <a:xfrm>
            <a:off x="661475" y="5669955"/>
            <a:ext cx="1086874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endParaRPr lang="en-US" sz="18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884833"/>
            <a:ext cx="707412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941487"/>
            <a:ext cx="109018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1247577"/>
            <a:ext cx="6296860" cy="472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Real Example: How I Actually Use All of This</a:t>
            </a:r>
            <a:endParaRPr lang="en-US" sz="7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7709"/>
            <a:ext cx="10868745" cy="563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Three Types of Reach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464171"/>
            <a:ext cx="11478330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Not all reach is equal — and confusing the three is one of the most expensive mistakes a digital business makes.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61475" y="1938834"/>
            <a:ext cx="3508486" cy="3470771"/>
          </a:xfrm>
          <a:prstGeom prst="roundRect">
            <a:avLst>
              <a:gd name="adj" fmla="val 2180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7902" y="2125266"/>
            <a:ext cx="3135631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Paid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847902" y="2509738"/>
            <a:ext cx="3135631" cy="2150467"/>
          </a:xfrm>
          <a:prstGeom prst="rect">
            <a:avLst/>
          </a:prstGeom>
          <a:noFill/>
          <a:ln/>
        </p:spPr>
        <p:txBody>
          <a:bodyPr wrap="square" lIns="0" tIns="72063" rIns="0" bIns="0" rtlCol="0" anchor="t">
            <a:normAutofit/>
          </a:bodyPr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Reach you pay for directly (boosted posts, ads)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Works immediately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Stops the moment the budget stops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Someone else sets the price and the rules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341605" y="1938834"/>
            <a:ext cx="3508486" cy="3470771"/>
          </a:xfrm>
          <a:prstGeom prst="roundRect">
            <a:avLst>
              <a:gd name="adj" fmla="val 2180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8032" y="2125266"/>
            <a:ext cx="3135631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Earned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4528032" y="2509738"/>
            <a:ext cx="3135631" cy="2150467"/>
          </a:xfrm>
          <a:prstGeom prst="rect">
            <a:avLst/>
          </a:prstGeom>
          <a:noFill/>
          <a:ln/>
        </p:spPr>
        <p:txBody>
          <a:bodyPr wrap="square" lIns="0" tIns="72063" rIns="0" bIns="0" rtlCol="0" anchor="t">
            <a:normAutofit/>
          </a:bodyPr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Reach you didn't pay for but also don't control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Someone screenshots your video and shares it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Unpredictable — can spike or disappear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Valuable but not a foundation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021734" y="1938834"/>
            <a:ext cx="3508486" cy="3470771"/>
          </a:xfrm>
          <a:prstGeom prst="roundRect">
            <a:avLst>
              <a:gd name="adj" fmla="val 2180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08162" y="2125266"/>
            <a:ext cx="3135631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Owned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8208162" y="2509738"/>
            <a:ext cx="3135631" cy="2713434"/>
          </a:xfrm>
          <a:prstGeom prst="rect">
            <a:avLst/>
          </a:prstGeom>
          <a:noFill/>
          <a:ln/>
        </p:spPr>
        <p:txBody>
          <a:bodyPr wrap="square" lIns="0" tIns="72063" rIns="0" bIns="0" rtlCol="0" anchor="t">
            <a:normAutofit/>
          </a:bodyPr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Reach on infrastructure you actually control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community, your email list, your direct channel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Persists independent of any platform's algorithm</a:t>
            </a:r>
            <a:endParaRPr lang="en-US" sz="1400" dirty="0"/>
          </a:p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the foundation — treat paid and earned as accelerants, not the reverse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61475" y="5602784"/>
            <a:ext cx="10868745" cy="697508"/>
          </a:xfrm>
          <a:prstGeom prst="roundRect">
            <a:avLst>
              <a:gd name="adj" fmla="val 10848"/>
            </a:avLst>
          </a:prstGeom>
          <a:solidFill>
            <a:srgbClr val="E1E1EA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552" y="5845870"/>
            <a:ext cx="225122" cy="180082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246752" y="5819378"/>
            <a:ext cx="10712976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businesses that survive platform volatility are consistently the ones that treat owned media as the foundation.</a:t>
            </a:r>
            <a:endParaRPr lang="en-US" sz="14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378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Every Platform Is Its Own Economy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542455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digital ecosystem isn't one undifferentiated internet. It's a network of genuinely distinct markets, each with its own rules.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2057499"/>
            <a:ext cx="10868745" cy="3409156"/>
          </a:xfrm>
          <a:prstGeom prst="roundRect">
            <a:avLst>
              <a:gd name="adj" fmla="val 2329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2608957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762077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612779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56931" y="2183606"/>
            <a:ext cx="348834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Platform Type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113705" y="2183606"/>
            <a:ext cx="40311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Rewards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913291" y="2183606"/>
            <a:ext cx="40311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56931" y="2731889"/>
            <a:ext cx="348834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Long-form video (YouTube)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113705" y="2731889"/>
            <a:ext cx="40311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CTR + Watch Time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7913291" y="2731889"/>
            <a:ext cx="342157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Tied to advertising inventory — the longer people watch, the more ads the platform can sell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56931" y="3885009"/>
            <a:ext cx="348834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Short-form video (TikTok, Reels)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113705" y="3885009"/>
            <a:ext cx="40311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 rate + instant retention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913291" y="3885009"/>
            <a:ext cx="342157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Platform wants content people forward to a friend, not just scroll past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56931" y="4735711"/>
            <a:ext cx="28787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Owned channel (community, email list)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113705" y="4735711"/>
            <a:ext cx="40311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rate + active engagement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7913291" y="4735711"/>
            <a:ext cx="342157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Far more honest signal of genuine trust than a follower count ever was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61475" y="5679281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follower on YouTube is generally worth several times more than a follower on a short-form platform — because the monetization engine is fundamentally different.</a:t>
            </a:r>
            <a:endParaRPr lang="en-US" sz="14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2294"/>
            <a:ext cx="10868745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One System, Not Six Separate Jobs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61475" y="1301750"/>
            <a:ext cx="11478330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</a:t>
            </a:r>
            <a:pPr algn="l" indent="0" marL="0">
              <a:lnSpc>
                <a:spcPct val="121000"/>
              </a:lnSpc>
              <a:buNone/>
            </a:pP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Every part of this system exists because some traditional business function needed a digital-native way to happen.</a:t>
            </a:r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61475" y="1664692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01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61475" y="1906488"/>
            <a:ext cx="5371966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6" name="Text 4"/>
          <p:cNvSpPr/>
          <p:nvPr/>
        </p:nvSpPr>
        <p:spPr>
          <a:xfrm>
            <a:off x="661475" y="2021284"/>
            <a:ext cx="537196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Create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61475" y="2336006"/>
            <a:ext cx="537196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content itself. The production function. Builds trust and authority at scale.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158155" y="1664692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02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58155" y="1906488"/>
            <a:ext cx="5372065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0" name="Text 8"/>
          <p:cNvSpPr/>
          <p:nvPr/>
        </p:nvSpPr>
        <p:spPr>
          <a:xfrm>
            <a:off x="6158155" y="2021284"/>
            <a:ext cx="537206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Grow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158155" y="2336006"/>
            <a:ext cx="5372065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Extending reach. The marketing function. Organic distribution through platforms.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61475" y="3021112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03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1475" y="3262908"/>
            <a:ext cx="5371966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4" name="Text 12"/>
          <p:cNvSpPr/>
          <p:nvPr/>
        </p:nvSpPr>
        <p:spPr>
          <a:xfrm>
            <a:off x="661475" y="3377704"/>
            <a:ext cx="537196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Own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61475" y="3692426"/>
            <a:ext cx="5371966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direct relationship with the audience. The customer-relationship function. Independent of any algorithm.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158155" y="3021112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04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58155" y="3262908"/>
            <a:ext cx="5372065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8" name="Text 16"/>
          <p:cNvSpPr/>
          <p:nvPr/>
        </p:nvSpPr>
        <p:spPr>
          <a:xfrm>
            <a:off x="6158155" y="3377704"/>
            <a:ext cx="537206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Monetize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158155" y="3692426"/>
            <a:ext cx="5372065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Turning trust into revenue responsibly. The sales function. Sits on top of the first three.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61475" y="4377531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05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61475" y="4619327"/>
            <a:ext cx="5371966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22" name="Text 20"/>
          <p:cNvSpPr/>
          <p:nvPr/>
        </p:nvSpPr>
        <p:spPr>
          <a:xfrm>
            <a:off x="661475" y="4734123"/>
            <a:ext cx="537196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Take It Offline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61475" y="5048845"/>
            <a:ext cx="5371966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Events and in-person touchpoints. The physical-retail equivalent. Deepens relationships.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158155" y="4377531"/>
            <a:ext cx="307074" cy="191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06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158155" y="4619327"/>
            <a:ext cx="5372065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26" name="Text 24"/>
          <p:cNvSpPr/>
          <p:nvPr/>
        </p:nvSpPr>
        <p:spPr>
          <a:xfrm>
            <a:off x="6158155" y="4734123"/>
            <a:ext cx="537206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Manage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158155" y="5048845"/>
            <a:ext cx="5372065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operational layer holding the rest together. Run by a genuinely small team.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61475" y="5749528"/>
            <a:ext cx="10868745" cy="536178"/>
          </a:xfrm>
          <a:prstGeom prst="roundRect">
            <a:avLst>
              <a:gd name="adj" fmla="val 12030"/>
            </a:avLst>
          </a:prstGeom>
          <a:solidFill>
            <a:srgbClr val="E1E1EA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962" y="5930602"/>
            <a:ext cx="191884" cy="153491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1160334" y="5912545"/>
            <a:ext cx="10825983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used to require an entire floor of an office now runs through content, community, and an offer — executed by one or two people.</a:t>
            </a:r>
            <a:endParaRPr lang="en-US" sz="1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75891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Income Streams I Actually Run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4456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None of which existed as viable income for an individual a generation ago.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259608"/>
            <a:ext cx="472468" cy="472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2968327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Advertising revenue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3377009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by the platform based on how much people actually watch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135" y="2259608"/>
            <a:ext cx="472468" cy="472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63135" y="2968327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Channel memberships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363135" y="3377009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of the audience pays regularly for a closer relationship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4794" y="2259608"/>
            <a:ext cx="472468" cy="472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64794" y="2968327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Live audience support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64794" y="3377009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real-time sessions where viewers can respond directly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5" y="4359870"/>
            <a:ext cx="472468" cy="472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61475" y="5068590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Brand partnerships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61475" y="5477272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business pays to reach an audience that already trusts a specific voice</a:t>
            </a:r>
            <a:endParaRPr lang="en-US" sz="14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63135" y="4359870"/>
            <a:ext cx="472468" cy="47248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363135" y="5068590"/>
            <a:ext cx="346542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Paid content</a:t>
            </a:r>
            <a:endParaRPr lang="en-US" sz="1850" dirty="0"/>
          </a:p>
        </p:txBody>
      </p:sp>
      <p:sp>
        <p:nvSpPr>
          <p:cNvPr id="18" name="Text 11"/>
          <p:cNvSpPr/>
          <p:nvPr/>
        </p:nvSpPr>
        <p:spPr>
          <a:xfrm>
            <a:off x="4363135" y="5477272"/>
            <a:ext cx="346542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Sold directly, with no distributor taking a cut in between</a:t>
            </a:r>
            <a:endParaRPr lang="en-US" sz="14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2976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Course vs. Coaching: Two Different Problems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9843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different price points — solving two genuinely different problems for two genuinely different people.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2313484"/>
            <a:ext cx="10868745" cy="2443659"/>
          </a:xfrm>
          <a:prstGeom prst="roundRect">
            <a:avLst>
              <a:gd name="adj" fmla="val 324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7825" y="2319834"/>
            <a:ext cx="5428023" cy="2430959"/>
          </a:xfrm>
          <a:custGeom>
            <a:avLst/>
            <a:gdLst/>
            <a:ahLst/>
            <a:cxnLst/>
            <a:rect l="l" t="t" r="r" b="b"/>
            <a:pathLst>
              <a:path w="5428023" h="2430959">
                <a:moveTo>
                  <a:pt x="66156" y="0"/>
                </a:moveTo>
                <a:lnTo>
                  <a:pt x="5428023" y="0"/>
                </a:lnTo>
                <a:lnTo>
                  <a:pt x="5428023" y="2430959"/>
                </a:lnTo>
                <a:lnTo>
                  <a:pt x="66156" y="2430959"/>
                </a:lnTo>
                <a:arcTo hR="66158" wR="66156" stAng="5400000" swAng="5400000"/>
                <a:lnTo>
                  <a:pt x="0" y="66158"/>
                </a:lnTo>
                <a:arcTo hR="66158" wR="66156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6" name="Text 4"/>
          <p:cNvSpPr/>
          <p:nvPr/>
        </p:nvSpPr>
        <p:spPr>
          <a:xfrm>
            <a:off x="856832" y="2508845"/>
            <a:ext cx="50500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Mass Product (Course)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56832" y="2917527"/>
            <a:ext cx="5050009" cy="1341834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 reach, trust not yet deep per individual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Standardized problem — one answer works for many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What's being sold: a low-cost way to close a resource gap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095848" y="2319834"/>
            <a:ext cx="5428023" cy="2430959"/>
          </a:xfrm>
          <a:custGeom>
            <a:avLst/>
            <a:gdLst/>
            <a:ahLst/>
            <a:cxnLst/>
            <a:rect l="l" t="t" r="r" b="b"/>
            <a:pathLst>
              <a:path w="5428023" h="2430959">
                <a:moveTo>
                  <a:pt x="0" y="0"/>
                </a:moveTo>
                <a:lnTo>
                  <a:pt x="5361866" y="0"/>
                </a:lnTo>
                <a:arcTo hR="66158" wR="66156" stAng="16200000" swAng="5400000"/>
                <a:lnTo>
                  <a:pt x="5428023" y="2364800"/>
                </a:lnTo>
                <a:arcTo hR="66158" wR="66156" stAng="0" swAng="5400000"/>
                <a:lnTo>
                  <a:pt x="0" y="2430959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9" name="Shape 7"/>
          <p:cNvSpPr/>
          <p:nvPr/>
        </p:nvSpPr>
        <p:spPr>
          <a:xfrm>
            <a:off x="6095848" y="2319834"/>
            <a:ext cx="25399" cy="2430959"/>
          </a:xfrm>
          <a:prstGeom prst="roundRect">
            <a:avLst>
              <a:gd name="adj" fmla="val 50001"/>
            </a:avLst>
          </a:prstGeom>
          <a:solidFill>
            <a:srgbClr val="C7C7D0"/>
          </a:solidFill>
          <a:ln/>
        </p:spPr>
      </p:sp>
      <p:sp>
        <p:nvSpPr>
          <p:cNvPr id="10" name="Text 8"/>
          <p:cNvSpPr/>
          <p:nvPr/>
        </p:nvSpPr>
        <p:spPr>
          <a:xfrm>
            <a:off x="6284854" y="2508845"/>
            <a:ext cx="50500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Personal Service (Coaching)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284854" y="2917527"/>
            <a:ext cx="5050009" cy="164425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Smaller audience, deep trust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 or situational problem — needs judgment and back-and-forth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What's being sold: time saved and certainty — not information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4969768"/>
            <a:ext cx="10868745" cy="1058366"/>
          </a:xfrm>
          <a:prstGeom prst="roundRect">
            <a:avLst>
              <a:gd name="adj" fmla="val 7501"/>
            </a:avLst>
          </a:prstGeom>
          <a:solidFill>
            <a:srgbClr val="E1E1EA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5237460"/>
            <a:ext cx="236234" cy="189012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275723" y="5206008"/>
            <a:ext cx="1006549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Getting the match wrong in either direction is one of the most common reasons a digital business loses money on execution, not on the idea itself.</a:t>
            </a:r>
            <a:endParaRPr lang="en-US" sz="14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2359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Rules I Hold Myself To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59226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Because I work in a space where trust really matters — financial education.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2296319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 won't do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661475" y="2780605"/>
            <a:ext cx="5203794" cy="2144911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Promote trading as a shortcut to wealth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get-rich-quick framing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 guarantees about outcomes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Flash a lifestyle I'm not being honest about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Endorse anything unregulated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 expectations I know aren't realistic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296319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 do instead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32776" y="2780605"/>
            <a:ext cx="5203794" cy="2012752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Stick to budgeting fundamentals and investing basics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talk about regulated instruments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Stay transparent about what's actually worked and what hasn't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expectations realistic, even when realistic is less exciting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44936" y="5416848"/>
            <a:ext cx="1058528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That's not a compliance checklist kept in a drawer — it's the actual difference between a channel that's still standing in five years and one that burns through its audience's trust in one.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5204222"/>
            <a:ext cx="25399" cy="1030089"/>
          </a:xfrm>
          <a:prstGeom prst="roundRect">
            <a:avLst>
              <a:gd name="adj" fmla="val 50001"/>
            </a:avLst>
          </a:prstGeom>
          <a:solidFill>
            <a:srgbClr val="1B1B27"/>
          </a:solidFill>
          <a:ln/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747242"/>
            <a:ext cx="707412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5346765" y="1803896"/>
            <a:ext cx="109018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5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33360" y="2109986"/>
            <a:ext cx="6296860" cy="2362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How to Actually Start</a:t>
            </a:r>
            <a:endParaRPr lang="en-US" sz="7400" dirty="0"/>
          </a:p>
        </p:txBody>
      </p:sp>
      <p:sp>
        <p:nvSpPr>
          <p:cNvPr id="6" name="Text 3"/>
          <p:cNvSpPr/>
          <p:nvPr/>
        </p:nvSpPr>
        <p:spPr>
          <a:xfrm>
            <a:off x="5233360" y="4756249"/>
            <a:ext cx="6296860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Five steps. In order. Starting Monday.</a:t>
            </a:r>
            <a:endParaRPr lang="en-US" sz="2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2066330"/>
            <a:ext cx="1057745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2122984"/>
            <a:ext cx="144052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OF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2429073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Get Good at One Thing First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3303191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You don't need to be a world-class expert. You need to be a few steps ahead of the person you're trying to help.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61475" y="3818235"/>
            <a:ext cx="10868745" cy="97333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Pick something you're genuinely curious about — not just something that looks profitable on paper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about a topic you don't actually care about runs out of steam fast, usually right around the point where it would have started working</a:t>
            </a:r>
            <a:endParaRPr lang="en-US" sz="14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025624"/>
            <a:ext cx="1057745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1082278"/>
            <a:ext cx="144052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OF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38836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Observe, Imitate, Modify (ATM)</a:t>
            </a:r>
            <a:endParaRPr lang="en-US" sz="3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262485"/>
            <a:ext cx="3622882" cy="75604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482" y="3207544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Observe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0482" y="3616226"/>
            <a:ext cx="3244868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Study what's already working in the space you want to enter — which hooks stop people, which formats keep getting made, which topics keep resurfacing.</a:t>
            </a:r>
            <a:endParaRPr lang="en-US" sz="14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357" y="2262485"/>
            <a:ext cx="3622882" cy="7560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3364" y="3207544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Imitate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4473364" y="3616226"/>
            <a:ext cx="324486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Imitate the pattern — the structure behind what works — not someone else's exact words or footage.</a:t>
            </a:r>
            <a:endParaRPr lang="en-US" sz="14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239" y="2262485"/>
            <a:ext cx="3622882" cy="75604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96246" y="3207544"/>
            <a:ext cx="3244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Modify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8096246" y="3616226"/>
            <a:ext cx="324486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Modify it with the one thing only you can add: your own angle, your own voice, your own actual experience.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61475" y="5529957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Skip the first step and you're guessing blind. Skip the last step and you're just a copy nobody needed.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61475" y="2507555"/>
            <a:ext cx="10868745" cy="1181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400" b="1" dirty="0">
                <a:solidFill>
                  <a:srgbClr val="1B1B27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1,000+ Videos Published</a:t>
            </a:r>
            <a:endParaRPr lang="en-US" sz="7400" dirty="0"/>
          </a:p>
        </p:txBody>
      </p:sp>
      <p:sp>
        <p:nvSpPr>
          <p:cNvPr id="5" name="Text 2"/>
          <p:cNvSpPr/>
          <p:nvPr/>
        </p:nvSpPr>
        <p:spPr>
          <a:xfrm>
            <a:off x="356682" y="3972421"/>
            <a:ext cx="11478330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Years · Consistent · Still Going</a:t>
            </a:r>
            <a:endParaRPr lang="en-US" sz="18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63166"/>
            <a:ext cx="10189213" cy="573157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549870"/>
            <a:ext cx="9746212" cy="54823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132711"/>
            <a:ext cx="11478330" cy="175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414859"/>
            <a:ext cx="1057745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1471513"/>
            <a:ext cx="144052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OF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777603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the AI Stack to Remove Friction — Not Yourself</a:t>
            </a:r>
            <a:endParaRPr lang="en-US" sz="3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3310334"/>
            <a:ext cx="151206" cy="1512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88283" y="3299023"/>
            <a:ext cx="1171149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CLAUDE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301" y="3310334"/>
            <a:ext cx="151206" cy="15120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71110" y="3299023"/>
            <a:ext cx="128266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CHATGPT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647" y="3310334"/>
            <a:ext cx="151206" cy="15120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765455" y="3299023"/>
            <a:ext cx="112035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GEMINI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661475" y="374213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Use it to move faster through the boring parts. Don't use it to skip having an actual point of view.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61475" y="4257179"/>
            <a:ext cx="10868745" cy="670917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Tools like Claude or other AI assistants can help draft an outline, tighten a script, brainstorm titles, or speed up editing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moment the content stops sounding like a real person who knows something, it stops being trustworthy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61475" y="5140722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Trust is the entire asset this business runs on.</a:t>
            </a:r>
            <a:endParaRPr lang="en-US" sz="14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2250579"/>
            <a:ext cx="1057745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2307233"/>
            <a:ext cx="144052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 OF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2613323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Publish Before It Feels Ready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3487440"/>
            <a:ext cx="10868745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Expect the first 20–30 attempts to be rough. Nobody's early work is good.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people who make it through aren't the ones who started better — they're the ones who kept publishing through the part where it's embarrassing.</a:t>
            </a:r>
            <a:endParaRPr lang="en-US" sz="145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102519"/>
            <a:ext cx="1057745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1159173"/>
            <a:ext cx="144052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5 OF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465263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Once You're Publishing Consistently — Start Reading the Data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293002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That's the point where this stops being a hobby and starts being a business you can actually steer.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61475" y="3445073"/>
            <a:ext cx="10868745" cy="103941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the two numbers that matter: how much reach you're generating, and how large the audience is that you genuinely own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vanity totals — the honest inputs that tell you which business model actually fits where you are right now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"That's optimization applied to the whole business, not just to a single post"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61475" y="4697115"/>
            <a:ext cx="10868745" cy="1058366"/>
          </a:xfrm>
          <a:prstGeom prst="roundRect">
            <a:avLst>
              <a:gd name="adj" fmla="val 7501"/>
            </a:avLst>
          </a:prstGeom>
          <a:solidFill>
            <a:srgbClr val="E1E1EA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4964807"/>
            <a:ext cx="236234" cy="1890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75723" y="4933355"/>
            <a:ext cx="1006549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difference between a digital entrepreneur who's genuinely building something and one who's just guessing with better production value.</a:t>
            </a:r>
            <a:endParaRPr lang="en-US" sz="145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61475" y="170428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One Thing to Take Away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944936" y="2791023"/>
            <a:ext cx="1058528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"A digital business that lasts is built on relationships it owns and decisions it can actually measure — not on a single viral moment, and not on a platform's temporary goodwill."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61475" y="2578398"/>
            <a:ext cx="25399" cy="1030089"/>
          </a:xfrm>
          <a:prstGeom prst="roundRect">
            <a:avLst>
              <a:gd name="adj" fmla="val 50001"/>
            </a:avLst>
          </a:prstGeom>
          <a:solidFill>
            <a:srgbClr val="1B1B27"/>
          </a:solidFill>
          <a:ln/>
        </p:spPr>
      </p:sp>
      <p:sp>
        <p:nvSpPr>
          <p:cNvPr id="7" name="Text 4"/>
          <p:cNvSpPr/>
          <p:nvPr/>
        </p:nvSpPr>
        <p:spPr>
          <a:xfrm>
            <a:off x="661475" y="3821113"/>
            <a:ext cx="10868745" cy="1332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Capital used to be the barrier to starting something. It isn't anymore.</a:t>
            </a:r>
            <a:endParaRPr lang="en-US" sz="1450" dirty="0"/>
          </a:p>
          <a:p>
            <a:pPr algn="ctr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replaced it is patience, honesty, and the discipline to actually look at the numbers instead of hoping.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6112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Featured on Major Podcasts &amp; Collaborations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747863"/>
            <a:ext cx="3277709" cy="1582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4542929"/>
            <a:ext cx="3277709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Invited as guest by top Indonesian content creators</a:t>
            </a:r>
            <a:endParaRPr lang="en-US" sz="11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691" y="2747863"/>
            <a:ext cx="3390914" cy="143083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06691" y="4391323"/>
            <a:ext cx="3390914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Recognized as a credible voice in personal finance &amp; investing</a:t>
            </a:r>
            <a:endParaRPr lang="en-US" sz="11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112" y="2747863"/>
            <a:ext cx="3277709" cy="153164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265112" y="4492129"/>
            <a:ext cx="3277709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Building trust beyond the channel — one collaboration at a time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7647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2019 vs. 2026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2350591"/>
            <a:ext cx="5476043" cy="2515791"/>
          </a:xfrm>
          <a:prstGeom prst="roundRect">
            <a:avLst>
              <a:gd name="adj" fmla="val 5410"/>
            </a:avLst>
          </a:prstGeom>
          <a:solidFill>
            <a:srgbClr val="000000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539603"/>
            <a:ext cx="509802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2019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14357" y="3023890"/>
            <a:ext cx="5098029" cy="177641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 camera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studio, no editor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Zero audience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"Just explaining how I invest my own money"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plan beyond that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539603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2026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32776" y="3023890"/>
            <a:ext cx="5203794" cy="177641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380K+ YouTube subscribers (Doddy Bicara Investasi)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250K+ TikTok followers (@doddybicarainvestasi)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116K+ Instagram followers (@doddy.prayogo)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1,000+ published videos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Running an actual business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61475" y="507900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that runs entirely on infrastructure that didn't exist — or wasn't affordable — a generation ago.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475482"/>
            <a:ext cx="707412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774879" y="1532136"/>
            <a:ext cx="109018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1838226"/>
            <a:ext cx="6296860" cy="3544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Digital Entrepreneurship Actually Is</a:t>
            </a:r>
            <a:endParaRPr lang="en-US" sz="7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81025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Is Digital Entrepreneurship?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944936" y="2258417"/>
            <a:ext cx="601339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Venture creation that is enabled, mediated, or fundamentally transformed by digital technology — not simply an old business that added a website.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045791"/>
            <a:ext cx="25399" cy="1332508"/>
          </a:xfrm>
          <a:prstGeom prst="roundRect">
            <a:avLst>
              <a:gd name="adj" fmla="val 50001"/>
            </a:avLst>
          </a:prstGeom>
          <a:solidFill>
            <a:srgbClr val="1B1B27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3779937"/>
            <a:ext cx="291785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Digitized Business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61475" y="4264223"/>
            <a:ext cx="2917851" cy="1946672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Uses digital tools on top of a traditional model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a bakery taking orders on Instagram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business could exist without the platform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046833" y="3779937"/>
            <a:ext cx="291785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Digital-Native Business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4046833" y="4264223"/>
            <a:ext cx="2917851" cy="1946672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Could only exist because the platform exists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a content creator channel, a marketplace app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Remove the platform and the business disappears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55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2026-08-20T03:04:47Z</dcterms:created>
  <dcterms:modified xsi:type="dcterms:W3CDTF">2026-08-20T03:04:47Z</dcterms:modified>
</cp:coreProperties>
</file>