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61" r:id="rId7"/>
    <p:sldId id="264" r:id="rId8"/>
    <p:sldId id="265" r:id="rId9"/>
    <p:sldId id="266" r:id="rId10"/>
    <p:sldId id="267" r:id="rId11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280" y="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47738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60737" y="1254125"/>
            <a:ext cx="2422525" cy="219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D8383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2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13670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3999" cy="47811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D8383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3966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211" y="196961"/>
            <a:ext cx="3395345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bg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08997" y="1758190"/>
            <a:ext cx="6129655" cy="2705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D8383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jpg"/><Relationship Id="rId7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3791484-3EDE-BAE1-813B-D54814F15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53C9B9F-24CD-BE25-3E03-8A668984EBD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50232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DFEEF4B6-7EB7-3DB3-B6F6-C84B9BACC7FD}"/>
              </a:ext>
            </a:extLst>
          </p:cNvPr>
          <p:cNvGrpSpPr/>
          <p:nvPr/>
        </p:nvGrpSpPr>
        <p:grpSpPr>
          <a:xfrm>
            <a:off x="0" y="0"/>
            <a:ext cx="9143999" cy="4762306"/>
            <a:chOff x="0" y="0"/>
            <a:chExt cx="9143999" cy="4762306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BB1DF76C-423C-F016-F3CA-BE99B7F88AC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4762306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0D0E90BD-6AFF-B32D-1ACD-2AC23359018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8087" y="1968042"/>
              <a:ext cx="2202845" cy="609424"/>
            </a:xfrm>
            <a:prstGeom prst="rect">
              <a:avLst/>
            </a:prstGeom>
          </p:spPr>
        </p:pic>
      </p:grpSp>
      <p:grpSp>
        <p:nvGrpSpPr>
          <p:cNvPr id="7" name="object 7">
            <a:extLst>
              <a:ext uri="{FF2B5EF4-FFF2-40B4-BE49-F238E27FC236}">
                <a16:creationId xmlns:a16="http://schemas.microsoft.com/office/drawing/2014/main" id="{0FE19578-5577-3F20-272F-AEB27B9FEC06}"/>
              </a:ext>
            </a:extLst>
          </p:cNvPr>
          <p:cNvGrpSpPr/>
          <p:nvPr/>
        </p:nvGrpSpPr>
        <p:grpSpPr>
          <a:xfrm>
            <a:off x="171450" y="180975"/>
            <a:ext cx="4183571" cy="4276988"/>
            <a:chOff x="171450" y="180975"/>
            <a:chExt cx="4183571" cy="4276988"/>
          </a:xfrm>
        </p:grpSpPr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0077F66D-791B-28F9-A956-8DB43B05D5E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450" y="180975"/>
              <a:ext cx="2047874" cy="2057399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EB3CDDEE-3E92-AD42-DFFF-12C6C8600C8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" y="295275"/>
              <a:ext cx="4126421" cy="4162688"/>
            </a:xfrm>
            <a:prstGeom prst="rect">
              <a:avLst/>
            </a:prstGeom>
          </p:spPr>
        </p:pic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36C8D492-D3CD-0D6A-CBB6-3280CD1C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61" y="1209674"/>
            <a:ext cx="4092839" cy="21544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200" dirty="0"/>
              <a:t>KOL BRIEF</a:t>
            </a:r>
            <a:br>
              <a:rPr lang="en-US" sz="3200" dirty="0"/>
            </a:br>
            <a:r>
              <a:rPr lang="en-US" sz="3200" dirty="0"/>
              <a:t>FOR</a:t>
            </a:r>
            <a:br>
              <a:rPr lang="en-US" sz="3200" dirty="0"/>
            </a:br>
            <a:r>
              <a:rPr lang="en-US" sz="3200" dirty="0">
                <a:solidFill>
                  <a:srgbClr val="FAC57D"/>
                </a:solidFill>
              </a:rPr>
              <a:t>INDEPENDENCE DAY</a:t>
            </a:r>
            <a:endParaRPr lang="en-ID" sz="3200" dirty="0">
              <a:solidFill>
                <a:srgbClr val="FAC57D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5FD5FF-E569-4454-E1AB-4E626E7714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656" y="3333635"/>
            <a:ext cx="982653" cy="3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71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9143999" cy="51434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762498"/>
            <a:ext cx="9143999" cy="377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498BB8-A005-FA4C-5719-155E7B6D5F52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4A2B660-4791-E8C3-8A3C-A0DF3E534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504" y="2063915"/>
            <a:ext cx="6414989" cy="1015663"/>
          </a:xfrm>
        </p:spPr>
        <p:txBody>
          <a:bodyPr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THANK YOU</a:t>
            </a:r>
            <a:endParaRPr lang="en-ID" sz="6600" b="1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5A4934-C8A9-E7B0-FBB3-2B7578C1B8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4806917"/>
            <a:ext cx="698344" cy="2350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C3C4C-46A3-E449-BA6C-7DE04CA8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CDBC794C-173C-AC0D-46D2-590D6950FC9F}"/>
              </a:ext>
            </a:extLst>
          </p:cNvPr>
          <p:cNvSpPr txBox="1"/>
          <p:nvPr/>
        </p:nvSpPr>
        <p:spPr>
          <a:xfrm>
            <a:off x="1651793" y="3353434"/>
            <a:ext cx="6021070" cy="501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8815" marR="5080" indent="-666750">
              <a:lnSpc>
                <a:spcPct val="125000"/>
              </a:lnSpc>
              <a:spcBef>
                <a:spcPts val="95"/>
              </a:spcBef>
            </a:pP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Its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definition</a:t>
            </a:r>
            <a:r>
              <a:rPr sz="1250" spc="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Gen</a:t>
            </a:r>
            <a:r>
              <a:rPr sz="1250" spc="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Z</a:t>
            </a:r>
            <a:r>
              <a:rPr sz="1250" spc="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about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honoring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freedom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our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heroes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Arial MT"/>
                <a:cs typeface="Arial MT"/>
              </a:rPr>
              <a:t>fought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35" dirty="0">
                <a:solidFill>
                  <a:srgbClr val="FFFFFF"/>
                </a:solidFill>
                <a:latin typeface="Arial MT"/>
                <a:cs typeface="Arial MT"/>
              </a:rPr>
              <a:t>by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actually</a:t>
            </a:r>
            <a:r>
              <a:rPr sz="125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using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Arial MT"/>
                <a:cs typeface="Arial MT"/>
              </a:rPr>
              <a:t>it</a:t>
            </a:r>
            <a:r>
              <a:rPr sz="1250" spc="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125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Arial MT"/>
                <a:cs typeface="Arial MT"/>
              </a:rPr>
              <a:t>pursue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our</a:t>
            </a:r>
            <a:r>
              <a:rPr sz="125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true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Arial MT"/>
                <a:cs typeface="Arial MT"/>
              </a:rPr>
              <a:t>passion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be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Arial MT"/>
                <a:cs typeface="Arial MT"/>
              </a:rPr>
              <a:t>ourselves.</a:t>
            </a:r>
            <a:endParaRPr sz="1250">
              <a:latin typeface="Arial MT"/>
              <a:cs typeface="Arial M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48FDA-ECC1-A2B9-E834-01A09E4CB6F2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1DCDBF-144B-7A34-EEB7-F9C96DD40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1" y="196961"/>
            <a:ext cx="3395345" cy="369332"/>
          </a:xfrm>
        </p:spPr>
        <p:txBody>
          <a:bodyPr/>
          <a:lstStyle/>
          <a:p>
            <a:r>
              <a:rPr lang="en-US" sz="2400" dirty="0"/>
              <a:t>CAMPAIGN OVERVIEW</a:t>
            </a:r>
            <a:endParaRPr lang="en-ID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FA3844-7666-F84A-FF16-AE6CD4BFF153}"/>
              </a:ext>
            </a:extLst>
          </p:cNvPr>
          <p:cNvSpPr txBox="1"/>
          <p:nvPr/>
        </p:nvSpPr>
        <p:spPr>
          <a:xfrm>
            <a:off x="266700" y="1604862"/>
            <a:ext cx="8610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INDEPENDENCE IS FAR MORE THAN JUST HISTORY TEXT BOOK</a:t>
            </a:r>
            <a:endParaRPr lang="en-ID" sz="40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C0C91-CC3A-5AD1-C8DF-C3FB86BC8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24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F6F546-E64D-11BD-C5D4-C2192127B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7F331AC-6384-45A8-B74E-C12D2406EB4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39667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EC96A6D5-BC48-8E90-65BC-544964E648CF}"/>
              </a:ext>
            </a:extLst>
          </p:cNvPr>
          <p:cNvSpPr txBox="1"/>
          <p:nvPr/>
        </p:nvSpPr>
        <p:spPr>
          <a:xfrm>
            <a:off x="631189" y="3333750"/>
            <a:ext cx="7881620" cy="7211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8195" marR="673735" algn="ctr">
              <a:lnSpc>
                <a:spcPct val="127499"/>
              </a:lnSpc>
              <a:spcBef>
                <a:spcPts val="1875"/>
              </a:spcBef>
            </a:pP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Everyone</a:t>
            </a:r>
            <a:r>
              <a:rPr sz="1250" spc="1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has</a:t>
            </a:r>
            <a:r>
              <a:rPr sz="1250" spc="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their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own</a:t>
            </a:r>
            <a:r>
              <a:rPr sz="1250" spc="1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story.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If</a:t>
            </a:r>
            <a:r>
              <a:rPr sz="1250" spc="1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Indonesia</a:t>
            </a:r>
            <a:r>
              <a:rPr sz="1250" spc="1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have</a:t>
            </a:r>
            <a:r>
              <a:rPr sz="1250" spc="1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heroes</a:t>
            </a:r>
            <a:r>
              <a:rPr sz="1250" spc="2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who</a:t>
            </a:r>
            <a:r>
              <a:rPr sz="1250" spc="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really</a:t>
            </a:r>
            <a:r>
              <a:rPr sz="1250" spc="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love</a:t>
            </a:r>
            <a:r>
              <a:rPr sz="1250" spc="1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their</a:t>
            </a:r>
            <a:r>
              <a:rPr sz="1250" spc="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Arial MT"/>
                <a:cs typeface="Arial MT"/>
              </a:rPr>
              <a:t>country,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we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definitely</a:t>
            </a:r>
            <a:r>
              <a:rPr sz="125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have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0" dirty="0">
                <a:solidFill>
                  <a:srgbClr val="FFFFFF"/>
                </a:solidFill>
                <a:latin typeface="Arial MT"/>
                <a:cs typeface="Arial MT"/>
              </a:rPr>
              <a:t>that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heroes</a:t>
            </a:r>
            <a:r>
              <a:rPr sz="1250" spc="1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who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always</a:t>
            </a:r>
            <a:r>
              <a:rPr sz="1250" spc="1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support</a:t>
            </a:r>
            <a:r>
              <a:rPr sz="1250" spc="1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find</a:t>
            </a:r>
            <a:r>
              <a:rPr sz="1250" spc="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our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freedom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40" dirty="0">
                <a:solidFill>
                  <a:srgbClr val="FFFFFF"/>
                </a:solidFill>
                <a:latin typeface="Arial MT"/>
                <a:cs typeface="Arial MT"/>
              </a:rPr>
              <a:t>be </a:t>
            </a:r>
            <a:r>
              <a:rPr sz="1250" spc="-10" dirty="0">
                <a:solidFill>
                  <a:srgbClr val="FFFFFF"/>
                </a:solidFill>
                <a:latin typeface="Arial MT"/>
                <a:cs typeface="Arial MT"/>
              </a:rPr>
              <a:t>ourselves.</a:t>
            </a:r>
            <a:endParaRPr sz="1250" dirty="0">
              <a:latin typeface="Arial MT"/>
              <a:cs typeface="Arial M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A10366-B16C-22BE-8540-9BAE6BB26524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21C3505-D7D9-67AA-654A-AF833E4EB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26196" y="1809750"/>
            <a:ext cx="9996389" cy="1107996"/>
          </a:xfrm>
        </p:spPr>
        <p:txBody>
          <a:bodyPr/>
          <a:lstStyle/>
          <a:p>
            <a:pPr algn="ctr"/>
            <a:r>
              <a:rPr lang="en-US" sz="3600" b="1" dirty="0"/>
              <a:t>AND, BEING OURSELVES MEANS GOING THROUGH A JOURNEY TO FIND ONE.</a:t>
            </a:r>
            <a:endParaRPr lang="en-ID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3D59C3-ECA9-07AA-E902-0266B1645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C9DE3-2103-3AB6-C739-8BBBB66D5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4F997174-F807-8DD9-76D4-C51E33E78FB5}"/>
              </a:ext>
            </a:extLst>
          </p:cNvPr>
          <p:cNvSpPr txBox="1"/>
          <p:nvPr/>
        </p:nvSpPr>
        <p:spPr>
          <a:xfrm>
            <a:off x="947737" y="3116211"/>
            <a:ext cx="698627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We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are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now,</a:t>
            </a:r>
            <a:r>
              <a:rPr sz="125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what 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they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rooted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125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us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yesterday.</a:t>
            </a:r>
            <a:r>
              <a:rPr sz="125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This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the 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momentum</a:t>
            </a:r>
            <a:r>
              <a:rPr sz="125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12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Arial MT"/>
                <a:cs typeface="Arial MT"/>
              </a:rPr>
              <a:t>honor </a:t>
            </a:r>
            <a:r>
              <a:rPr sz="1250" spc="85" dirty="0">
                <a:solidFill>
                  <a:srgbClr val="FFFFFF"/>
                </a:solidFill>
                <a:latin typeface="Arial MT"/>
                <a:cs typeface="Arial MT"/>
              </a:rPr>
              <a:t>them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being</a:t>
            </a:r>
            <a:r>
              <a:rPr sz="1250" spc="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sz="125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our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Arial MT"/>
                <a:cs typeface="Arial MT"/>
              </a:rPr>
              <a:t>side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let</a:t>
            </a:r>
            <a:r>
              <a:rPr sz="125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us</a:t>
            </a:r>
            <a:r>
              <a:rPr sz="1250" spc="1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find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Arial MT"/>
                <a:cs typeface="Arial MT"/>
              </a:rPr>
              <a:t>freedom</a:t>
            </a:r>
            <a:r>
              <a:rPr sz="125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we</a:t>
            </a:r>
            <a:r>
              <a:rPr sz="125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dirty="0">
                <a:solidFill>
                  <a:srgbClr val="FFFFFF"/>
                </a:solidFill>
                <a:latin typeface="Arial MT"/>
                <a:cs typeface="Arial MT"/>
              </a:rPr>
              <a:t>really</a:t>
            </a:r>
            <a:r>
              <a:rPr sz="125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Arial MT"/>
                <a:cs typeface="Arial MT"/>
              </a:rPr>
              <a:t>pursue!</a:t>
            </a:r>
            <a:endParaRPr sz="1250" dirty="0">
              <a:latin typeface="Arial MT"/>
              <a:cs typeface="Arial M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75AF94-41D3-1B81-10A9-4C92A9D62614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42572D-4D31-850C-EAB6-4FC1AD3C6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1504950"/>
            <a:ext cx="3395345" cy="223138"/>
          </a:xfrm>
        </p:spPr>
        <p:txBody>
          <a:bodyPr/>
          <a:lstStyle/>
          <a:p>
            <a:pPr algn="ctr"/>
            <a:r>
              <a:rPr lang="en-US" dirty="0"/>
              <a:t>KEY MESSAGE</a:t>
            </a:r>
            <a:endParaRPr lang="en-ID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D5668453-3937-9FC8-2ACC-8DDA246B20D1}"/>
              </a:ext>
            </a:extLst>
          </p:cNvPr>
          <p:cNvSpPr txBox="1">
            <a:spLocks/>
          </p:cNvSpPr>
          <p:nvPr/>
        </p:nvSpPr>
        <p:spPr>
          <a:xfrm>
            <a:off x="534336" y="1832551"/>
            <a:ext cx="7813074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algn="ctr"/>
            <a:r>
              <a:rPr lang="en-US" sz="6600" b="1" dirty="0"/>
              <a:t>#MERDEKAJADILO</a:t>
            </a:r>
            <a:endParaRPr lang="en-ID" sz="6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919A5F-3665-75A6-623E-B0CD0BD8C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73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C3B5-8516-B93C-2284-42181BCD1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>
            <a:extLst>
              <a:ext uri="{FF2B5EF4-FFF2-40B4-BE49-F238E27FC236}">
                <a16:creationId xmlns:a16="http://schemas.microsoft.com/office/drawing/2014/main" id="{F80E3ECC-9A45-48FD-39BD-D4F356C1AEF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360736" y="1880721"/>
            <a:ext cx="2422525" cy="2197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latin typeface="Arial MT"/>
                <a:cs typeface="Arial MT"/>
              </a:rPr>
              <a:t>If</a:t>
            </a:r>
            <a:r>
              <a:rPr sz="1250" spc="105" dirty="0">
                <a:latin typeface="Arial MT"/>
                <a:cs typeface="Arial MT"/>
              </a:rPr>
              <a:t> </a:t>
            </a:r>
            <a:r>
              <a:rPr sz="1250" dirty="0">
                <a:latin typeface="Arial MT"/>
                <a:cs typeface="Arial MT"/>
              </a:rPr>
              <a:t>you</a:t>
            </a:r>
            <a:r>
              <a:rPr sz="1250" spc="100" dirty="0">
                <a:latin typeface="Arial MT"/>
                <a:cs typeface="Arial MT"/>
              </a:rPr>
              <a:t> </a:t>
            </a:r>
            <a:r>
              <a:rPr sz="1250" spc="55" dirty="0">
                <a:latin typeface="Arial MT"/>
                <a:cs typeface="Arial MT"/>
              </a:rPr>
              <a:t>read</a:t>
            </a:r>
            <a:r>
              <a:rPr sz="1250" spc="105" dirty="0">
                <a:latin typeface="Arial MT"/>
                <a:cs typeface="Arial MT"/>
              </a:rPr>
              <a:t> </a:t>
            </a:r>
            <a:r>
              <a:rPr sz="1250" dirty="0">
                <a:latin typeface="Arial MT"/>
                <a:cs typeface="Arial MT"/>
              </a:rPr>
              <a:t>this,</a:t>
            </a:r>
            <a:r>
              <a:rPr sz="1250" spc="80" dirty="0">
                <a:latin typeface="Arial MT"/>
                <a:cs typeface="Arial MT"/>
              </a:rPr>
              <a:t> </a:t>
            </a:r>
            <a:r>
              <a:rPr sz="1250" dirty="0">
                <a:latin typeface="Arial MT"/>
                <a:cs typeface="Arial MT"/>
              </a:rPr>
              <a:t>we</a:t>
            </a:r>
            <a:r>
              <a:rPr sz="1250" spc="105" dirty="0">
                <a:latin typeface="Arial MT"/>
                <a:cs typeface="Arial MT"/>
              </a:rPr>
              <a:t> </a:t>
            </a:r>
            <a:r>
              <a:rPr sz="1250" spc="50" dirty="0">
                <a:latin typeface="Arial MT"/>
                <a:cs typeface="Arial MT"/>
              </a:rPr>
              <a:t>choose</a:t>
            </a:r>
            <a:r>
              <a:rPr sz="1250" spc="110" dirty="0">
                <a:latin typeface="Arial MT"/>
                <a:cs typeface="Arial MT"/>
              </a:rPr>
              <a:t> </a:t>
            </a:r>
            <a:r>
              <a:rPr sz="1250" spc="-20" dirty="0">
                <a:latin typeface="Arial MT"/>
                <a:cs typeface="Arial MT"/>
              </a:rPr>
              <a:t>you.</a:t>
            </a:r>
            <a:endParaRPr sz="1250" dirty="0">
              <a:latin typeface="Arial MT"/>
              <a:cs typeface="Arial MT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32E1DBBC-E08A-5E60-B341-15F97E4AFD6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762499"/>
            <a:ext cx="9143999" cy="377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A2D67A-605D-31A2-870E-512D9AC5174A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5DD3D572-C09A-59B1-214E-78137023D7DC}"/>
              </a:ext>
            </a:extLst>
          </p:cNvPr>
          <p:cNvSpPr txBox="1">
            <a:spLocks/>
          </p:cNvSpPr>
          <p:nvPr/>
        </p:nvSpPr>
        <p:spPr>
          <a:xfrm>
            <a:off x="152398" y="2309420"/>
            <a:ext cx="88392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chemeClr val="bg1"/>
                </a:solidFill>
                <a:latin typeface="Lucida Sans Unicode"/>
                <a:ea typeface="+mj-ea"/>
                <a:cs typeface="Lucida Sans Unicode"/>
              </a:defRPr>
            </a:lvl1pPr>
          </a:lstStyle>
          <a:p>
            <a:pPr algn="ctr"/>
            <a:r>
              <a:rPr lang="en-US" sz="2400" dirty="0"/>
              <a:t>YOU LEAD YOUR NICHE. YOU ARE THE ONE GEN Z LOOKS AT WHEN THEY SEEK PERMISSION TO BE THEMSHELVES.</a:t>
            </a:r>
            <a:endParaRPr lang="en-ID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E60B48-AE43-0428-776A-B102C4A63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09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544573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0025" y="0"/>
              <a:ext cx="5133974" cy="51434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504185" cy="30532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136032" y="549275"/>
            <a:ext cx="794385" cy="2197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50" spc="-20" dirty="0">
                <a:solidFill>
                  <a:srgbClr val="FFFFFF"/>
                </a:solidFill>
                <a:latin typeface="Arial MT"/>
                <a:cs typeface="Arial MT"/>
              </a:rPr>
              <a:t>KOL's</a:t>
            </a:r>
            <a:r>
              <a:rPr sz="125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250" spc="-20" dirty="0">
                <a:solidFill>
                  <a:srgbClr val="FFFFFF"/>
                </a:solidFill>
                <a:latin typeface="Arial MT"/>
                <a:cs typeface="Arial MT"/>
              </a:rPr>
              <a:t>Role</a:t>
            </a:r>
            <a:endParaRPr sz="125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762499"/>
            <a:ext cx="9143999" cy="37716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0" y="219074"/>
            <a:ext cx="3987800" cy="4380230"/>
            <a:chOff x="0" y="219074"/>
            <a:chExt cx="3987800" cy="438023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19074"/>
              <a:ext cx="3987609" cy="43798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9450" y="1428749"/>
              <a:ext cx="628649" cy="638174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F292095-5B01-747D-AEB4-B02BF34315D5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28EA22-298B-C609-C98A-03AC6984BC3C}"/>
              </a:ext>
            </a:extLst>
          </p:cNvPr>
          <p:cNvSpPr txBox="1"/>
          <p:nvPr/>
        </p:nvSpPr>
        <p:spPr>
          <a:xfrm>
            <a:off x="4085765" y="773182"/>
            <a:ext cx="475343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</a:rPr>
              <a:t>YOU ARE THE 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POSITIVE AND MOTIVATING </a:t>
            </a:r>
            <a:r>
              <a:rPr lang="en-US" sz="2400" b="1" dirty="0">
                <a:solidFill>
                  <a:schemeClr val="bg1"/>
                </a:solidFill>
              </a:rPr>
              <a:t>TRIGGER FOR AUDIENCE TO USE THEIR FREEDOM WITH </a:t>
            </a:r>
            <a:r>
              <a:rPr lang="en-US" sz="24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APPRECIATING THEIR ‘HERO’ </a:t>
            </a:r>
            <a:r>
              <a:rPr lang="en-US" sz="2400" b="1" dirty="0">
                <a:solidFill>
                  <a:schemeClr val="bg1"/>
                </a:solidFill>
              </a:rPr>
              <a:t>WHO HAVE MADE THEM MERDEKA JADI MEREKA.</a:t>
            </a:r>
            <a:endParaRPr lang="en-ID" sz="2400" b="1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5EC0F2-88C9-EB5C-D3DC-766EC6B124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4781550"/>
            <a:chOff x="0" y="0"/>
            <a:chExt cx="9144000" cy="4781550"/>
          </a:xfrm>
        </p:grpSpPr>
        <p:sp>
          <p:nvSpPr>
            <p:cNvPr id="3" name="object 3"/>
            <p:cNvSpPr/>
            <p:nvPr/>
          </p:nvSpPr>
          <p:spPr>
            <a:xfrm>
              <a:off x="2733674" y="561973"/>
              <a:ext cx="3954145" cy="997585"/>
            </a:xfrm>
            <a:custGeom>
              <a:avLst/>
              <a:gdLst/>
              <a:ahLst/>
              <a:cxnLst/>
              <a:rect l="l" t="t" r="r" b="b"/>
              <a:pathLst>
                <a:path w="3954145" h="997585">
                  <a:moveTo>
                    <a:pt x="3827736" y="997542"/>
                  </a:moveTo>
                  <a:lnTo>
                    <a:pt x="126151" y="997542"/>
                  </a:lnTo>
                  <a:lnTo>
                    <a:pt x="77047" y="987628"/>
                  </a:lnTo>
                  <a:lnTo>
                    <a:pt x="36949" y="960593"/>
                  </a:lnTo>
                  <a:lnTo>
                    <a:pt x="9913" y="920494"/>
                  </a:lnTo>
                  <a:lnTo>
                    <a:pt x="0" y="871390"/>
                  </a:lnTo>
                  <a:lnTo>
                    <a:pt x="0" y="126151"/>
                  </a:ln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3827736" y="0"/>
                  </a:lnTo>
                  <a:lnTo>
                    <a:pt x="3876840" y="9913"/>
                  </a:lnTo>
                  <a:lnTo>
                    <a:pt x="3916939" y="36949"/>
                  </a:lnTo>
                  <a:lnTo>
                    <a:pt x="3943974" y="77047"/>
                  </a:lnTo>
                  <a:lnTo>
                    <a:pt x="3953887" y="126151"/>
                  </a:lnTo>
                  <a:lnTo>
                    <a:pt x="3953887" y="871390"/>
                  </a:lnTo>
                  <a:lnTo>
                    <a:pt x="3943974" y="920494"/>
                  </a:lnTo>
                  <a:lnTo>
                    <a:pt x="3916939" y="960593"/>
                  </a:lnTo>
                  <a:lnTo>
                    <a:pt x="3876840" y="987628"/>
                  </a:lnTo>
                  <a:lnTo>
                    <a:pt x="3827736" y="997542"/>
                  </a:lnTo>
                  <a:close/>
                </a:path>
              </a:pathLst>
            </a:custGeom>
            <a:solidFill>
              <a:srgbClr val="F9F1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33674" y="561973"/>
              <a:ext cx="3954145" cy="997585"/>
            </a:xfrm>
            <a:custGeom>
              <a:avLst/>
              <a:gdLst/>
              <a:ahLst/>
              <a:cxnLst/>
              <a:rect l="l" t="t" r="r" b="b"/>
              <a:pathLst>
                <a:path w="3954145" h="997585">
                  <a:moveTo>
                    <a:pt x="0" y="126151"/>
                  </a:move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3827736" y="0"/>
                  </a:lnTo>
                  <a:lnTo>
                    <a:pt x="3876840" y="9913"/>
                  </a:lnTo>
                  <a:lnTo>
                    <a:pt x="3916939" y="36949"/>
                  </a:lnTo>
                  <a:lnTo>
                    <a:pt x="3943974" y="77047"/>
                  </a:lnTo>
                  <a:lnTo>
                    <a:pt x="3953887" y="126151"/>
                  </a:lnTo>
                  <a:lnTo>
                    <a:pt x="3953887" y="871390"/>
                  </a:lnTo>
                  <a:lnTo>
                    <a:pt x="3943974" y="920494"/>
                  </a:lnTo>
                  <a:lnTo>
                    <a:pt x="3916939" y="960593"/>
                  </a:lnTo>
                  <a:lnTo>
                    <a:pt x="3876840" y="987628"/>
                  </a:lnTo>
                  <a:lnTo>
                    <a:pt x="3827736" y="997542"/>
                  </a:lnTo>
                  <a:lnTo>
                    <a:pt x="126151" y="997542"/>
                  </a:lnTo>
                  <a:lnTo>
                    <a:pt x="77047" y="987628"/>
                  </a:lnTo>
                  <a:lnTo>
                    <a:pt x="36949" y="960593"/>
                  </a:lnTo>
                  <a:lnTo>
                    <a:pt x="9913" y="920494"/>
                  </a:lnTo>
                  <a:lnTo>
                    <a:pt x="0" y="871390"/>
                  </a:lnTo>
                  <a:lnTo>
                    <a:pt x="0" y="126151"/>
                  </a:lnTo>
                  <a:close/>
                </a:path>
              </a:pathLst>
            </a:custGeom>
            <a:ln w="9524">
              <a:solidFill>
                <a:srgbClr val="BED0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28725" y="546032"/>
            <a:ext cx="3670845" cy="904094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1650" spc="-160" dirty="0">
                <a:latin typeface="Arial MT"/>
                <a:cs typeface="Arial MT"/>
              </a:rPr>
              <a:t>MERDEKA</a:t>
            </a:r>
            <a:r>
              <a:rPr sz="1650" spc="-95" dirty="0">
                <a:latin typeface="Arial MT"/>
                <a:cs typeface="Arial MT"/>
              </a:rPr>
              <a:t> JADI</a:t>
            </a:r>
            <a:r>
              <a:rPr sz="1650" spc="5" dirty="0">
                <a:latin typeface="Arial MT"/>
                <a:cs typeface="Arial MT"/>
              </a:rPr>
              <a:t> </a:t>
            </a:r>
            <a:r>
              <a:rPr sz="1650" spc="-35" dirty="0">
                <a:latin typeface="Arial MT"/>
                <a:cs typeface="Arial MT"/>
              </a:rPr>
              <a:t>LO</a:t>
            </a:r>
            <a:endParaRPr sz="1650" dirty="0">
              <a:latin typeface="Arial MT"/>
              <a:cs typeface="Arial MT"/>
            </a:endParaRPr>
          </a:p>
          <a:p>
            <a:pPr marL="12700">
              <a:lnSpc>
                <a:spcPts val="1135"/>
              </a:lnSpc>
              <a:spcBef>
                <a:spcPts val="370"/>
              </a:spcBef>
            </a:pPr>
            <a:r>
              <a:rPr sz="950" spc="-10" dirty="0">
                <a:latin typeface="Arial MT"/>
                <a:cs typeface="Arial MT"/>
              </a:rPr>
              <a:t>Objective</a:t>
            </a:r>
            <a:r>
              <a:rPr sz="900" spc="-10" dirty="0">
                <a:latin typeface="Arial MT"/>
                <a:cs typeface="Arial MT"/>
              </a:rPr>
              <a:t>:</a:t>
            </a:r>
            <a:endParaRPr sz="900" dirty="0">
              <a:latin typeface="Arial MT"/>
              <a:cs typeface="Arial MT"/>
            </a:endParaRPr>
          </a:p>
          <a:p>
            <a:pPr marL="12700" marR="279400">
              <a:lnSpc>
                <a:spcPts val="900"/>
              </a:lnSpc>
              <a:spcBef>
                <a:spcPts val="75"/>
              </a:spcBef>
            </a:pPr>
            <a:r>
              <a:rPr sz="800" spc="-10" dirty="0">
                <a:latin typeface="Arial MT"/>
                <a:cs typeface="Arial MT"/>
              </a:rPr>
              <a:t>Inspire</a:t>
            </a:r>
            <a:r>
              <a:rPr sz="800" spc="9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Gen</a:t>
            </a:r>
            <a:r>
              <a:rPr sz="750" spc="13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Z</a:t>
            </a:r>
            <a:r>
              <a:rPr sz="750" spc="180" dirty="0">
                <a:latin typeface="Arial MT"/>
                <a:cs typeface="Arial MT"/>
              </a:rPr>
              <a:t> </a:t>
            </a:r>
            <a:r>
              <a:rPr sz="750" spc="65" dirty="0">
                <a:latin typeface="Arial MT"/>
                <a:cs typeface="Arial MT"/>
              </a:rPr>
              <a:t>to</a:t>
            </a:r>
            <a:r>
              <a:rPr sz="750" spc="10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pursue</a:t>
            </a:r>
            <a:r>
              <a:rPr sz="750" spc="14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their</a:t>
            </a:r>
            <a:r>
              <a:rPr sz="750" spc="1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dreams</a:t>
            </a:r>
            <a:r>
              <a:rPr sz="750" spc="10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7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embrace</a:t>
            </a:r>
            <a:r>
              <a:rPr sz="750" spc="1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the</a:t>
            </a:r>
            <a:r>
              <a:rPr sz="750" spc="1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freedom</a:t>
            </a:r>
            <a:r>
              <a:rPr sz="750" spc="95" dirty="0">
                <a:latin typeface="Arial MT"/>
                <a:cs typeface="Arial MT"/>
              </a:rPr>
              <a:t> </a:t>
            </a:r>
            <a:r>
              <a:rPr sz="750" spc="65" dirty="0">
                <a:latin typeface="Arial MT"/>
                <a:cs typeface="Arial MT"/>
              </a:rPr>
              <a:t>to</a:t>
            </a:r>
            <a:r>
              <a:rPr sz="750" spc="100" dirty="0">
                <a:latin typeface="Arial MT"/>
                <a:cs typeface="Arial MT"/>
              </a:rPr>
              <a:t> </a:t>
            </a:r>
            <a:r>
              <a:rPr sz="750" spc="-25" dirty="0">
                <a:latin typeface="Arial MT"/>
                <a:cs typeface="Arial MT"/>
              </a:rPr>
              <a:t>be</a:t>
            </a:r>
            <a:r>
              <a:rPr sz="750" dirty="0">
                <a:latin typeface="Arial MT"/>
                <a:cs typeface="Arial MT"/>
              </a:rPr>
              <a:t> themselves,</a:t>
            </a:r>
            <a:r>
              <a:rPr sz="750" spc="1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while</a:t>
            </a:r>
            <a:r>
              <a:rPr sz="750" spc="1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building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800" b="1" dirty="0">
                <a:latin typeface="Arial MT"/>
                <a:cs typeface="Arial MT"/>
              </a:rPr>
              <a:t>awareness</a:t>
            </a:r>
            <a:r>
              <a:rPr sz="80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800" b="1" dirty="0">
                <a:latin typeface="Arial MT"/>
                <a:cs typeface="Arial MT"/>
              </a:rPr>
              <a:t>engagement</a:t>
            </a:r>
            <a:r>
              <a:rPr sz="800" spc="7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for</a:t>
            </a:r>
            <a:r>
              <a:rPr sz="750" spc="12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SilverQueen’s</a:t>
            </a:r>
            <a:endParaRPr sz="75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750" dirty="0">
                <a:latin typeface="Arial MT"/>
                <a:cs typeface="Arial MT"/>
              </a:rPr>
              <a:t>Indonesian</a:t>
            </a:r>
            <a:r>
              <a:rPr sz="750" spc="2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Independence</a:t>
            </a:r>
            <a:r>
              <a:rPr sz="750" spc="23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Day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campaign</a:t>
            </a:r>
            <a:r>
              <a:rPr sz="750" spc="2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through</a:t>
            </a:r>
            <a:r>
              <a:rPr sz="750" spc="225" dirty="0">
                <a:latin typeface="Arial MT"/>
                <a:cs typeface="Arial MT"/>
              </a:rPr>
              <a:t> </a:t>
            </a:r>
            <a:r>
              <a:rPr sz="750" spc="-20" dirty="0">
                <a:latin typeface="Arial MT"/>
                <a:cs typeface="Arial MT"/>
              </a:rPr>
              <a:t>KOL-</a:t>
            </a:r>
            <a:r>
              <a:rPr sz="750" dirty="0">
                <a:latin typeface="Arial MT"/>
                <a:cs typeface="Arial MT"/>
              </a:rPr>
              <a:t>led</a:t>
            </a:r>
            <a:r>
              <a:rPr sz="750" spc="1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storytelling</a:t>
            </a:r>
            <a:r>
              <a:rPr sz="750" spc="15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content.</a:t>
            </a:r>
            <a:endParaRPr sz="750" dirty="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05562" y="557210"/>
            <a:ext cx="2600325" cy="1007110"/>
            <a:chOff x="6405562" y="557210"/>
            <a:chExt cx="2600325" cy="1007110"/>
          </a:xfrm>
        </p:grpSpPr>
        <p:sp>
          <p:nvSpPr>
            <p:cNvPr id="7" name="object 7"/>
            <p:cNvSpPr/>
            <p:nvPr/>
          </p:nvSpPr>
          <p:spPr>
            <a:xfrm>
              <a:off x="6410324" y="561973"/>
              <a:ext cx="2590800" cy="997585"/>
            </a:xfrm>
            <a:custGeom>
              <a:avLst/>
              <a:gdLst/>
              <a:ahLst/>
              <a:cxnLst/>
              <a:rect l="l" t="t" r="r" b="b"/>
              <a:pathLst>
                <a:path w="2590800" h="997585">
                  <a:moveTo>
                    <a:pt x="2468084" y="997542"/>
                  </a:moveTo>
                  <a:lnTo>
                    <a:pt x="122250" y="997542"/>
                  </a:lnTo>
                  <a:lnTo>
                    <a:pt x="74664" y="987935"/>
                  </a:lnTo>
                  <a:lnTo>
                    <a:pt x="35806" y="961735"/>
                  </a:lnTo>
                  <a:lnTo>
                    <a:pt x="9607" y="922877"/>
                  </a:lnTo>
                  <a:lnTo>
                    <a:pt x="0" y="875292"/>
                  </a:lnTo>
                  <a:lnTo>
                    <a:pt x="0" y="122250"/>
                  </a:lnTo>
                  <a:lnTo>
                    <a:pt x="9607" y="74664"/>
                  </a:lnTo>
                  <a:lnTo>
                    <a:pt x="35806" y="35806"/>
                  </a:lnTo>
                  <a:lnTo>
                    <a:pt x="74664" y="9607"/>
                  </a:lnTo>
                  <a:lnTo>
                    <a:pt x="122250" y="0"/>
                  </a:lnTo>
                  <a:lnTo>
                    <a:pt x="2468084" y="0"/>
                  </a:lnTo>
                  <a:lnTo>
                    <a:pt x="2515670" y="9607"/>
                  </a:lnTo>
                  <a:lnTo>
                    <a:pt x="2554528" y="35806"/>
                  </a:lnTo>
                  <a:lnTo>
                    <a:pt x="2580727" y="74664"/>
                  </a:lnTo>
                  <a:lnTo>
                    <a:pt x="2590334" y="122250"/>
                  </a:lnTo>
                  <a:lnTo>
                    <a:pt x="2590334" y="875292"/>
                  </a:lnTo>
                  <a:lnTo>
                    <a:pt x="2580727" y="922877"/>
                  </a:lnTo>
                  <a:lnTo>
                    <a:pt x="2554528" y="961735"/>
                  </a:lnTo>
                  <a:lnTo>
                    <a:pt x="2515670" y="987935"/>
                  </a:lnTo>
                  <a:lnTo>
                    <a:pt x="2468084" y="997542"/>
                  </a:lnTo>
                  <a:close/>
                </a:path>
              </a:pathLst>
            </a:custGeom>
            <a:solidFill>
              <a:srgbClr val="D838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10324" y="561973"/>
              <a:ext cx="2590800" cy="997585"/>
            </a:xfrm>
            <a:custGeom>
              <a:avLst/>
              <a:gdLst/>
              <a:ahLst/>
              <a:cxnLst/>
              <a:rect l="l" t="t" r="r" b="b"/>
              <a:pathLst>
                <a:path w="2590800" h="997585">
                  <a:moveTo>
                    <a:pt x="0" y="122250"/>
                  </a:moveTo>
                  <a:lnTo>
                    <a:pt x="9607" y="74664"/>
                  </a:lnTo>
                  <a:lnTo>
                    <a:pt x="35806" y="35806"/>
                  </a:lnTo>
                  <a:lnTo>
                    <a:pt x="74664" y="9607"/>
                  </a:lnTo>
                  <a:lnTo>
                    <a:pt x="122250" y="0"/>
                  </a:lnTo>
                  <a:lnTo>
                    <a:pt x="2468084" y="0"/>
                  </a:lnTo>
                  <a:lnTo>
                    <a:pt x="2515670" y="9607"/>
                  </a:lnTo>
                  <a:lnTo>
                    <a:pt x="2554528" y="35806"/>
                  </a:lnTo>
                  <a:lnTo>
                    <a:pt x="2580727" y="74664"/>
                  </a:lnTo>
                  <a:lnTo>
                    <a:pt x="2590334" y="122250"/>
                  </a:lnTo>
                  <a:lnTo>
                    <a:pt x="2590334" y="875292"/>
                  </a:lnTo>
                  <a:lnTo>
                    <a:pt x="2580727" y="922877"/>
                  </a:lnTo>
                  <a:lnTo>
                    <a:pt x="2554528" y="961735"/>
                  </a:lnTo>
                  <a:lnTo>
                    <a:pt x="2515670" y="987935"/>
                  </a:lnTo>
                  <a:lnTo>
                    <a:pt x="2468084" y="997542"/>
                  </a:lnTo>
                  <a:lnTo>
                    <a:pt x="122250" y="997542"/>
                  </a:lnTo>
                  <a:lnTo>
                    <a:pt x="74664" y="987935"/>
                  </a:lnTo>
                  <a:lnTo>
                    <a:pt x="35806" y="961735"/>
                  </a:lnTo>
                  <a:lnTo>
                    <a:pt x="9607" y="922877"/>
                  </a:lnTo>
                  <a:lnTo>
                    <a:pt x="0" y="875292"/>
                  </a:lnTo>
                  <a:lnTo>
                    <a:pt x="0" y="122250"/>
                  </a:lnTo>
                  <a:close/>
                </a:path>
              </a:pathLst>
            </a:custGeom>
            <a:ln w="9524">
              <a:solidFill>
                <a:srgbClr val="F9F1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499571" y="635706"/>
            <a:ext cx="2207895" cy="8350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1190"/>
              </a:lnSpc>
              <a:spcBef>
                <a:spcPts val="130"/>
              </a:spcBef>
            </a:pPr>
            <a:r>
              <a:rPr sz="1000" spc="-20" dirty="0">
                <a:solidFill>
                  <a:srgbClr val="FFFFFF"/>
                </a:solidFill>
                <a:latin typeface="Arial MT"/>
                <a:cs typeface="Arial MT"/>
              </a:rPr>
              <a:t>SOW: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ts val="944"/>
              </a:lnSpc>
            </a:pP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1x</a:t>
            </a:r>
            <a:r>
              <a:rPr sz="8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 MT"/>
                <a:cs typeface="Arial MT"/>
              </a:rPr>
              <a:t>Video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ts val="940"/>
              </a:lnSpc>
              <a:spcBef>
                <a:spcPts val="90"/>
              </a:spcBef>
            </a:pP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Upload</a:t>
            </a:r>
            <a:r>
              <a:rPr sz="800" spc="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di</a:t>
            </a:r>
            <a:r>
              <a:rPr sz="800" spc="1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akun</a:t>
            </a:r>
            <a:r>
              <a:rPr sz="80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Instagram</a:t>
            </a:r>
            <a:r>
              <a:rPr sz="800" spc="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&amp;</a:t>
            </a:r>
            <a:r>
              <a:rPr sz="800" spc="1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Arial MT"/>
                <a:cs typeface="Arial MT"/>
              </a:rPr>
              <a:t>TikTok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ts val="1170"/>
              </a:lnSpc>
            </a:pPr>
            <a:r>
              <a:rPr sz="1000" spc="-10" dirty="0">
                <a:solidFill>
                  <a:srgbClr val="FFFFFF"/>
                </a:solidFill>
                <a:latin typeface="Arial MT"/>
                <a:cs typeface="Arial MT"/>
              </a:rPr>
              <a:t>Tone:</a:t>
            </a:r>
            <a:endParaRPr sz="1000">
              <a:latin typeface="Arial MT"/>
              <a:cs typeface="Arial MT"/>
            </a:endParaRPr>
          </a:p>
          <a:p>
            <a:pPr marL="12700">
              <a:lnSpc>
                <a:spcPts val="944"/>
              </a:lnSpc>
            </a:pP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Relatable,</a:t>
            </a:r>
            <a:r>
              <a:rPr sz="800" spc="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authentic,</a:t>
            </a:r>
            <a:r>
              <a:rPr sz="80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inspiring,</a:t>
            </a:r>
            <a:r>
              <a:rPr sz="80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FFFFFF"/>
                </a:solidFill>
                <a:latin typeface="Arial MT"/>
                <a:cs typeface="Arial MT"/>
              </a:rPr>
              <a:t>inviting,</a:t>
            </a:r>
            <a:r>
              <a:rPr sz="800" spc="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Arial MT"/>
                <a:cs typeface="Arial MT"/>
              </a:rPr>
              <a:t>slightly</a:t>
            </a:r>
            <a:endParaRPr sz="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solidFill>
                  <a:srgbClr val="FFFFFF"/>
                </a:solidFill>
                <a:latin typeface="Arial MT"/>
                <a:cs typeface="Arial MT"/>
              </a:rPr>
              <a:t>playful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-305" dirty="0"/>
              <a:t>THE</a:t>
            </a:r>
            <a:r>
              <a:rPr spc="-80" dirty="0"/>
              <a:t> </a:t>
            </a:r>
            <a:r>
              <a:rPr spc="-180" dirty="0"/>
              <a:t>BRIEF</a:t>
            </a:r>
            <a:r>
              <a:rPr spc="-80" dirty="0"/>
              <a:t> </a:t>
            </a:r>
            <a:r>
              <a:rPr spc="-285" dirty="0"/>
              <a:t>FOR</a:t>
            </a:r>
            <a:r>
              <a:rPr spc="-125" dirty="0"/>
              <a:t> </a:t>
            </a:r>
            <a:r>
              <a:rPr spc="-254" dirty="0"/>
              <a:t>KOLs</a:t>
            </a:r>
            <a:r>
              <a:rPr spc="-140" dirty="0"/>
              <a:t> </a:t>
            </a:r>
            <a:r>
              <a:rPr spc="-440" dirty="0"/>
              <a:t>@</a:t>
            </a:r>
            <a:r>
              <a:rPr spc="-140" dirty="0"/>
              <a:t> </a:t>
            </a:r>
            <a:r>
              <a:rPr spc="-285" dirty="0"/>
              <a:t>TIKTOK</a:t>
            </a:r>
            <a:r>
              <a:rPr spc="-150" dirty="0"/>
              <a:t> </a:t>
            </a:r>
            <a:r>
              <a:rPr spc="-240" dirty="0"/>
              <a:t>&amp;</a:t>
            </a:r>
            <a:r>
              <a:rPr spc="-190" dirty="0"/>
              <a:t> </a:t>
            </a:r>
            <a:r>
              <a:rPr spc="-345" dirty="0"/>
              <a:t>INSTAGRAM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0" y="557210"/>
            <a:ext cx="9144000" cy="4582795"/>
            <a:chOff x="0" y="557210"/>
            <a:chExt cx="9144000" cy="458279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762499"/>
              <a:ext cx="9143999" cy="37716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52399" y="561973"/>
              <a:ext cx="2471420" cy="4060825"/>
            </a:xfrm>
            <a:custGeom>
              <a:avLst/>
              <a:gdLst/>
              <a:ahLst/>
              <a:cxnLst/>
              <a:rect l="l" t="t" r="r" b="b"/>
              <a:pathLst>
                <a:path w="2471420" h="4060825">
                  <a:moveTo>
                    <a:pt x="0" y="122250"/>
                  </a:moveTo>
                  <a:lnTo>
                    <a:pt x="9607" y="74664"/>
                  </a:lnTo>
                  <a:lnTo>
                    <a:pt x="35806" y="35806"/>
                  </a:lnTo>
                  <a:lnTo>
                    <a:pt x="74664" y="9607"/>
                  </a:lnTo>
                  <a:lnTo>
                    <a:pt x="122250" y="0"/>
                  </a:lnTo>
                  <a:lnTo>
                    <a:pt x="2349022" y="0"/>
                  </a:lnTo>
                  <a:lnTo>
                    <a:pt x="2396607" y="9607"/>
                  </a:lnTo>
                  <a:lnTo>
                    <a:pt x="2435466" y="35806"/>
                  </a:lnTo>
                  <a:lnTo>
                    <a:pt x="2461665" y="74664"/>
                  </a:lnTo>
                  <a:lnTo>
                    <a:pt x="2471272" y="122250"/>
                  </a:lnTo>
                  <a:lnTo>
                    <a:pt x="2471272" y="3938537"/>
                  </a:lnTo>
                  <a:lnTo>
                    <a:pt x="2461665" y="3986123"/>
                  </a:lnTo>
                  <a:lnTo>
                    <a:pt x="2435466" y="4024982"/>
                  </a:lnTo>
                  <a:lnTo>
                    <a:pt x="2396608" y="4051181"/>
                  </a:lnTo>
                  <a:lnTo>
                    <a:pt x="2349022" y="4060787"/>
                  </a:lnTo>
                  <a:lnTo>
                    <a:pt x="122250" y="4060787"/>
                  </a:lnTo>
                  <a:lnTo>
                    <a:pt x="74663" y="4051181"/>
                  </a:lnTo>
                  <a:lnTo>
                    <a:pt x="35805" y="4024982"/>
                  </a:lnTo>
                  <a:lnTo>
                    <a:pt x="9606" y="3986123"/>
                  </a:lnTo>
                  <a:lnTo>
                    <a:pt x="0" y="3938537"/>
                  </a:lnTo>
                  <a:lnTo>
                    <a:pt x="0" y="122250"/>
                  </a:lnTo>
                  <a:close/>
                </a:path>
              </a:pathLst>
            </a:custGeom>
            <a:ln w="9524">
              <a:solidFill>
                <a:srgbClr val="F9F1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891014" y="204746"/>
            <a:ext cx="3094355" cy="2451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Expected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85" dirty="0">
                <a:solidFill>
                  <a:srgbClr val="FFFFFF"/>
                </a:solidFill>
                <a:latin typeface="Arial"/>
                <a:cs typeface="Arial"/>
              </a:rPr>
              <a:t>Post</a:t>
            </a:r>
            <a:r>
              <a:rPr sz="14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Date:</a:t>
            </a:r>
            <a:r>
              <a:rPr sz="14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-3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~</a:t>
            </a:r>
            <a:r>
              <a:rPr sz="1350" b="1" spc="-3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r>
              <a:rPr sz="13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August,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-20" dirty="0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13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1944" y="766556"/>
            <a:ext cx="1348105" cy="2108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200" b="1" spc="-45" dirty="0">
                <a:solidFill>
                  <a:srgbClr val="F9F1E3"/>
                </a:solidFill>
                <a:latin typeface="Tahoma"/>
                <a:cs typeface="Tahoma"/>
              </a:rPr>
              <a:t>Content</a:t>
            </a:r>
            <a:r>
              <a:rPr sz="1200" b="1" spc="-140" dirty="0">
                <a:solidFill>
                  <a:srgbClr val="F9F1E3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9F1E3"/>
                </a:solidFill>
                <a:latin typeface="Tahoma"/>
                <a:cs typeface="Tahoma"/>
              </a:rPr>
              <a:t>Reference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28912" y="1624010"/>
            <a:ext cx="6325870" cy="3007995"/>
            <a:chOff x="2728912" y="1624010"/>
            <a:chExt cx="6325870" cy="3007995"/>
          </a:xfrm>
        </p:grpSpPr>
        <p:sp>
          <p:nvSpPr>
            <p:cNvPr id="17" name="object 17"/>
            <p:cNvSpPr/>
            <p:nvPr/>
          </p:nvSpPr>
          <p:spPr>
            <a:xfrm>
              <a:off x="2733674" y="1628773"/>
              <a:ext cx="6316345" cy="2998470"/>
            </a:xfrm>
            <a:custGeom>
              <a:avLst/>
              <a:gdLst/>
              <a:ahLst/>
              <a:cxnLst/>
              <a:rect l="l" t="t" r="r" b="b"/>
              <a:pathLst>
                <a:path w="6316345" h="2998470">
                  <a:moveTo>
                    <a:pt x="6189935" y="2998062"/>
                  </a:moveTo>
                  <a:lnTo>
                    <a:pt x="126151" y="2998062"/>
                  </a:lnTo>
                  <a:lnTo>
                    <a:pt x="77047" y="2988148"/>
                  </a:lnTo>
                  <a:lnTo>
                    <a:pt x="36949" y="2961113"/>
                  </a:lnTo>
                  <a:lnTo>
                    <a:pt x="9913" y="2921014"/>
                  </a:lnTo>
                  <a:lnTo>
                    <a:pt x="0" y="2871910"/>
                  </a:lnTo>
                  <a:lnTo>
                    <a:pt x="0" y="126151"/>
                  </a:ln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6189935" y="0"/>
                  </a:lnTo>
                  <a:lnTo>
                    <a:pt x="6239039" y="9913"/>
                  </a:lnTo>
                  <a:lnTo>
                    <a:pt x="6279138" y="36949"/>
                  </a:lnTo>
                  <a:lnTo>
                    <a:pt x="6306174" y="77047"/>
                  </a:lnTo>
                  <a:lnTo>
                    <a:pt x="6316087" y="126151"/>
                  </a:lnTo>
                  <a:lnTo>
                    <a:pt x="6316087" y="2871910"/>
                  </a:lnTo>
                  <a:lnTo>
                    <a:pt x="6306174" y="2921014"/>
                  </a:lnTo>
                  <a:lnTo>
                    <a:pt x="6279138" y="2961113"/>
                  </a:lnTo>
                  <a:lnTo>
                    <a:pt x="6239039" y="2988148"/>
                  </a:lnTo>
                  <a:lnTo>
                    <a:pt x="6189935" y="29980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733674" y="1628773"/>
              <a:ext cx="6316345" cy="2998470"/>
            </a:xfrm>
            <a:custGeom>
              <a:avLst/>
              <a:gdLst/>
              <a:ahLst/>
              <a:cxnLst/>
              <a:rect l="l" t="t" r="r" b="b"/>
              <a:pathLst>
                <a:path w="6316345" h="2998470">
                  <a:moveTo>
                    <a:pt x="0" y="126151"/>
                  </a:move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6189935" y="0"/>
                  </a:lnTo>
                  <a:lnTo>
                    <a:pt x="6239039" y="9913"/>
                  </a:lnTo>
                  <a:lnTo>
                    <a:pt x="6279138" y="36949"/>
                  </a:lnTo>
                  <a:lnTo>
                    <a:pt x="6306174" y="77047"/>
                  </a:lnTo>
                  <a:lnTo>
                    <a:pt x="6316087" y="126151"/>
                  </a:lnTo>
                  <a:lnTo>
                    <a:pt x="6316087" y="2871910"/>
                  </a:lnTo>
                  <a:lnTo>
                    <a:pt x="6306174" y="2921014"/>
                  </a:lnTo>
                  <a:lnTo>
                    <a:pt x="6279138" y="2961113"/>
                  </a:lnTo>
                  <a:lnTo>
                    <a:pt x="6239039" y="2988148"/>
                  </a:lnTo>
                  <a:lnTo>
                    <a:pt x="6189935" y="2998062"/>
                  </a:lnTo>
                  <a:lnTo>
                    <a:pt x="126151" y="2998062"/>
                  </a:lnTo>
                  <a:lnTo>
                    <a:pt x="77047" y="2988148"/>
                  </a:lnTo>
                  <a:lnTo>
                    <a:pt x="36949" y="2961113"/>
                  </a:lnTo>
                  <a:lnTo>
                    <a:pt x="9913" y="2921014"/>
                  </a:lnTo>
                  <a:lnTo>
                    <a:pt x="0" y="2871910"/>
                  </a:lnTo>
                  <a:lnTo>
                    <a:pt x="0" y="126151"/>
                  </a:lnTo>
                  <a:close/>
                </a:path>
              </a:pathLst>
            </a:custGeom>
            <a:ln w="9524">
              <a:solidFill>
                <a:srgbClr val="BED0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xfrm>
            <a:off x="2808997" y="1758190"/>
            <a:ext cx="6129655" cy="2782172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15"/>
              </a:spcBef>
            </a:pPr>
            <a:r>
              <a:rPr dirty="0"/>
              <a:t>What</a:t>
            </a:r>
            <a:r>
              <a:rPr spc="-55" dirty="0"/>
              <a:t> To</a:t>
            </a:r>
            <a:r>
              <a:rPr spc="-65" dirty="0"/>
              <a:t> </a:t>
            </a:r>
            <a:r>
              <a:rPr spc="-25" dirty="0"/>
              <a:t>Do</a:t>
            </a:r>
          </a:p>
          <a:p>
            <a:pPr marL="32384" marR="300990">
              <a:lnSpc>
                <a:spcPct val="100000"/>
              </a:lnSpc>
              <a:spcBef>
                <a:spcPts val="35"/>
              </a:spcBef>
            </a:pPr>
            <a:r>
              <a:rPr sz="650" dirty="0">
                <a:solidFill>
                  <a:srgbClr val="502325"/>
                </a:solidFill>
              </a:rPr>
              <a:t>Membuat</a:t>
            </a:r>
            <a:r>
              <a:rPr sz="650" spc="8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video</a:t>
            </a:r>
            <a:r>
              <a:rPr sz="650" spc="9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storytelling</a:t>
            </a:r>
            <a:r>
              <a:rPr sz="650" spc="21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berdurasi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1–1,5</a:t>
            </a:r>
            <a:r>
              <a:rPr sz="650" spc="9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menit</a:t>
            </a:r>
            <a:r>
              <a:rPr sz="650" spc="8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yang</a:t>
            </a:r>
            <a:r>
              <a:rPr sz="650" spc="21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menceritakan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pengalaman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nyata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dalam</a:t>
            </a:r>
            <a:r>
              <a:rPr sz="650" spc="1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menemukan</a:t>
            </a:r>
            <a:r>
              <a:rPr sz="650" spc="14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keberanian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untuk</a:t>
            </a:r>
            <a:r>
              <a:rPr sz="650" spc="25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mengekspresikan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spc="-10" dirty="0">
                <a:solidFill>
                  <a:srgbClr val="502325"/>
                </a:solidFill>
              </a:rPr>
              <a:t>diri,</a:t>
            </a:r>
            <a:r>
              <a:rPr sz="650" spc="50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mengejar</a:t>
            </a:r>
            <a:r>
              <a:rPr sz="650" spc="4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hal</a:t>
            </a:r>
            <a:r>
              <a:rPr sz="650" spc="9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yang</a:t>
            </a:r>
            <a:r>
              <a:rPr sz="650" spc="12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disukai,</a:t>
            </a:r>
            <a:r>
              <a:rPr sz="650" spc="14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dan</a:t>
            </a:r>
            <a:r>
              <a:rPr sz="650" spc="7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merdeka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menjadi</a:t>
            </a:r>
            <a:r>
              <a:rPr sz="650" spc="7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dirinya</a:t>
            </a:r>
            <a:r>
              <a:rPr sz="650" spc="7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sendiri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dengan</a:t>
            </a:r>
            <a:r>
              <a:rPr sz="650" spc="70" dirty="0">
                <a:solidFill>
                  <a:srgbClr val="502325"/>
                </a:solidFill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line</a:t>
            </a:r>
            <a:r>
              <a:rPr i="1" spc="7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sz="650" dirty="0">
                <a:solidFill>
                  <a:srgbClr val="502325"/>
                </a:solidFill>
              </a:rPr>
              <a:t>utama</a:t>
            </a:r>
            <a:r>
              <a:rPr sz="650" spc="70" dirty="0">
                <a:solidFill>
                  <a:srgbClr val="502325"/>
                </a:solidFill>
              </a:rPr>
              <a:t> </a:t>
            </a:r>
            <a:r>
              <a:rPr sz="650" spc="-10" dirty="0">
                <a:solidFill>
                  <a:srgbClr val="502325"/>
                </a:solidFill>
              </a:rPr>
              <a:t>#MerdekaJadiLo.</a:t>
            </a:r>
            <a:endParaRPr sz="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650" dirty="0"/>
          </a:p>
          <a:p>
            <a:pPr marL="32384">
              <a:lnSpc>
                <a:spcPts val="795"/>
              </a:lnSpc>
            </a:pPr>
            <a:r>
              <a:rPr spc="-25" dirty="0"/>
              <a:t>Key</a:t>
            </a:r>
            <a:r>
              <a:rPr spc="-55" dirty="0"/>
              <a:t> </a:t>
            </a:r>
            <a:r>
              <a:rPr spc="-35" dirty="0"/>
              <a:t>Talking</a:t>
            </a:r>
            <a:r>
              <a:rPr spc="-10" dirty="0"/>
              <a:t> Points</a:t>
            </a:r>
          </a:p>
          <a:p>
            <a:pPr marL="134620" indent="-102235" algn="just">
              <a:lnSpc>
                <a:spcPts val="790"/>
              </a:lnSpc>
              <a:buAutoNum type="arabicPeriod"/>
              <a:tabLst>
                <a:tab pos="134620" algn="l"/>
                <a:tab pos="2799715" algn="l"/>
              </a:tabLst>
            </a:pPr>
            <a:r>
              <a:rPr spc="-25" dirty="0">
                <a:solidFill>
                  <a:srgbClr val="13670A"/>
                </a:solidFill>
              </a:rPr>
              <a:t>Hook</a:t>
            </a:r>
            <a:r>
              <a:rPr spc="-35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(tujuan</a:t>
            </a:r>
            <a:r>
              <a:rPr spc="-35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utama</a:t>
            </a:r>
            <a:r>
              <a:rPr spc="-60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dari</a:t>
            </a:r>
            <a:r>
              <a:rPr spc="-15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yang</a:t>
            </a:r>
            <a:r>
              <a:rPr spc="-35" dirty="0">
                <a:solidFill>
                  <a:srgbClr val="13670A"/>
                </a:solidFill>
              </a:rPr>
              <a:t> </a:t>
            </a:r>
            <a:r>
              <a:rPr spc="-20" dirty="0">
                <a:solidFill>
                  <a:srgbClr val="13670A"/>
                </a:solidFill>
              </a:rPr>
              <a:t>ingin</a:t>
            </a:r>
            <a:r>
              <a:rPr spc="-35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diceritakan</a:t>
            </a:r>
            <a:r>
              <a:rPr spc="-40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di</a:t>
            </a:r>
            <a:r>
              <a:rPr spc="-15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video):</a:t>
            </a:r>
            <a:r>
              <a:rPr spc="10" dirty="0">
                <a:solidFill>
                  <a:srgbClr val="13670A"/>
                </a:solidFill>
              </a:rPr>
              <a:t> </a:t>
            </a:r>
            <a:r>
              <a:rPr spc="-65" dirty="0">
                <a:solidFill>
                  <a:srgbClr val="13670A"/>
                </a:solidFill>
              </a:rPr>
              <a:t>(</a:t>
            </a:r>
            <a:r>
              <a:rPr lang="en-US" b="1" spc="-65" dirty="0">
                <a:solidFill>
                  <a:schemeClr val="tx1"/>
                </a:solidFill>
              </a:rPr>
              <a:t>Example</a:t>
            </a:r>
            <a:r>
              <a:rPr lang="en-US" spc="-65" dirty="0">
                <a:solidFill>
                  <a:srgbClr val="13670A"/>
                </a:solidFill>
              </a:rPr>
              <a:t> “G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ue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sekarang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atlet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tennis.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Kalo</a:t>
            </a:r>
            <a:r>
              <a:rPr i="1" spc="-5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boleh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jujur,</a:t>
            </a:r>
            <a:r>
              <a:rPr i="1" spc="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1</a:t>
            </a:r>
            <a:r>
              <a:rPr i="1" spc="-4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tahun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terakhir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adalah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definisi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'nobody</a:t>
            </a:r>
          </a:p>
          <a:p>
            <a:pPr marL="132715" algn="just">
              <a:lnSpc>
                <a:spcPts val="825"/>
              </a:lnSpc>
            </a:pP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knows</a:t>
            </a:r>
            <a:r>
              <a:rPr i="1" spc="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my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next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move,</a:t>
            </a:r>
            <a:r>
              <a:rPr i="1" spc="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not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even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me'</a:t>
            </a:r>
            <a:r>
              <a:rPr i="1" spc="-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buat</a:t>
            </a:r>
            <a:r>
              <a:rPr i="1" spc="-6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hidup</a:t>
            </a:r>
            <a:r>
              <a:rPr i="1" spc="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gue.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Dari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yang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 dulu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nonton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di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40" dirty="0">
                <a:solidFill>
                  <a:srgbClr val="502325"/>
                </a:solidFill>
                <a:latin typeface="Arial"/>
                <a:cs typeface="Arial"/>
              </a:rPr>
              <a:t>TV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 doang,</a:t>
            </a:r>
            <a:r>
              <a:rPr i="1" spc="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ini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journey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gue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sampe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bisa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berdiri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di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sini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sebagai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70" dirty="0">
                <a:solidFill>
                  <a:srgbClr val="502325"/>
                </a:solidFill>
                <a:latin typeface="Arial"/>
                <a:cs typeface="Arial"/>
              </a:rPr>
              <a:t>THE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ATHLETE!")</a:t>
            </a:r>
          </a:p>
          <a:p>
            <a:pPr marL="132715" marR="74930" indent="-100965" algn="just">
              <a:lnSpc>
                <a:spcPts val="830"/>
              </a:lnSpc>
              <a:spcBef>
                <a:spcPts val="30"/>
              </a:spcBef>
              <a:buAutoNum type="arabicPeriod" startAt="2"/>
              <a:tabLst>
                <a:tab pos="132715" algn="l"/>
                <a:tab pos="133985" algn="l"/>
                <a:tab pos="2571115" algn="l"/>
              </a:tabLst>
            </a:pPr>
            <a:r>
              <a:rPr dirty="0">
                <a:solidFill>
                  <a:srgbClr val="13670A"/>
                </a:solidFill>
              </a:rPr>
              <a:t>	</a:t>
            </a:r>
            <a:r>
              <a:rPr spc="-10" dirty="0">
                <a:solidFill>
                  <a:srgbClr val="13670A"/>
                </a:solidFill>
              </a:rPr>
              <a:t>Opening</a:t>
            </a:r>
            <a:r>
              <a:rPr spc="-55" dirty="0">
                <a:solidFill>
                  <a:srgbClr val="13670A"/>
                </a:solidFill>
              </a:rPr>
              <a:t> </a:t>
            </a:r>
            <a:r>
              <a:rPr spc="-5" dirty="0">
                <a:solidFill>
                  <a:srgbClr val="13670A"/>
                </a:solidFill>
              </a:rPr>
              <a:t>(Freedom</a:t>
            </a:r>
            <a:r>
              <a:rPr spc="-75" dirty="0">
                <a:solidFill>
                  <a:srgbClr val="13670A"/>
                </a:solidFill>
              </a:rPr>
              <a:t> </a:t>
            </a:r>
            <a:r>
              <a:rPr spc="-15" dirty="0">
                <a:solidFill>
                  <a:srgbClr val="13670A"/>
                </a:solidFill>
              </a:rPr>
              <a:t>Today</a:t>
            </a:r>
            <a:r>
              <a:rPr spc="-90" dirty="0">
                <a:solidFill>
                  <a:srgbClr val="13670A"/>
                </a:solidFill>
              </a:rPr>
              <a:t> </a:t>
            </a:r>
            <a:r>
              <a:rPr spc="40" dirty="0">
                <a:solidFill>
                  <a:srgbClr val="13670A"/>
                </a:solidFill>
              </a:rPr>
              <a:t>&amp;</a:t>
            </a:r>
            <a:r>
              <a:rPr spc="-114" dirty="0">
                <a:solidFill>
                  <a:srgbClr val="13670A"/>
                </a:solidFill>
              </a:rPr>
              <a:t> </a:t>
            </a:r>
            <a:r>
              <a:rPr spc="-5" dirty="0">
                <a:solidFill>
                  <a:srgbClr val="13670A"/>
                </a:solidFill>
              </a:rPr>
              <a:t>Merdeka</a:t>
            </a:r>
            <a:r>
              <a:rPr spc="-80" dirty="0">
                <a:solidFill>
                  <a:srgbClr val="13670A"/>
                </a:solidFill>
              </a:rPr>
              <a:t> </a:t>
            </a:r>
            <a:r>
              <a:rPr spc="-15" dirty="0">
                <a:solidFill>
                  <a:srgbClr val="13670A"/>
                </a:solidFill>
              </a:rPr>
              <a:t>Jadi</a:t>
            </a:r>
            <a:r>
              <a:rPr spc="-40" dirty="0">
                <a:solidFill>
                  <a:srgbClr val="13670A"/>
                </a:solidFill>
              </a:rPr>
              <a:t> </a:t>
            </a:r>
            <a:r>
              <a:rPr spc="-30" dirty="0">
                <a:solidFill>
                  <a:srgbClr val="13670A"/>
                </a:solidFill>
              </a:rPr>
              <a:t>Lo):</a:t>
            </a:r>
            <a:r>
              <a:rPr spc="-20" dirty="0">
                <a:solidFill>
                  <a:srgbClr val="13670A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Statement</a:t>
            </a:r>
            <a:r>
              <a:rPr sz="650" spc="-70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mengenai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25" dirty="0">
                <a:solidFill>
                  <a:srgbClr val="000000"/>
                </a:solidFill>
              </a:rPr>
              <a:t>keputusan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-20" dirty="0">
                <a:solidFill>
                  <a:srgbClr val="000000"/>
                </a:solidFill>
              </a:rPr>
              <a:t>KOL</a:t>
            </a:r>
            <a:r>
              <a:rPr sz="650" spc="-10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untuk</a:t>
            </a:r>
            <a:r>
              <a:rPr sz="650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menjadi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35" dirty="0">
                <a:solidFill>
                  <a:srgbClr val="000000"/>
                </a:solidFill>
              </a:rPr>
              <a:t>apa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yang</a:t>
            </a:r>
            <a:r>
              <a:rPr sz="650" spc="-15" dirty="0">
                <a:solidFill>
                  <a:srgbClr val="000000"/>
                </a:solidFill>
              </a:rPr>
              <a:t> </a:t>
            </a:r>
            <a:r>
              <a:rPr sz="650" spc="5" dirty="0">
                <a:solidFill>
                  <a:srgbClr val="000000"/>
                </a:solidFill>
              </a:rPr>
              <a:t>ia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lakukan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sekarang</a:t>
            </a:r>
            <a:r>
              <a:rPr sz="650" spc="-15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karena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30" dirty="0">
                <a:solidFill>
                  <a:srgbClr val="000000"/>
                </a:solidFill>
              </a:rPr>
              <a:t>kebebasan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yang</a:t>
            </a:r>
            <a:r>
              <a:rPr sz="650" spc="-5" dirty="0">
                <a:solidFill>
                  <a:srgbClr val="000000"/>
                </a:solidFill>
              </a:rPr>
              <a:t> </a:t>
            </a:r>
            <a:r>
              <a:rPr sz="650" spc="5" dirty="0">
                <a:solidFill>
                  <a:srgbClr val="000000"/>
                </a:solidFill>
              </a:rPr>
              <a:t>ia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miliki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5" dirty="0">
                <a:solidFill>
                  <a:srgbClr val="000000"/>
                </a:solidFill>
              </a:rPr>
              <a:t>untuk</a:t>
            </a:r>
            <a:r>
              <a:rPr sz="650" dirty="0">
                <a:solidFill>
                  <a:srgbClr val="000000"/>
                </a:solidFill>
              </a:rPr>
              <a:t> </a:t>
            </a:r>
            <a:r>
              <a:rPr sz="650" spc="30" dirty="0">
                <a:solidFill>
                  <a:srgbClr val="000000"/>
                </a:solidFill>
              </a:rPr>
              <a:t>merdeka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jadi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25" dirty="0">
                <a:solidFill>
                  <a:srgbClr val="000000"/>
                </a:solidFill>
              </a:rPr>
              <a:t>diri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25" dirty="0">
                <a:solidFill>
                  <a:srgbClr val="000000"/>
                </a:solidFill>
              </a:rPr>
              <a:t>mereka</a:t>
            </a:r>
            <a:r>
              <a:rPr sz="650" spc="-4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sendiri.</a:t>
            </a:r>
            <a:r>
              <a:rPr sz="650" spc="-15" dirty="0">
                <a:solidFill>
                  <a:srgbClr val="000000"/>
                </a:solidFill>
              </a:rPr>
              <a:t> </a:t>
            </a:r>
            <a:r>
              <a:rPr sz="650" spc="-90" dirty="0">
                <a:solidFill>
                  <a:srgbClr val="502325"/>
                </a:solidFill>
              </a:rPr>
              <a:t>(</a:t>
            </a:r>
            <a:r>
              <a:rPr lang="en-US" sz="650" b="1" i="1" spc="15" dirty="0">
                <a:solidFill>
                  <a:srgbClr val="000000"/>
                </a:solidFill>
                <a:latin typeface="Arial"/>
                <a:cs typeface="Arial"/>
              </a:rPr>
              <a:t>Example</a:t>
            </a:r>
            <a:r>
              <a:rPr lang="en-US" sz="650" i="1" spc="15" dirty="0">
                <a:solidFill>
                  <a:srgbClr val="000000"/>
                </a:solidFill>
                <a:latin typeface="Arial"/>
                <a:cs typeface="Arial"/>
              </a:rPr>
              <a:t> “Buat </a:t>
            </a:r>
            <a:r>
              <a:rPr i="1" spc="-35" dirty="0" err="1">
                <a:solidFill>
                  <a:srgbClr val="502325"/>
                </a:solidFill>
                <a:latin typeface="Arial"/>
                <a:cs typeface="Arial"/>
              </a:rPr>
              <a:t>gue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,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merdeka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502325"/>
                </a:solidFill>
                <a:latin typeface="Arial"/>
                <a:cs typeface="Arial"/>
              </a:rPr>
              <a:t>adalah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kebebasan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5" dirty="0">
                <a:solidFill>
                  <a:srgbClr val="502325"/>
                </a:solidFill>
                <a:latin typeface="Arial"/>
                <a:cs typeface="Arial"/>
              </a:rPr>
              <a:t>milih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jalan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hidup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gue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sendiri.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Gue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berani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jadi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atlet</a:t>
            </a:r>
            <a:r>
              <a:rPr i="1" spc="-8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tennis karena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passion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gue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35" dirty="0">
                <a:solidFill>
                  <a:srgbClr val="502325"/>
                </a:solidFill>
                <a:latin typeface="Arial"/>
                <a:cs typeface="Arial"/>
              </a:rPr>
              <a:t>di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olahraga,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terlebih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tennis, </a:t>
            </a:r>
            <a:r>
              <a:rPr i="1" spc="-5" dirty="0">
                <a:solidFill>
                  <a:srgbClr val="502325"/>
                </a:solidFill>
                <a:latin typeface="Arial"/>
                <a:cs typeface="Arial"/>
              </a:rPr>
              <a:t>adalah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sesuatu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yang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dulu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502325"/>
                </a:solidFill>
                <a:latin typeface="Arial"/>
                <a:cs typeface="Arial"/>
              </a:rPr>
              <a:t>belum</a:t>
            </a:r>
            <a:r>
              <a:rPr i="1" spc="-5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banyak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dianggap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sebagai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5" dirty="0">
                <a:solidFill>
                  <a:srgbClr val="502325"/>
                </a:solidFill>
                <a:latin typeface="Arial"/>
                <a:cs typeface="Arial"/>
              </a:rPr>
              <a:t>karier.")</a:t>
            </a:r>
            <a:endParaRPr sz="650" dirty="0">
              <a:latin typeface="Arial"/>
              <a:cs typeface="Arial"/>
            </a:endParaRPr>
          </a:p>
          <a:p>
            <a:pPr marL="134620" indent="-102235">
              <a:lnSpc>
                <a:spcPts val="705"/>
              </a:lnSpc>
              <a:buAutoNum type="arabicPeriod" startAt="2"/>
              <a:tabLst>
                <a:tab pos="134620" algn="l"/>
              </a:tabLst>
            </a:pPr>
            <a:r>
              <a:rPr spc="-20" dirty="0">
                <a:solidFill>
                  <a:srgbClr val="13670A"/>
                </a:solidFill>
              </a:rPr>
              <a:t>Background</a:t>
            </a:r>
            <a:r>
              <a:rPr spc="60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Story</a:t>
            </a:r>
            <a:r>
              <a:rPr spc="-40" dirty="0">
                <a:solidFill>
                  <a:srgbClr val="13670A"/>
                </a:solidFill>
              </a:rPr>
              <a:t> </a:t>
            </a:r>
            <a:r>
              <a:rPr spc="-30" dirty="0">
                <a:solidFill>
                  <a:srgbClr val="13670A"/>
                </a:solidFill>
              </a:rPr>
              <a:t>(We</a:t>
            </a:r>
            <a:r>
              <a:rPr spc="-20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Celebrate</a:t>
            </a:r>
            <a:r>
              <a:rPr spc="-20" dirty="0">
                <a:solidFill>
                  <a:srgbClr val="13670A"/>
                </a:solidFill>
              </a:rPr>
              <a:t> Today</a:t>
            </a:r>
            <a:r>
              <a:rPr spc="-40" dirty="0">
                <a:solidFill>
                  <a:srgbClr val="13670A"/>
                </a:solidFill>
              </a:rPr>
              <a:t> </a:t>
            </a:r>
            <a:r>
              <a:rPr spc="-15" dirty="0">
                <a:solidFill>
                  <a:srgbClr val="13670A"/>
                </a:solidFill>
              </a:rPr>
              <a:t>Because</a:t>
            </a:r>
            <a:r>
              <a:rPr spc="-20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of</a:t>
            </a:r>
            <a:r>
              <a:rPr spc="10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Yesterday):</a:t>
            </a:r>
            <a:r>
              <a:rPr spc="285" dirty="0">
                <a:solidFill>
                  <a:srgbClr val="13670A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Menceritakan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orang</a:t>
            </a:r>
            <a:r>
              <a:rPr sz="650" spc="5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yang</a:t>
            </a:r>
            <a:r>
              <a:rPr sz="650" spc="6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sangat</a:t>
            </a:r>
            <a:r>
              <a:rPr sz="650" spc="-2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ingin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-20" dirty="0">
                <a:solidFill>
                  <a:srgbClr val="000000"/>
                </a:solidFill>
              </a:rPr>
              <a:t>KOL</a:t>
            </a:r>
            <a:r>
              <a:rPr sz="650" spc="6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apresiasi</a:t>
            </a:r>
            <a:r>
              <a:rPr sz="650" spc="1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karena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telah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mendukung</a:t>
            </a:r>
            <a:r>
              <a:rPr sz="650" spc="5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ia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-10" dirty="0">
                <a:solidFill>
                  <a:srgbClr val="000000"/>
                </a:solidFill>
              </a:rPr>
              <a:t>untuk</a:t>
            </a:r>
            <a:endParaRPr sz="650" dirty="0"/>
          </a:p>
          <a:p>
            <a:pPr marL="132715" marR="132080">
              <a:lnSpc>
                <a:spcPts val="830"/>
              </a:lnSpc>
              <a:spcBef>
                <a:spcPts val="30"/>
              </a:spcBef>
              <a:tabLst>
                <a:tab pos="3304540" algn="l"/>
              </a:tabLst>
            </a:pPr>
            <a:r>
              <a:rPr sz="650" spc="20" dirty="0">
                <a:solidFill>
                  <a:srgbClr val="000000"/>
                </a:solidFill>
              </a:rPr>
              <a:t>merdeka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jadi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diri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sendiri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lewat</a:t>
            </a:r>
            <a:r>
              <a:rPr sz="650" spc="-2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passion-nya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20" dirty="0">
                <a:solidFill>
                  <a:srgbClr val="000000"/>
                </a:solidFill>
              </a:rPr>
              <a:t>beserta</a:t>
            </a:r>
            <a:r>
              <a:rPr sz="650" spc="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alasannya.</a:t>
            </a:r>
            <a:r>
              <a:rPr sz="650" spc="250" dirty="0">
                <a:solidFill>
                  <a:srgbClr val="000000"/>
                </a:solidFill>
              </a:rPr>
              <a:t> </a:t>
            </a:r>
            <a:r>
              <a:rPr i="1" spc="-114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US" b="1" i="1" spc="10" dirty="0">
                <a:solidFill>
                  <a:srgbClr val="000000"/>
                </a:solidFill>
                <a:latin typeface="Arial"/>
                <a:cs typeface="Arial"/>
              </a:rPr>
              <a:t>Example</a:t>
            </a:r>
            <a:r>
              <a:rPr lang="en-US" i="1" spc="10" dirty="0">
                <a:solidFill>
                  <a:srgbClr val="000000"/>
                </a:solidFill>
                <a:latin typeface="Arial"/>
                <a:cs typeface="Arial"/>
              </a:rPr>
              <a:t> “</a:t>
            </a:r>
            <a:r>
              <a:rPr lang="en-US" i="1" spc="10" dirty="0" err="1">
                <a:solidFill>
                  <a:srgbClr val="000000"/>
                </a:solidFill>
                <a:latin typeface="Arial"/>
                <a:cs typeface="Arial"/>
              </a:rPr>
              <a:t>Semak</a:t>
            </a:r>
            <a:r>
              <a:rPr i="1" spc="-10" dirty="0" err="1">
                <a:solidFill>
                  <a:srgbClr val="000000"/>
                </a:solidFill>
                <a:latin typeface="Arial"/>
                <a:cs typeface="Arial"/>
              </a:rPr>
              <a:t>in</a:t>
            </a:r>
            <a:r>
              <a:rPr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dewasa,</a:t>
            </a:r>
            <a:r>
              <a:rPr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gue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makin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sadar</a:t>
            </a:r>
            <a:r>
              <a:rPr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gue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bisa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jadi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atlet</a:t>
            </a:r>
            <a:r>
              <a:rPr i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tennis</a:t>
            </a:r>
            <a:r>
              <a:rPr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kayak</a:t>
            </a:r>
            <a:r>
              <a:rPr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sekarang</a:t>
            </a:r>
            <a:r>
              <a:rPr i="1" spc="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bukan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karena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gue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doang.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Ada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bokap</a:t>
            </a:r>
            <a:r>
              <a:rPr i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dari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dulu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kerja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keras</a:t>
            </a:r>
            <a:r>
              <a:rPr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selalu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bilang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'kejar</a:t>
            </a:r>
            <a:r>
              <a:rPr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aja,</a:t>
            </a:r>
            <a:r>
              <a:rPr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bapak</a:t>
            </a:r>
            <a:r>
              <a:rPr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dukung',</a:t>
            </a:r>
            <a:r>
              <a:rPr i="1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padahal</a:t>
            </a:r>
            <a:r>
              <a:rPr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zaman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itu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jadi</a:t>
            </a:r>
            <a:r>
              <a:rPr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atlet</a:t>
            </a:r>
            <a:r>
              <a:rPr i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tennis</a:t>
            </a:r>
            <a:r>
              <a:rPr i="1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bukan</a:t>
            </a:r>
            <a:r>
              <a:rPr i="1" spc="5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pilihan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umum.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Dari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setiap</a:t>
            </a:r>
            <a:r>
              <a:rPr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pengorbanan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dia,</a:t>
            </a:r>
            <a:r>
              <a:rPr i="1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dia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lagi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berusaha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supaya</a:t>
            </a:r>
            <a:r>
              <a:rPr i="1" spc="-20" dirty="0">
                <a:solidFill>
                  <a:srgbClr val="000000"/>
                </a:solidFill>
                <a:latin typeface="Arial"/>
                <a:cs typeface="Arial"/>
              </a:rPr>
              <a:t> gue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punya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lebih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banyak</a:t>
            </a:r>
            <a:r>
              <a:rPr i="1" spc="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pilihan</a:t>
            </a:r>
            <a:r>
              <a:rPr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daripada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i="1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dulu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000000"/>
                </a:solidFill>
                <a:latin typeface="Arial"/>
                <a:cs typeface="Arial"/>
              </a:rPr>
              <a:t>dia</a:t>
            </a:r>
            <a:r>
              <a:rPr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000000"/>
                </a:solidFill>
                <a:latin typeface="Arial"/>
                <a:cs typeface="Arial"/>
              </a:rPr>
              <a:t>punya.")</a:t>
            </a:r>
            <a:endParaRPr sz="650" dirty="0">
              <a:latin typeface="Arial"/>
              <a:cs typeface="Arial"/>
            </a:endParaRPr>
          </a:p>
          <a:p>
            <a:pPr marL="134620" indent="-102235">
              <a:lnSpc>
                <a:spcPts val="705"/>
              </a:lnSpc>
              <a:buAutoNum type="arabicPeriod" startAt="4"/>
              <a:tabLst>
                <a:tab pos="134620" algn="l"/>
              </a:tabLst>
            </a:pPr>
            <a:r>
              <a:rPr dirty="0">
                <a:solidFill>
                  <a:srgbClr val="13670A"/>
                </a:solidFill>
              </a:rPr>
              <a:t>Product</a:t>
            </a:r>
            <a:r>
              <a:rPr spc="-30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Tap-</a:t>
            </a:r>
            <a:r>
              <a:rPr spc="-10" dirty="0">
                <a:solidFill>
                  <a:srgbClr val="13670A"/>
                </a:solidFill>
              </a:rPr>
              <a:t>in</a:t>
            </a:r>
            <a:r>
              <a:rPr spc="10" dirty="0">
                <a:solidFill>
                  <a:srgbClr val="13670A"/>
                </a:solidFill>
              </a:rPr>
              <a:t> </a:t>
            </a:r>
            <a:r>
              <a:rPr spc="-25" dirty="0">
                <a:solidFill>
                  <a:srgbClr val="13670A"/>
                </a:solidFill>
              </a:rPr>
              <a:t>(SilverQueen</a:t>
            </a:r>
            <a:r>
              <a:rPr spc="5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is</a:t>
            </a:r>
            <a:r>
              <a:rPr spc="80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Always</a:t>
            </a:r>
            <a:r>
              <a:rPr spc="75" dirty="0">
                <a:solidFill>
                  <a:srgbClr val="13670A"/>
                </a:solidFill>
              </a:rPr>
              <a:t> </a:t>
            </a:r>
            <a:r>
              <a:rPr spc="-45" dirty="0">
                <a:solidFill>
                  <a:srgbClr val="13670A"/>
                </a:solidFill>
              </a:rPr>
              <a:t>Been</a:t>
            </a:r>
            <a:r>
              <a:rPr spc="10" dirty="0">
                <a:solidFill>
                  <a:srgbClr val="13670A"/>
                </a:solidFill>
              </a:rPr>
              <a:t> </a:t>
            </a:r>
            <a:r>
              <a:rPr spc="-20" dirty="0">
                <a:solidFill>
                  <a:srgbClr val="13670A"/>
                </a:solidFill>
              </a:rPr>
              <a:t>Part</a:t>
            </a:r>
            <a:r>
              <a:rPr spc="-30" dirty="0">
                <a:solidFill>
                  <a:srgbClr val="13670A"/>
                </a:solidFill>
              </a:rPr>
              <a:t> </a:t>
            </a:r>
            <a:r>
              <a:rPr dirty="0">
                <a:solidFill>
                  <a:srgbClr val="13670A"/>
                </a:solidFill>
              </a:rPr>
              <a:t>of</a:t>
            </a:r>
            <a:r>
              <a:rPr spc="15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Our</a:t>
            </a:r>
            <a:r>
              <a:rPr spc="-20" dirty="0">
                <a:solidFill>
                  <a:srgbClr val="13670A"/>
                </a:solidFill>
              </a:rPr>
              <a:t> </a:t>
            </a:r>
            <a:r>
              <a:rPr spc="-10" dirty="0">
                <a:solidFill>
                  <a:srgbClr val="13670A"/>
                </a:solidFill>
              </a:rPr>
              <a:t>Journey):</a:t>
            </a:r>
            <a:r>
              <a:rPr spc="300" dirty="0">
                <a:solidFill>
                  <a:srgbClr val="13670A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Memasukkan</a:t>
            </a:r>
            <a:r>
              <a:rPr sz="650" spc="2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peran</a:t>
            </a:r>
            <a:r>
              <a:rPr sz="650" spc="2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SilverQueen</a:t>
            </a:r>
            <a:r>
              <a:rPr sz="650" spc="1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ke</a:t>
            </a:r>
            <a:r>
              <a:rPr sz="650" spc="3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dalam</a:t>
            </a:r>
            <a:r>
              <a:rPr sz="650" spc="3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cerita</a:t>
            </a:r>
            <a:r>
              <a:rPr sz="650" spc="2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perjalanan</a:t>
            </a:r>
            <a:r>
              <a:rPr sz="650" spc="20" dirty="0">
                <a:solidFill>
                  <a:srgbClr val="000000"/>
                </a:solidFill>
              </a:rPr>
              <a:t> </a:t>
            </a:r>
            <a:r>
              <a:rPr sz="650" spc="-20" dirty="0">
                <a:solidFill>
                  <a:srgbClr val="000000"/>
                </a:solidFill>
              </a:rPr>
              <a:t>KOL</a:t>
            </a:r>
            <a:r>
              <a:rPr sz="650" spc="7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merdeka</a:t>
            </a:r>
            <a:r>
              <a:rPr sz="650" spc="2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menjadi</a:t>
            </a:r>
            <a:r>
              <a:rPr sz="650" spc="20" dirty="0">
                <a:solidFill>
                  <a:srgbClr val="000000"/>
                </a:solidFill>
              </a:rPr>
              <a:t> </a:t>
            </a:r>
            <a:r>
              <a:rPr sz="650" spc="-20" dirty="0">
                <a:solidFill>
                  <a:srgbClr val="000000"/>
                </a:solidFill>
              </a:rPr>
              <a:t>diri</a:t>
            </a:r>
            <a:endParaRPr sz="650" dirty="0"/>
          </a:p>
          <a:p>
            <a:pPr marL="132715" marR="5080">
              <a:lnSpc>
                <a:spcPts val="830"/>
              </a:lnSpc>
              <a:spcBef>
                <a:spcPts val="25"/>
              </a:spcBef>
              <a:tabLst>
                <a:tab pos="4418965" algn="l"/>
              </a:tabLst>
            </a:pPr>
            <a:r>
              <a:rPr sz="650" dirty="0">
                <a:solidFill>
                  <a:srgbClr val="000000"/>
                </a:solidFill>
              </a:rPr>
              <a:t>sendiri,</a:t>
            </a:r>
            <a:r>
              <a:rPr sz="650" spc="17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diikuti</a:t>
            </a:r>
            <a:r>
              <a:rPr sz="650" spc="9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dengan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memberi</a:t>
            </a:r>
            <a:r>
              <a:rPr sz="650" spc="9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SilverQueen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tersebut</a:t>
            </a:r>
            <a:r>
              <a:rPr sz="650" spc="4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kepada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orang</a:t>
            </a:r>
            <a:r>
              <a:rPr sz="650" spc="15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yang</a:t>
            </a:r>
            <a:r>
              <a:rPr sz="650" spc="15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mereka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 err="1">
                <a:solidFill>
                  <a:srgbClr val="000000"/>
                </a:solidFill>
              </a:rPr>
              <a:t>apresiasi</a:t>
            </a:r>
            <a:r>
              <a:rPr sz="650" dirty="0">
                <a:solidFill>
                  <a:srgbClr val="000000"/>
                </a:solidFill>
              </a:rPr>
              <a:t>.</a:t>
            </a:r>
            <a:r>
              <a:rPr lang="en-US" sz="650" spc="155" dirty="0">
                <a:solidFill>
                  <a:srgbClr val="000000"/>
                </a:solidFill>
              </a:rPr>
              <a:t> (</a:t>
            </a:r>
            <a:r>
              <a:rPr lang="en-US" sz="650" b="1" spc="155" dirty="0">
                <a:solidFill>
                  <a:srgbClr val="000000"/>
                </a:solidFill>
              </a:rPr>
              <a:t>Example</a:t>
            </a:r>
            <a:r>
              <a:rPr lang="en-US" sz="650" spc="155" dirty="0">
                <a:solidFill>
                  <a:srgbClr val="000000"/>
                </a:solidFill>
              </a:rPr>
              <a:t> “Momen </a:t>
            </a:r>
            <a:r>
              <a:rPr i="1" dirty="0" err="1">
                <a:solidFill>
                  <a:srgbClr val="1F2329"/>
                </a:solidFill>
                <a:latin typeface="Arial"/>
                <a:cs typeface="Arial"/>
              </a:rPr>
              <a:t>kemerdekaan</a:t>
            </a:r>
            <a:r>
              <a:rPr i="1" spc="-4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jadi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pengingat</a:t>
            </a:r>
            <a:r>
              <a:rPr i="1" spc="-6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kalau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0" dirty="0" err="1">
                <a:solidFill>
                  <a:srgbClr val="1F2329"/>
                </a:solidFill>
                <a:latin typeface="Arial"/>
                <a:cs typeface="Arial"/>
              </a:rPr>
              <a:t>gue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0" dirty="0" err="1">
                <a:solidFill>
                  <a:srgbClr val="1F2329"/>
                </a:solidFill>
                <a:latin typeface="Arial"/>
                <a:cs typeface="Arial"/>
              </a:rPr>
              <a:t>bisa</a:t>
            </a:r>
            <a:r>
              <a:rPr lang="en-US" i="1" spc="50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sejauh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ini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di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dunia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tenis</a:t>
            </a:r>
            <a:r>
              <a:rPr i="1" spc="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karena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bokap.</a:t>
            </a:r>
            <a:r>
              <a:rPr i="1" spc="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Dari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dulu,</a:t>
            </a:r>
            <a:r>
              <a:rPr i="1" spc="2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setiap</a:t>
            </a:r>
            <a:r>
              <a:rPr i="1" spc="1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pulang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latihan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tenis</a:t>
            </a:r>
            <a:r>
              <a:rPr i="1" spc="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kita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selalu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makan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SilverQueen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bareng</a:t>
            </a:r>
            <a:r>
              <a:rPr i="1" spc="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di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perjalanan</a:t>
            </a:r>
            <a:r>
              <a:rPr i="1" spc="-3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pulang</a:t>
            </a:r>
            <a:r>
              <a:rPr i="1" spc="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sambil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ngobrol.</a:t>
            </a:r>
            <a:endParaRPr sz="650" dirty="0">
              <a:latin typeface="Arial"/>
              <a:cs typeface="Arial"/>
            </a:endParaRPr>
          </a:p>
          <a:p>
            <a:pPr marL="132715">
              <a:lnSpc>
                <a:spcPts val="785"/>
              </a:lnSpc>
            </a:pP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Sampai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sekarang,</a:t>
            </a:r>
            <a:r>
              <a:rPr i="1" spc="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setiap</a:t>
            </a:r>
            <a:r>
              <a:rPr i="1" spc="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lihat</a:t>
            </a:r>
            <a:r>
              <a:rPr i="1" spc="-5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atau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makan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1F2329"/>
                </a:solidFill>
                <a:latin typeface="Arial"/>
                <a:cs typeface="Arial"/>
              </a:rPr>
              <a:t>SilverQueen,</a:t>
            </a:r>
            <a:r>
              <a:rPr i="1" spc="3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gue</a:t>
            </a:r>
            <a:r>
              <a:rPr i="1" spc="-1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selalu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keinget</a:t>
            </a:r>
            <a:r>
              <a:rPr i="1" spc="-5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perjalanan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gue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sama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bokap</a:t>
            </a:r>
            <a:r>
              <a:rPr i="1" spc="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sampai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bisa</a:t>
            </a:r>
            <a:r>
              <a:rPr i="1" spc="-1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ada</a:t>
            </a:r>
            <a:r>
              <a:rPr i="1" spc="-2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di</a:t>
            </a:r>
            <a:r>
              <a:rPr i="1" spc="-25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1F2329"/>
                </a:solidFill>
                <a:latin typeface="Arial"/>
                <a:cs typeface="Arial"/>
              </a:rPr>
              <a:t>titik</a:t>
            </a:r>
            <a:r>
              <a:rPr i="1" spc="40" dirty="0">
                <a:solidFill>
                  <a:srgbClr val="1F2329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1F2329"/>
                </a:solidFill>
                <a:latin typeface="Arial"/>
                <a:cs typeface="Arial"/>
              </a:rPr>
              <a:t>ini.")</a:t>
            </a:r>
          </a:p>
          <a:p>
            <a:pPr marL="134620" indent="-102235">
              <a:lnSpc>
                <a:spcPts val="835"/>
              </a:lnSpc>
              <a:buAutoNum type="arabicPeriod" startAt="5"/>
              <a:tabLst>
                <a:tab pos="134620" algn="l"/>
              </a:tabLst>
            </a:pPr>
            <a:r>
              <a:rPr spc="-30" dirty="0">
                <a:solidFill>
                  <a:srgbClr val="13670A"/>
                </a:solidFill>
              </a:rPr>
              <a:t>Closing:</a:t>
            </a:r>
            <a:r>
              <a:rPr spc="130" dirty="0">
                <a:solidFill>
                  <a:srgbClr val="13670A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"Sekarang</a:t>
            </a:r>
            <a:r>
              <a:rPr sz="650" spc="12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saatnya</a:t>
            </a:r>
            <a:r>
              <a:rPr sz="650" spc="6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kita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merayakan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kebebasan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untuk</a:t>
            </a:r>
            <a:r>
              <a:rPr sz="650" spc="14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bebas</a:t>
            </a:r>
            <a:r>
              <a:rPr sz="650" spc="15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jadi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diri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kita</a:t>
            </a:r>
            <a:r>
              <a:rPr sz="650" spc="65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sendiri.</a:t>
            </a:r>
            <a:r>
              <a:rPr sz="650" spc="120" dirty="0">
                <a:solidFill>
                  <a:srgbClr val="502325"/>
                </a:solidFill>
              </a:rPr>
              <a:t> </a:t>
            </a:r>
            <a:r>
              <a:rPr sz="650" dirty="0">
                <a:solidFill>
                  <a:srgbClr val="502325"/>
                </a:solidFill>
              </a:rPr>
              <a:t>Saatnya</a:t>
            </a:r>
            <a:r>
              <a:rPr sz="650" spc="60" dirty="0">
                <a:solidFill>
                  <a:srgbClr val="502325"/>
                </a:solidFill>
              </a:rPr>
              <a:t> </a:t>
            </a:r>
            <a:r>
              <a:rPr sz="650" spc="-10" dirty="0">
                <a:solidFill>
                  <a:srgbClr val="502325"/>
                </a:solidFill>
              </a:rPr>
              <a:t>#MerdekaJadiLo!"</a:t>
            </a:r>
            <a:endParaRPr sz="650" dirty="0"/>
          </a:p>
          <a:p>
            <a:pPr marL="32384">
              <a:lnSpc>
                <a:spcPct val="100000"/>
              </a:lnSpc>
              <a:spcBef>
                <a:spcPts val="735"/>
              </a:spcBef>
            </a:pPr>
            <a:r>
              <a:rPr spc="-25" dirty="0"/>
              <a:t>CTA</a:t>
            </a:r>
          </a:p>
          <a:p>
            <a:pPr marL="32384" marR="121285">
              <a:lnSpc>
                <a:spcPts val="830"/>
              </a:lnSpc>
              <a:spcBef>
                <a:spcPts val="25"/>
              </a:spcBef>
            </a:pPr>
            <a:r>
              <a:rPr sz="650" dirty="0">
                <a:solidFill>
                  <a:srgbClr val="000000"/>
                </a:solidFill>
              </a:rPr>
              <a:t>Mengajak</a:t>
            </a:r>
            <a:r>
              <a:rPr sz="650" spc="17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audiens</a:t>
            </a:r>
            <a:r>
              <a:rPr sz="650" spc="1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untuk</a:t>
            </a:r>
            <a:r>
              <a:rPr sz="650" spc="17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membagikan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perjalanan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mereka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menjadi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diri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sendiri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dengan</a:t>
            </a:r>
            <a:r>
              <a:rPr sz="650" spc="9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cerita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otentiknya,</a:t>
            </a:r>
            <a:r>
              <a:rPr sz="650" spc="17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menjelaskan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mekanisme</a:t>
            </a:r>
            <a:r>
              <a:rPr sz="650" spc="10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secara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singkat,</a:t>
            </a:r>
            <a:r>
              <a:rPr sz="650" spc="170" dirty="0">
                <a:solidFill>
                  <a:srgbClr val="000000"/>
                </a:solidFill>
              </a:rPr>
              <a:t> </a:t>
            </a:r>
            <a:r>
              <a:rPr sz="650" spc="-10" dirty="0">
                <a:solidFill>
                  <a:srgbClr val="000000"/>
                </a:solidFill>
              </a:rPr>
              <a:t>sekaligus</a:t>
            </a:r>
            <a:r>
              <a:rPr sz="650" spc="500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mengarahkan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ke</a:t>
            </a:r>
            <a:r>
              <a:rPr sz="650" spc="2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media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sosial</a:t>
            </a:r>
            <a:r>
              <a:rPr sz="650" spc="30" dirty="0">
                <a:solidFill>
                  <a:srgbClr val="000000"/>
                </a:solidFill>
              </a:rPr>
              <a:t> </a:t>
            </a:r>
            <a:r>
              <a:rPr sz="650" dirty="0">
                <a:solidFill>
                  <a:srgbClr val="000000"/>
                </a:solidFill>
              </a:rPr>
              <a:t>SilverQueen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untuk</a:t>
            </a:r>
            <a:r>
              <a:rPr sz="650" spc="8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informasi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10" dirty="0">
                <a:solidFill>
                  <a:srgbClr val="000000"/>
                </a:solidFill>
              </a:rPr>
              <a:t>lebih</a:t>
            </a:r>
            <a:r>
              <a:rPr sz="650" spc="15" dirty="0">
                <a:solidFill>
                  <a:srgbClr val="000000"/>
                </a:solidFill>
              </a:rPr>
              <a:t> </a:t>
            </a:r>
            <a:r>
              <a:rPr sz="650" spc="-10" dirty="0">
                <a:solidFill>
                  <a:srgbClr val="000000"/>
                </a:solidFill>
              </a:rPr>
              <a:t>lanjut.</a:t>
            </a:r>
            <a:endParaRPr sz="650" dirty="0"/>
          </a:p>
          <a:p>
            <a:pPr marL="32384" marR="188595" indent="-20320">
              <a:lnSpc>
                <a:spcPts val="750"/>
              </a:lnSpc>
              <a:spcBef>
                <a:spcPts val="50"/>
              </a:spcBef>
              <a:tabLst>
                <a:tab pos="403225" algn="l"/>
              </a:tabLst>
            </a:pPr>
            <a:r>
              <a:rPr i="1" spc="110" dirty="0">
                <a:solidFill>
                  <a:srgbClr val="502325"/>
                </a:solidFill>
                <a:latin typeface="Arial"/>
                <a:cs typeface="Arial"/>
              </a:rPr>
              <a:t>E</a:t>
            </a:r>
            <a:r>
              <a:rPr i="1" spc="-190" dirty="0">
                <a:solidFill>
                  <a:srgbClr val="502325"/>
                </a:solidFill>
                <a:latin typeface="Arial"/>
                <a:cs typeface="Arial"/>
              </a:rPr>
              <a:t>a</a:t>
            </a:r>
            <a:r>
              <a:rPr i="1" spc="-180" dirty="0">
                <a:solidFill>
                  <a:srgbClr val="502325"/>
                </a:solidFill>
                <a:latin typeface="Arial"/>
                <a:cs typeface="Arial"/>
              </a:rPr>
              <a:t>m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p</a:t>
            </a:r>
            <a:r>
              <a:rPr i="1" spc="-204" dirty="0">
                <a:solidFill>
                  <a:srgbClr val="502325"/>
                </a:solidFill>
                <a:latin typeface="Arial"/>
                <a:cs typeface="Arial"/>
              </a:rPr>
              <a:t>e</a:t>
            </a:r>
            <a:r>
              <a:rPr i="1" spc="-1400" dirty="0">
                <a:solidFill>
                  <a:srgbClr val="502325"/>
                </a:solidFill>
                <a:latin typeface="Arial"/>
                <a:cs typeface="Arial"/>
              </a:rPr>
              <a:t>:</a:t>
            </a:r>
            <a:r>
              <a:rPr i="1" spc="-2535" dirty="0">
                <a:solidFill>
                  <a:srgbClr val="502325"/>
                </a:solidFill>
                <a:latin typeface="Arial"/>
                <a:cs typeface="Arial"/>
              </a:rPr>
              <a:t>l</a:t>
            </a:r>
            <a:r>
              <a:rPr i="1" spc="165" dirty="0">
                <a:solidFill>
                  <a:srgbClr val="502325"/>
                </a:solidFill>
                <a:latin typeface="Arial"/>
                <a:cs typeface="Arial"/>
              </a:rPr>
              <a:t>x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	</a:t>
            </a:r>
            <a:r>
              <a:rPr i="1" spc="-50" dirty="0">
                <a:solidFill>
                  <a:srgbClr val="502325"/>
                </a:solidFill>
                <a:latin typeface="Arial"/>
                <a:cs typeface="Arial"/>
              </a:rPr>
              <a:t>"Nah,</a:t>
            </a:r>
            <a:r>
              <a:rPr i="1" spc="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kalau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perjalanan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merdeka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versi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kalian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gimana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nih?</a:t>
            </a:r>
            <a:r>
              <a:rPr i="1" spc="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Gue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yakin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cerita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merdeka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jadi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lo</a:t>
            </a:r>
            <a:r>
              <a:rPr i="1" spc="-5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bersama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SilverQueen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juga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gak</a:t>
            </a:r>
            <a:r>
              <a:rPr i="1" spc="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kalah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keren!</a:t>
            </a:r>
            <a:r>
              <a:rPr i="1" spc="-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Dengan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lo</a:t>
            </a:r>
            <a:r>
              <a:rPr i="1" spc="50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post</a:t>
            </a:r>
            <a:r>
              <a:rPr i="1" spc="-6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video</a:t>
            </a:r>
            <a:r>
              <a:rPr i="1" spc="-5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dan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tag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@silverqueenid/silverqueen.id,</a:t>
            </a:r>
            <a:r>
              <a:rPr i="1" spc="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lo</a:t>
            </a:r>
            <a:r>
              <a:rPr i="1" spc="-5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menginspirasi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banyak</a:t>
            </a:r>
            <a:r>
              <a:rPr i="1" spc="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orang</a:t>
            </a:r>
            <a:r>
              <a:rPr i="1" spc="1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sekaligus</a:t>
            </a:r>
            <a:r>
              <a:rPr i="1" spc="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ikutan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challenge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#MerdekaJadiLo!</a:t>
            </a:r>
            <a:r>
              <a:rPr i="1" spc="-30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5" dirty="0">
                <a:solidFill>
                  <a:srgbClr val="502325"/>
                </a:solidFill>
                <a:latin typeface="Arial"/>
                <a:cs typeface="Arial"/>
              </a:rPr>
              <a:t>Cek</a:t>
            </a:r>
          </a:p>
          <a:p>
            <a:pPr marL="32384">
              <a:lnSpc>
                <a:spcPts val="815"/>
              </a:lnSpc>
            </a:pPr>
            <a:r>
              <a:rPr i="1" spc="-10" dirty="0">
                <a:solidFill>
                  <a:srgbClr val="502325"/>
                </a:solidFill>
                <a:latin typeface="Arial"/>
                <a:cs typeface="Arial"/>
              </a:rPr>
              <a:t>@silverqueenid/@silverqueen.id</a:t>
            </a:r>
            <a:r>
              <a:rPr i="1" spc="13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buat</a:t>
            </a:r>
            <a:r>
              <a:rPr i="1" spc="1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502325"/>
                </a:solidFill>
                <a:latin typeface="Arial"/>
                <a:cs typeface="Arial"/>
              </a:rPr>
              <a:t>detailnya</a:t>
            </a:r>
            <a:r>
              <a:rPr i="1" spc="75" dirty="0">
                <a:solidFill>
                  <a:srgbClr val="502325"/>
                </a:solidFill>
                <a:latin typeface="Arial"/>
                <a:cs typeface="Arial"/>
              </a:rPr>
              <a:t> </a:t>
            </a:r>
            <a:r>
              <a:rPr i="1" spc="-20" dirty="0">
                <a:solidFill>
                  <a:srgbClr val="502325"/>
                </a:solidFill>
                <a:latin typeface="Arial"/>
                <a:cs typeface="Arial"/>
              </a:rPr>
              <a:t>yaa!</a:t>
            </a: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925" y="1285873"/>
            <a:ext cx="1686409" cy="299806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1A8D7D3-B1BF-733B-B7FA-F6286E3793F5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8C05C4-3248-5279-185A-260BADA36F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3999" cy="513966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97755" y="301623"/>
            <a:ext cx="149415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450" dirty="0"/>
              <a:t>THE</a:t>
            </a:r>
            <a:r>
              <a:rPr sz="2100" spc="-125" dirty="0"/>
              <a:t> </a:t>
            </a:r>
            <a:r>
              <a:rPr sz="2100" spc="-340" dirty="0"/>
              <a:t>GUIDELInEs</a:t>
            </a:r>
            <a:endParaRPr sz="2100"/>
          </a:p>
        </p:txBody>
      </p:sp>
      <p:sp>
        <p:nvSpPr>
          <p:cNvPr id="4" name="object 4"/>
          <p:cNvSpPr/>
          <p:nvPr/>
        </p:nvSpPr>
        <p:spPr>
          <a:xfrm>
            <a:off x="657224" y="761998"/>
            <a:ext cx="7904480" cy="1334135"/>
          </a:xfrm>
          <a:custGeom>
            <a:avLst/>
            <a:gdLst/>
            <a:ahLst/>
            <a:cxnLst/>
            <a:rect l="l" t="t" r="r" b="b"/>
            <a:pathLst>
              <a:path w="7904480" h="1334135">
                <a:moveTo>
                  <a:pt x="0" y="126151"/>
                </a:moveTo>
                <a:lnTo>
                  <a:pt x="9913" y="77047"/>
                </a:lnTo>
                <a:lnTo>
                  <a:pt x="36949" y="36949"/>
                </a:lnTo>
                <a:lnTo>
                  <a:pt x="77047" y="9913"/>
                </a:lnTo>
                <a:lnTo>
                  <a:pt x="126151" y="0"/>
                </a:lnTo>
                <a:lnTo>
                  <a:pt x="7778288" y="0"/>
                </a:lnTo>
                <a:lnTo>
                  <a:pt x="7827392" y="9913"/>
                </a:lnTo>
                <a:lnTo>
                  <a:pt x="7867491" y="36949"/>
                </a:lnTo>
                <a:lnTo>
                  <a:pt x="7894526" y="77047"/>
                </a:lnTo>
                <a:lnTo>
                  <a:pt x="7904440" y="126151"/>
                </a:lnTo>
                <a:lnTo>
                  <a:pt x="7904440" y="1207959"/>
                </a:lnTo>
                <a:lnTo>
                  <a:pt x="7894526" y="1257063"/>
                </a:lnTo>
                <a:lnTo>
                  <a:pt x="7867491" y="1297162"/>
                </a:lnTo>
                <a:lnTo>
                  <a:pt x="7827392" y="1324197"/>
                </a:lnTo>
                <a:lnTo>
                  <a:pt x="7778288" y="1334111"/>
                </a:lnTo>
                <a:lnTo>
                  <a:pt x="126151" y="1334111"/>
                </a:lnTo>
                <a:lnTo>
                  <a:pt x="77047" y="1324197"/>
                </a:lnTo>
                <a:lnTo>
                  <a:pt x="36949" y="1297162"/>
                </a:lnTo>
                <a:lnTo>
                  <a:pt x="9913" y="1257063"/>
                </a:lnTo>
                <a:lnTo>
                  <a:pt x="0" y="1207959"/>
                </a:lnTo>
                <a:lnTo>
                  <a:pt x="0" y="126151"/>
                </a:lnTo>
                <a:close/>
              </a:path>
            </a:pathLst>
          </a:custGeom>
          <a:ln w="9524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76439" y="829021"/>
            <a:ext cx="863600" cy="2127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Mandatories</a:t>
            </a:r>
            <a:r>
              <a:rPr sz="115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:</a:t>
            </a:r>
            <a:endParaRPr sz="11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87069" y="1204391"/>
            <a:ext cx="32384" cy="756285"/>
          </a:xfrm>
          <a:custGeom>
            <a:avLst/>
            <a:gdLst/>
            <a:ahLst/>
            <a:cxnLst/>
            <a:rect l="l" t="t" r="r" b="b"/>
            <a:pathLst>
              <a:path w="32384" h="756285">
                <a:moveTo>
                  <a:pt x="32143" y="731100"/>
                </a:moveTo>
                <a:lnTo>
                  <a:pt x="24955" y="723900"/>
                </a:lnTo>
                <a:lnTo>
                  <a:pt x="7200" y="723900"/>
                </a:lnTo>
                <a:lnTo>
                  <a:pt x="0" y="731100"/>
                </a:lnTo>
                <a:lnTo>
                  <a:pt x="0" y="748855"/>
                </a:lnTo>
                <a:lnTo>
                  <a:pt x="7200" y="756056"/>
                </a:lnTo>
                <a:lnTo>
                  <a:pt x="16078" y="756056"/>
                </a:lnTo>
                <a:lnTo>
                  <a:pt x="24955" y="756056"/>
                </a:lnTo>
                <a:lnTo>
                  <a:pt x="32143" y="748855"/>
                </a:lnTo>
                <a:lnTo>
                  <a:pt x="32143" y="731100"/>
                </a:lnTo>
                <a:close/>
              </a:path>
              <a:path w="32384" h="756285">
                <a:moveTo>
                  <a:pt x="32143" y="626325"/>
                </a:moveTo>
                <a:lnTo>
                  <a:pt x="24955" y="619125"/>
                </a:lnTo>
                <a:lnTo>
                  <a:pt x="7200" y="619125"/>
                </a:lnTo>
                <a:lnTo>
                  <a:pt x="0" y="626325"/>
                </a:lnTo>
                <a:lnTo>
                  <a:pt x="0" y="644080"/>
                </a:lnTo>
                <a:lnTo>
                  <a:pt x="7200" y="651281"/>
                </a:lnTo>
                <a:lnTo>
                  <a:pt x="16078" y="651281"/>
                </a:lnTo>
                <a:lnTo>
                  <a:pt x="24955" y="651281"/>
                </a:lnTo>
                <a:lnTo>
                  <a:pt x="32143" y="644080"/>
                </a:lnTo>
                <a:lnTo>
                  <a:pt x="32143" y="626325"/>
                </a:lnTo>
                <a:close/>
              </a:path>
              <a:path w="32384" h="756285">
                <a:moveTo>
                  <a:pt x="32143" y="521550"/>
                </a:moveTo>
                <a:lnTo>
                  <a:pt x="24955" y="514350"/>
                </a:lnTo>
                <a:lnTo>
                  <a:pt x="7200" y="514350"/>
                </a:lnTo>
                <a:lnTo>
                  <a:pt x="0" y="521550"/>
                </a:lnTo>
                <a:lnTo>
                  <a:pt x="0" y="539305"/>
                </a:lnTo>
                <a:lnTo>
                  <a:pt x="7200" y="546506"/>
                </a:lnTo>
                <a:lnTo>
                  <a:pt x="16078" y="546506"/>
                </a:lnTo>
                <a:lnTo>
                  <a:pt x="24955" y="546506"/>
                </a:lnTo>
                <a:lnTo>
                  <a:pt x="32143" y="539305"/>
                </a:lnTo>
                <a:lnTo>
                  <a:pt x="32143" y="521550"/>
                </a:lnTo>
                <a:close/>
              </a:path>
              <a:path w="32384" h="756285">
                <a:moveTo>
                  <a:pt x="32143" y="426300"/>
                </a:moveTo>
                <a:lnTo>
                  <a:pt x="24955" y="419100"/>
                </a:lnTo>
                <a:lnTo>
                  <a:pt x="7200" y="419100"/>
                </a:lnTo>
                <a:lnTo>
                  <a:pt x="0" y="426300"/>
                </a:lnTo>
                <a:lnTo>
                  <a:pt x="0" y="444055"/>
                </a:lnTo>
                <a:lnTo>
                  <a:pt x="7200" y="451256"/>
                </a:lnTo>
                <a:lnTo>
                  <a:pt x="16078" y="451256"/>
                </a:lnTo>
                <a:lnTo>
                  <a:pt x="24955" y="451256"/>
                </a:lnTo>
                <a:lnTo>
                  <a:pt x="32143" y="444055"/>
                </a:lnTo>
                <a:lnTo>
                  <a:pt x="32143" y="426300"/>
                </a:lnTo>
                <a:close/>
              </a:path>
              <a:path w="32384" h="756285">
                <a:moveTo>
                  <a:pt x="32143" y="321525"/>
                </a:moveTo>
                <a:lnTo>
                  <a:pt x="24955" y="314325"/>
                </a:lnTo>
                <a:lnTo>
                  <a:pt x="7200" y="314325"/>
                </a:lnTo>
                <a:lnTo>
                  <a:pt x="0" y="321525"/>
                </a:lnTo>
                <a:lnTo>
                  <a:pt x="0" y="339280"/>
                </a:lnTo>
                <a:lnTo>
                  <a:pt x="7200" y="346481"/>
                </a:lnTo>
                <a:lnTo>
                  <a:pt x="16078" y="346481"/>
                </a:lnTo>
                <a:lnTo>
                  <a:pt x="24955" y="346481"/>
                </a:lnTo>
                <a:lnTo>
                  <a:pt x="32143" y="339280"/>
                </a:lnTo>
                <a:lnTo>
                  <a:pt x="32143" y="321525"/>
                </a:lnTo>
                <a:close/>
              </a:path>
              <a:path w="32384" h="756285">
                <a:moveTo>
                  <a:pt x="32143" y="111975"/>
                </a:moveTo>
                <a:lnTo>
                  <a:pt x="24955" y="104775"/>
                </a:lnTo>
                <a:lnTo>
                  <a:pt x="7200" y="104775"/>
                </a:lnTo>
                <a:lnTo>
                  <a:pt x="0" y="111975"/>
                </a:lnTo>
                <a:lnTo>
                  <a:pt x="0" y="129730"/>
                </a:lnTo>
                <a:lnTo>
                  <a:pt x="7200" y="136931"/>
                </a:lnTo>
                <a:lnTo>
                  <a:pt x="16078" y="136931"/>
                </a:lnTo>
                <a:lnTo>
                  <a:pt x="24955" y="136931"/>
                </a:lnTo>
                <a:lnTo>
                  <a:pt x="32143" y="129730"/>
                </a:lnTo>
                <a:lnTo>
                  <a:pt x="32143" y="111975"/>
                </a:lnTo>
                <a:close/>
              </a:path>
              <a:path w="32384" h="756285">
                <a:moveTo>
                  <a:pt x="32143" y="7200"/>
                </a:moveTo>
                <a:lnTo>
                  <a:pt x="24955" y="0"/>
                </a:lnTo>
                <a:lnTo>
                  <a:pt x="7200" y="0"/>
                </a:lnTo>
                <a:lnTo>
                  <a:pt x="0" y="7200"/>
                </a:lnTo>
                <a:lnTo>
                  <a:pt x="0" y="24955"/>
                </a:lnTo>
                <a:lnTo>
                  <a:pt x="7200" y="32156"/>
                </a:lnTo>
                <a:lnTo>
                  <a:pt x="16078" y="32156"/>
                </a:lnTo>
                <a:lnTo>
                  <a:pt x="24955" y="32156"/>
                </a:lnTo>
                <a:lnTo>
                  <a:pt x="32143" y="24955"/>
                </a:lnTo>
                <a:lnTo>
                  <a:pt x="32143" y="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52065" y="1145422"/>
            <a:ext cx="7463790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r>
              <a:rPr lang="en-ID" sz="700" dirty="0" err="1">
                <a:solidFill>
                  <a:schemeClr val="bg1"/>
                </a:solidFill>
              </a:rPr>
              <a:t>Membuat</a:t>
            </a:r>
            <a:r>
              <a:rPr lang="en-ID" sz="700" dirty="0">
                <a:solidFill>
                  <a:schemeClr val="bg1"/>
                </a:solidFill>
              </a:rPr>
              <a:t> 1 video storytelling </a:t>
            </a:r>
            <a:r>
              <a:rPr lang="en-ID" sz="700" dirty="0" err="1">
                <a:solidFill>
                  <a:schemeClr val="bg1"/>
                </a:solidFill>
              </a:rPr>
              <a:t>berdurasi</a:t>
            </a:r>
            <a:r>
              <a:rPr lang="en-ID" sz="700" dirty="0">
                <a:solidFill>
                  <a:schemeClr val="bg1"/>
                </a:solidFill>
              </a:rPr>
              <a:t> 1–1,5 </a:t>
            </a:r>
            <a:r>
              <a:rPr lang="en-ID" sz="700" dirty="0" err="1">
                <a:solidFill>
                  <a:schemeClr val="bg1"/>
                </a:solidFill>
              </a:rPr>
              <a:t>menit</a:t>
            </a:r>
            <a:r>
              <a:rPr lang="en-ID" sz="700" dirty="0">
                <a:solidFill>
                  <a:schemeClr val="bg1"/>
                </a:solidFill>
              </a:rPr>
              <a:t> dan </a:t>
            </a:r>
            <a:r>
              <a:rPr lang="en-ID" sz="700" dirty="0" err="1">
                <a:solidFill>
                  <a:schemeClr val="bg1"/>
                </a:solidFill>
              </a:rPr>
              <a:t>mengunggahnya</a:t>
            </a:r>
            <a:r>
              <a:rPr lang="en-ID" sz="700" dirty="0">
                <a:solidFill>
                  <a:schemeClr val="bg1"/>
                </a:solidFill>
              </a:rPr>
              <a:t> di Instagram &amp; TikTok.</a:t>
            </a:r>
          </a:p>
          <a:p>
            <a:r>
              <a:rPr lang="en-ID" sz="700" dirty="0">
                <a:solidFill>
                  <a:schemeClr val="bg1"/>
                </a:solidFill>
              </a:rPr>
              <a:t>Cerita </a:t>
            </a:r>
            <a:r>
              <a:rPr lang="en-ID" sz="700" dirty="0" err="1">
                <a:solidFill>
                  <a:schemeClr val="bg1"/>
                </a:solidFill>
              </a:rPr>
              <a:t>harus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terasa</a:t>
            </a:r>
            <a:r>
              <a:rPr lang="en-ID" sz="700" dirty="0">
                <a:solidFill>
                  <a:schemeClr val="bg1"/>
                </a:solidFill>
              </a:rPr>
              <a:t> personal, </a:t>
            </a:r>
            <a:r>
              <a:rPr lang="en-ID" sz="700" dirty="0" err="1">
                <a:solidFill>
                  <a:schemeClr val="bg1"/>
                </a:solidFill>
              </a:rPr>
              <a:t>dibuka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dengan</a:t>
            </a:r>
            <a:r>
              <a:rPr lang="en-ID" sz="700" dirty="0">
                <a:solidFill>
                  <a:schemeClr val="bg1"/>
                </a:solidFill>
              </a:rPr>
              <a:t> hook yang </a:t>
            </a:r>
            <a:r>
              <a:rPr lang="en-ID" sz="700" dirty="0" err="1">
                <a:solidFill>
                  <a:schemeClr val="bg1"/>
                </a:solidFill>
              </a:rPr>
              <a:t>kuat</a:t>
            </a:r>
            <a:r>
              <a:rPr lang="en-ID" sz="700" dirty="0">
                <a:solidFill>
                  <a:schemeClr val="bg1"/>
                </a:solidFill>
              </a:rPr>
              <a:t>, dan </a:t>
            </a:r>
            <a:r>
              <a:rPr lang="en-ID" sz="700" dirty="0" err="1">
                <a:solidFill>
                  <a:schemeClr val="bg1"/>
                </a:solidFill>
              </a:rPr>
              <a:t>disampaikan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melalui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alur</a:t>
            </a:r>
            <a:r>
              <a:rPr lang="en-ID" sz="700" dirty="0">
                <a:solidFill>
                  <a:schemeClr val="bg1"/>
                </a:solidFill>
              </a:rPr>
              <a:t> storytelling yang natural </a:t>
            </a:r>
            <a:r>
              <a:rPr lang="en-ID" sz="700" dirty="0" err="1">
                <a:solidFill>
                  <a:schemeClr val="bg1"/>
                </a:solidFill>
              </a:rPr>
              <a:t>sambil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mengapresiasi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sosok</a:t>
            </a:r>
            <a:r>
              <a:rPr lang="en-ID" sz="700" dirty="0">
                <a:solidFill>
                  <a:schemeClr val="bg1"/>
                </a:solidFill>
              </a:rPr>
              <a:t> yang </a:t>
            </a:r>
            <a:r>
              <a:rPr lang="en-ID" sz="700" dirty="0" err="1">
                <a:solidFill>
                  <a:schemeClr val="bg1"/>
                </a:solidFill>
              </a:rPr>
              <a:t>berperan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dalam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perjalanan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merdeka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jadi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diri</a:t>
            </a:r>
            <a:r>
              <a:rPr lang="en-ID" sz="700" dirty="0">
                <a:solidFill>
                  <a:schemeClr val="bg1"/>
                </a:solidFill>
              </a:rPr>
              <a:t> lo.</a:t>
            </a:r>
          </a:p>
          <a:p>
            <a:r>
              <a:rPr lang="en-ID" sz="700" dirty="0" err="1">
                <a:solidFill>
                  <a:schemeClr val="bg1"/>
                </a:solidFill>
              </a:rPr>
              <a:t>SilverQueen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harus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memiliki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peran</a:t>
            </a:r>
            <a:r>
              <a:rPr lang="en-ID" sz="700" dirty="0">
                <a:solidFill>
                  <a:schemeClr val="bg1"/>
                </a:solidFill>
              </a:rPr>
              <a:t> yang </a:t>
            </a:r>
            <a:r>
              <a:rPr lang="en-ID" sz="700" dirty="0" err="1">
                <a:solidFill>
                  <a:schemeClr val="bg1"/>
                </a:solidFill>
              </a:rPr>
              <a:t>jelas</a:t>
            </a:r>
            <a:r>
              <a:rPr lang="en-ID" sz="700" dirty="0">
                <a:solidFill>
                  <a:schemeClr val="bg1"/>
                </a:solidFill>
              </a:rPr>
              <a:t> dan </a:t>
            </a:r>
            <a:r>
              <a:rPr lang="en-ID" sz="700" dirty="0" err="1">
                <a:solidFill>
                  <a:schemeClr val="bg1"/>
                </a:solidFill>
              </a:rPr>
              <a:t>kuat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dalam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cerita</a:t>
            </a:r>
            <a:r>
              <a:rPr lang="en-ID" sz="700" dirty="0">
                <a:solidFill>
                  <a:schemeClr val="bg1"/>
                </a:solidFill>
              </a:rPr>
              <a:t> yang </a:t>
            </a:r>
            <a:r>
              <a:rPr lang="en-ID" sz="700" dirty="0" err="1">
                <a:solidFill>
                  <a:schemeClr val="bg1"/>
                </a:solidFill>
              </a:rPr>
              <a:t>disampaikan</a:t>
            </a:r>
            <a:r>
              <a:rPr lang="en-ID" sz="700" dirty="0">
                <a:solidFill>
                  <a:schemeClr val="bg1"/>
                </a:solidFill>
              </a:rPr>
              <a:t> oleh KOL, dan </a:t>
            </a:r>
            <a:r>
              <a:rPr lang="en-ID" sz="700" dirty="0" err="1">
                <a:solidFill>
                  <a:schemeClr val="bg1"/>
                </a:solidFill>
              </a:rPr>
              <a:t>menampilkan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pemberian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SilverQueen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kepada</a:t>
            </a:r>
            <a:r>
              <a:rPr lang="en-ID" sz="700" dirty="0">
                <a:solidFill>
                  <a:schemeClr val="bg1"/>
                </a:solidFill>
              </a:rPr>
              <a:t> orang yang </a:t>
            </a:r>
            <a:r>
              <a:rPr lang="en-ID" sz="700" dirty="0" err="1">
                <a:solidFill>
                  <a:schemeClr val="bg1"/>
                </a:solidFill>
              </a:rPr>
              <a:t>diapresiasi</a:t>
            </a:r>
            <a:r>
              <a:rPr lang="en-ID" sz="700" dirty="0">
                <a:solidFill>
                  <a:schemeClr val="bg1"/>
                </a:solidFill>
              </a:rPr>
              <a:t>.</a:t>
            </a:r>
          </a:p>
          <a:p>
            <a:r>
              <a:rPr lang="en-ID" sz="700" dirty="0" err="1">
                <a:solidFill>
                  <a:schemeClr val="bg1"/>
                </a:solidFill>
              </a:rPr>
              <a:t>Menutup</a:t>
            </a:r>
            <a:r>
              <a:rPr lang="en-ID" sz="700" dirty="0">
                <a:solidFill>
                  <a:schemeClr val="bg1"/>
                </a:solidFill>
              </a:rPr>
              <a:t> video </a:t>
            </a:r>
            <a:r>
              <a:rPr lang="en-ID" sz="700" dirty="0" err="1">
                <a:solidFill>
                  <a:schemeClr val="bg1"/>
                </a:solidFill>
              </a:rPr>
              <a:t>dengan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pesan</a:t>
            </a:r>
            <a:r>
              <a:rPr lang="en-ID" sz="700" dirty="0">
                <a:solidFill>
                  <a:schemeClr val="bg1"/>
                </a:solidFill>
              </a:rPr>
              <a:t> campaign:“</a:t>
            </a:r>
            <a:r>
              <a:rPr lang="en-ID" sz="700" dirty="0" err="1">
                <a:solidFill>
                  <a:schemeClr val="bg1"/>
                </a:solidFill>
              </a:rPr>
              <a:t>Sekarang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saatnya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kita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merayakan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kebebasan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untuk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bebas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jadi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diri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kita</a:t>
            </a:r>
            <a:r>
              <a:rPr lang="en-ID" sz="700" dirty="0">
                <a:solidFill>
                  <a:schemeClr val="bg1"/>
                </a:solidFill>
              </a:rPr>
              <a:t> </a:t>
            </a:r>
            <a:r>
              <a:rPr lang="en-ID" sz="700" dirty="0" err="1">
                <a:solidFill>
                  <a:schemeClr val="bg1"/>
                </a:solidFill>
              </a:rPr>
              <a:t>sendiri</a:t>
            </a:r>
            <a:r>
              <a:rPr lang="en-ID" sz="700" dirty="0">
                <a:solidFill>
                  <a:schemeClr val="bg1"/>
                </a:solidFill>
              </a:rPr>
              <a:t>. </a:t>
            </a:r>
            <a:r>
              <a:rPr lang="en-ID" sz="700" dirty="0" err="1">
                <a:solidFill>
                  <a:schemeClr val="bg1"/>
                </a:solidFill>
              </a:rPr>
              <a:t>Saatnya</a:t>
            </a:r>
            <a:r>
              <a:rPr lang="en-ID" sz="700" dirty="0">
                <a:solidFill>
                  <a:schemeClr val="bg1"/>
                </a:solidFill>
              </a:rPr>
              <a:t> #MerdekaJadiLo.”</a:t>
            </a:r>
          </a:p>
          <a:p>
            <a:r>
              <a:rPr lang="en-ID" sz="700" dirty="0">
                <a:solidFill>
                  <a:schemeClr val="bg1"/>
                </a:solidFill>
              </a:rPr>
              <a:t>Line closing: </a:t>
            </a:r>
            <a:r>
              <a:rPr lang="en-ID" sz="700" i="1" dirty="0">
                <a:solidFill>
                  <a:schemeClr val="bg1"/>
                </a:solidFill>
              </a:rPr>
              <a:t>"</a:t>
            </a:r>
            <a:r>
              <a:rPr lang="en-ID" sz="700" i="1" dirty="0" err="1">
                <a:solidFill>
                  <a:schemeClr val="bg1"/>
                </a:solidFill>
              </a:rPr>
              <a:t>Sekarang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saatnya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kita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merayakan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kebebasan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untuk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bebas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jadi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diri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kita</a:t>
            </a:r>
            <a:r>
              <a:rPr lang="en-ID" sz="700" i="1" dirty="0">
                <a:solidFill>
                  <a:schemeClr val="bg1"/>
                </a:solidFill>
              </a:rPr>
              <a:t> </a:t>
            </a:r>
            <a:r>
              <a:rPr lang="en-ID" sz="700" i="1" dirty="0" err="1">
                <a:solidFill>
                  <a:schemeClr val="bg1"/>
                </a:solidFill>
              </a:rPr>
              <a:t>sendiri</a:t>
            </a:r>
            <a:r>
              <a:rPr lang="en-ID" sz="700" i="1" dirty="0">
                <a:solidFill>
                  <a:schemeClr val="bg1"/>
                </a:solidFill>
              </a:rPr>
              <a:t>. </a:t>
            </a:r>
            <a:r>
              <a:rPr lang="en-ID" sz="700" i="1" dirty="0" err="1">
                <a:solidFill>
                  <a:schemeClr val="bg1"/>
                </a:solidFill>
              </a:rPr>
              <a:t>Saatnya</a:t>
            </a:r>
            <a:r>
              <a:rPr lang="en-ID" sz="700" i="1" dirty="0">
                <a:solidFill>
                  <a:schemeClr val="bg1"/>
                </a:solidFill>
              </a:rPr>
              <a:t> #MerdekaJadiLo!"</a:t>
            </a:r>
            <a:endParaRPr lang="en-ID" sz="700" dirty="0">
              <a:solidFill>
                <a:schemeClr val="bg1"/>
              </a:solidFill>
            </a:endParaRPr>
          </a:p>
          <a:p>
            <a:r>
              <a:rPr lang="en-ID" sz="700" dirty="0" err="1">
                <a:solidFill>
                  <a:schemeClr val="bg1"/>
                </a:solidFill>
              </a:rPr>
              <a:t>Memasukan</a:t>
            </a:r>
            <a:r>
              <a:rPr lang="en-ID" sz="700" dirty="0">
                <a:solidFill>
                  <a:schemeClr val="bg1"/>
                </a:solidFill>
              </a:rPr>
              <a:t> CTA: </a:t>
            </a:r>
            <a:r>
              <a:rPr lang="en-ID" sz="700" i="1" dirty="0">
                <a:solidFill>
                  <a:schemeClr val="bg1"/>
                </a:solidFill>
              </a:rPr>
              <a:t>"Post video lo dan tag @silverqueenid buat </a:t>
            </a:r>
            <a:r>
              <a:rPr lang="en-ID" sz="700" i="1" dirty="0" err="1">
                <a:solidFill>
                  <a:schemeClr val="bg1"/>
                </a:solidFill>
              </a:rPr>
              <a:t>menginspirasi</a:t>
            </a:r>
            <a:r>
              <a:rPr lang="en-ID" sz="700" i="1" dirty="0">
                <a:solidFill>
                  <a:schemeClr val="bg1"/>
                </a:solidFill>
              </a:rPr>
              <a:t> </a:t>
            </a:r>
            <a:r>
              <a:rPr lang="en-ID" sz="700" i="1" dirty="0" err="1">
                <a:solidFill>
                  <a:schemeClr val="bg1"/>
                </a:solidFill>
              </a:rPr>
              <a:t>banyak</a:t>
            </a:r>
            <a:r>
              <a:rPr lang="en-ID" sz="700" i="1" dirty="0">
                <a:solidFill>
                  <a:schemeClr val="bg1"/>
                </a:solidFill>
              </a:rPr>
              <a:t> orang </a:t>
            </a:r>
            <a:r>
              <a:rPr lang="en-ID" sz="700" i="1" dirty="0" err="1">
                <a:solidFill>
                  <a:schemeClr val="bg1"/>
                </a:solidFill>
              </a:rPr>
              <a:t>dengan</a:t>
            </a:r>
            <a:r>
              <a:rPr lang="en-ID" sz="700" i="1" dirty="0">
                <a:solidFill>
                  <a:schemeClr val="bg1"/>
                </a:solidFill>
              </a:rPr>
              <a:t> </a:t>
            </a:r>
            <a:r>
              <a:rPr lang="en-ID" sz="700" i="1" dirty="0" err="1">
                <a:solidFill>
                  <a:schemeClr val="bg1"/>
                </a:solidFill>
              </a:rPr>
              <a:t>ikutan</a:t>
            </a:r>
            <a:r>
              <a:rPr lang="en-ID" sz="700" i="1" dirty="0">
                <a:solidFill>
                  <a:schemeClr val="bg1"/>
                </a:solidFill>
              </a:rPr>
              <a:t> challenge #MerdekaJadiLo!"</a:t>
            </a:r>
            <a:endParaRPr lang="en-ID" sz="700" dirty="0">
              <a:solidFill>
                <a:schemeClr val="bg1"/>
              </a:solidFill>
            </a:endParaRPr>
          </a:p>
          <a:p>
            <a:r>
              <a:rPr lang="en-ID" sz="700" dirty="0" err="1">
                <a:solidFill>
                  <a:schemeClr val="bg1"/>
                </a:solidFill>
              </a:rPr>
              <a:t>Menjaga</a:t>
            </a:r>
            <a:r>
              <a:rPr lang="en-ID" sz="700" dirty="0">
                <a:solidFill>
                  <a:schemeClr val="bg1"/>
                </a:solidFill>
              </a:rPr>
              <a:t> tone </a:t>
            </a:r>
            <a:r>
              <a:rPr lang="en-ID" sz="700" dirty="0" err="1">
                <a:solidFill>
                  <a:schemeClr val="bg1"/>
                </a:solidFill>
              </a:rPr>
              <a:t>konten</a:t>
            </a:r>
            <a:r>
              <a:rPr lang="en-ID" sz="700" dirty="0">
                <a:solidFill>
                  <a:schemeClr val="bg1"/>
                </a:solidFill>
              </a:rPr>
              <a:t> agar </a:t>
            </a:r>
            <a:r>
              <a:rPr lang="en-ID" sz="700" dirty="0" err="1">
                <a:solidFill>
                  <a:schemeClr val="bg1"/>
                </a:solidFill>
              </a:rPr>
              <a:t>tetap</a:t>
            </a:r>
            <a:r>
              <a:rPr lang="en-ID" sz="700" dirty="0">
                <a:solidFill>
                  <a:schemeClr val="bg1"/>
                </a:solidFill>
              </a:rPr>
              <a:t> relatable, </a:t>
            </a:r>
            <a:r>
              <a:rPr lang="en-ID" sz="700" dirty="0" err="1">
                <a:solidFill>
                  <a:schemeClr val="bg1"/>
                </a:solidFill>
              </a:rPr>
              <a:t>autentik</a:t>
            </a:r>
            <a:r>
              <a:rPr lang="en-ID" sz="700" dirty="0">
                <a:solidFill>
                  <a:schemeClr val="bg1"/>
                </a:solidFill>
              </a:rPr>
              <a:t>, </a:t>
            </a:r>
            <a:r>
              <a:rPr lang="en-ID" sz="700" dirty="0" err="1">
                <a:solidFill>
                  <a:schemeClr val="bg1"/>
                </a:solidFill>
              </a:rPr>
              <a:t>inspiratif</a:t>
            </a:r>
            <a:r>
              <a:rPr lang="en-ID" sz="700" dirty="0">
                <a:solidFill>
                  <a:schemeClr val="bg1"/>
                </a:solidFill>
              </a:rPr>
              <a:t>, inviting, dan </a:t>
            </a:r>
            <a:r>
              <a:rPr lang="en-ID" sz="700" dirty="0" err="1">
                <a:solidFill>
                  <a:schemeClr val="bg1"/>
                </a:solidFill>
              </a:rPr>
              <a:t>sedikit</a:t>
            </a:r>
            <a:r>
              <a:rPr lang="en-ID" sz="700" dirty="0">
                <a:solidFill>
                  <a:schemeClr val="bg1"/>
                </a:solidFill>
              </a:rPr>
              <a:t> playful.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652462" y="2157410"/>
            <a:ext cx="4022090" cy="2491105"/>
            <a:chOff x="652462" y="2157410"/>
            <a:chExt cx="4022090" cy="2491105"/>
          </a:xfrm>
        </p:grpSpPr>
        <p:sp>
          <p:nvSpPr>
            <p:cNvPr id="9" name="object 9"/>
            <p:cNvSpPr/>
            <p:nvPr/>
          </p:nvSpPr>
          <p:spPr>
            <a:xfrm>
              <a:off x="657224" y="2162173"/>
              <a:ext cx="4012565" cy="2481580"/>
            </a:xfrm>
            <a:custGeom>
              <a:avLst/>
              <a:gdLst/>
              <a:ahLst/>
              <a:cxnLst/>
              <a:rect l="l" t="t" r="r" b="b"/>
              <a:pathLst>
                <a:path w="4012565" h="2481579">
                  <a:moveTo>
                    <a:pt x="0" y="126151"/>
                  </a:move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3886318" y="0"/>
                  </a:lnTo>
                  <a:lnTo>
                    <a:pt x="3935422" y="9913"/>
                  </a:lnTo>
                  <a:lnTo>
                    <a:pt x="3975521" y="36949"/>
                  </a:lnTo>
                  <a:lnTo>
                    <a:pt x="4002556" y="77047"/>
                  </a:lnTo>
                  <a:lnTo>
                    <a:pt x="4012470" y="126151"/>
                  </a:lnTo>
                  <a:lnTo>
                    <a:pt x="4012470" y="2355256"/>
                  </a:lnTo>
                  <a:lnTo>
                    <a:pt x="4002556" y="2404360"/>
                  </a:lnTo>
                  <a:lnTo>
                    <a:pt x="3975521" y="2444459"/>
                  </a:lnTo>
                  <a:lnTo>
                    <a:pt x="3935422" y="2471494"/>
                  </a:lnTo>
                  <a:lnTo>
                    <a:pt x="3886318" y="2481408"/>
                  </a:lnTo>
                  <a:lnTo>
                    <a:pt x="126151" y="2481408"/>
                  </a:lnTo>
                  <a:lnTo>
                    <a:pt x="77047" y="2471494"/>
                  </a:lnTo>
                  <a:lnTo>
                    <a:pt x="36949" y="2444459"/>
                  </a:lnTo>
                  <a:lnTo>
                    <a:pt x="9913" y="2404360"/>
                  </a:lnTo>
                  <a:lnTo>
                    <a:pt x="0" y="2355256"/>
                  </a:lnTo>
                  <a:lnTo>
                    <a:pt x="0" y="126151"/>
                  </a:lnTo>
                  <a:close/>
                </a:path>
              </a:pathLst>
            </a:custGeom>
            <a:ln w="9524">
              <a:solidFill>
                <a:srgbClr val="D838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5799" y="2772815"/>
              <a:ext cx="43180" cy="1138555"/>
            </a:xfrm>
            <a:custGeom>
              <a:avLst/>
              <a:gdLst/>
              <a:ahLst/>
              <a:cxnLst/>
              <a:rect l="l" t="t" r="r" b="b"/>
              <a:pathLst>
                <a:path w="43180" h="1138554">
                  <a:moveTo>
                    <a:pt x="42862" y="1116812"/>
                  </a:moveTo>
                  <a:lnTo>
                    <a:pt x="41186" y="1108468"/>
                  </a:lnTo>
                  <a:lnTo>
                    <a:pt x="36588" y="1101661"/>
                  </a:lnTo>
                  <a:lnTo>
                    <a:pt x="29781" y="1097064"/>
                  </a:lnTo>
                  <a:lnTo>
                    <a:pt x="21437" y="1095375"/>
                  </a:lnTo>
                  <a:lnTo>
                    <a:pt x="13093" y="1097064"/>
                  </a:lnTo>
                  <a:lnTo>
                    <a:pt x="6286" y="1101661"/>
                  </a:lnTo>
                  <a:lnTo>
                    <a:pt x="1689" y="1108468"/>
                  </a:lnTo>
                  <a:lnTo>
                    <a:pt x="0" y="1116812"/>
                  </a:lnTo>
                  <a:lnTo>
                    <a:pt x="1689" y="1125156"/>
                  </a:lnTo>
                  <a:lnTo>
                    <a:pt x="6286" y="1131963"/>
                  </a:lnTo>
                  <a:lnTo>
                    <a:pt x="13093" y="1136561"/>
                  </a:lnTo>
                  <a:lnTo>
                    <a:pt x="21437" y="1138237"/>
                  </a:lnTo>
                  <a:lnTo>
                    <a:pt x="29781" y="1136561"/>
                  </a:lnTo>
                  <a:lnTo>
                    <a:pt x="36588" y="1131963"/>
                  </a:lnTo>
                  <a:lnTo>
                    <a:pt x="41186" y="1125156"/>
                  </a:lnTo>
                  <a:lnTo>
                    <a:pt x="42862" y="1116812"/>
                  </a:lnTo>
                  <a:close/>
                </a:path>
                <a:path w="43180" h="1138554">
                  <a:moveTo>
                    <a:pt x="42862" y="973937"/>
                  </a:moveTo>
                  <a:lnTo>
                    <a:pt x="41186" y="965593"/>
                  </a:lnTo>
                  <a:lnTo>
                    <a:pt x="36588" y="958786"/>
                  </a:lnTo>
                  <a:lnTo>
                    <a:pt x="29781" y="954189"/>
                  </a:lnTo>
                  <a:lnTo>
                    <a:pt x="21437" y="952500"/>
                  </a:lnTo>
                  <a:lnTo>
                    <a:pt x="13093" y="954189"/>
                  </a:lnTo>
                  <a:lnTo>
                    <a:pt x="6286" y="958786"/>
                  </a:lnTo>
                  <a:lnTo>
                    <a:pt x="1689" y="965593"/>
                  </a:lnTo>
                  <a:lnTo>
                    <a:pt x="0" y="973937"/>
                  </a:lnTo>
                  <a:lnTo>
                    <a:pt x="1689" y="982281"/>
                  </a:lnTo>
                  <a:lnTo>
                    <a:pt x="6286" y="989088"/>
                  </a:lnTo>
                  <a:lnTo>
                    <a:pt x="13093" y="993686"/>
                  </a:lnTo>
                  <a:lnTo>
                    <a:pt x="21437" y="995362"/>
                  </a:lnTo>
                  <a:lnTo>
                    <a:pt x="29781" y="993686"/>
                  </a:lnTo>
                  <a:lnTo>
                    <a:pt x="36588" y="989088"/>
                  </a:lnTo>
                  <a:lnTo>
                    <a:pt x="41186" y="982281"/>
                  </a:lnTo>
                  <a:lnTo>
                    <a:pt x="42862" y="973937"/>
                  </a:lnTo>
                  <a:close/>
                </a:path>
                <a:path w="43180" h="1138554">
                  <a:moveTo>
                    <a:pt x="42862" y="840587"/>
                  </a:moveTo>
                  <a:lnTo>
                    <a:pt x="41186" y="832243"/>
                  </a:lnTo>
                  <a:lnTo>
                    <a:pt x="36588" y="825436"/>
                  </a:lnTo>
                  <a:lnTo>
                    <a:pt x="29781" y="820839"/>
                  </a:lnTo>
                  <a:lnTo>
                    <a:pt x="21437" y="819150"/>
                  </a:lnTo>
                  <a:lnTo>
                    <a:pt x="13093" y="820839"/>
                  </a:lnTo>
                  <a:lnTo>
                    <a:pt x="6286" y="825436"/>
                  </a:lnTo>
                  <a:lnTo>
                    <a:pt x="1689" y="832243"/>
                  </a:lnTo>
                  <a:lnTo>
                    <a:pt x="0" y="840587"/>
                  </a:lnTo>
                  <a:lnTo>
                    <a:pt x="1689" y="848931"/>
                  </a:lnTo>
                  <a:lnTo>
                    <a:pt x="6286" y="855738"/>
                  </a:lnTo>
                  <a:lnTo>
                    <a:pt x="13093" y="860336"/>
                  </a:lnTo>
                  <a:lnTo>
                    <a:pt x="21437" y="862012"/>
                  </a:lnTo>
                  <a:lnTo>
                    <a:pt x="29781" y="860336"/>
                  </a:lnTo>
                  <a:lnTo>
                    <a:pt x="36588" y="855738"/>
                  </a:lnTo>
                  <a:lnTo>
                    <a:pt x="41186" y="848931"/>
                  </a:lnTo>
                  <a:lnTo>
                    <a:pt x="42862" y="840587"/>
                  </a:lnTo>
                  <a:close/>
                </a:path>
                <a:path w="43180" h="1138554">
                  <a:moveTo>
                    <a:pt x="42862" y="564362"/>
                  </a:moveTo>
                  <a:lnTo>
                    <a:pt x="41186" y="556018"/>
                  </a:lnTo>
                  <a:lnTo>
                    <a:pt x="36588" y="549211"/>
                  </a:lnTo>
                  <a:lnTo>
                    <a:pt x="29781" y="544614"/>
                  </a:lnTo>
                  <a:lnTo>
                    <a:pt x="21437" y="542925"/>
                  </a:lnTo>
                  <a:lnTo>
                    <a:pt x="13093" y="544614"/>
                  </a:lnTo>
                  <a:lnTo>
                    <a:pt x="6286" y="549211"/>
                  </a:lnTo>
                  <a:lnTo>
                    <a:pt x="1689" y="556018"/>
                  </a:lnTo>
                  <a:lnTo>
                    <a:pt x="0" y="564362"/>
                  </a:lnTo>
                  <a:lnTo>
                    <a:pt x="1689" y="572706"/>
                  </a:lnTo>
                  <a:lnTo>
                    <a:pt x="6286" y="579513"/>
                  </a:lnTo>
                  <a:lnTo>
                    <a:pt x="13093" y="584111"/>
                  </a:lnTo>
                  <a:lnTo>
                    <a:pt x="21437" y="585787"/>
                  </a:lnTo>
                  <a:lnTo>
                    <a:pt x="29781" y="584111"/>
                  </a:lnTo>
                  <a:lnTo>
                    <a:pt x="36588" y="579513"/>
                  </a:lnTo>
                  <a:lnTo>
                    <a:pt x="41186" y="572706"/>
                  </a:lnTo>
                  <a:lnTo>
                    <a:pt x="42862" y="564362"/>
                  </a:lnTo>
                  <a:close/>
                </a:path>
                <a:path w="43180" h="1138554">
                  <a:moveTo>
                    <a:pt x="42862" y="288137"/>
                  </a:moveTo>
                  <a:lnTo>
                    <a:pt x="41186" y="279793"/>
                  </a:lnTo>
                  <a:lnTo>
                    <a:pt x="36588" y="272986"/>
                  </a:lnTo>
                  <a:lnTo>
                    <a:pt x="29781" y="268389"/>
                  </a:lnTo>
                  <a:lnTo>
                    <a:pt x="21437" y="266700"/>
                  </a:lnTo>
                  <a:lnTo>
                    <a:pt x="13093" y="268389"/>
                  </a:lnTo>
                  <a:lnTo>
                    <a:pt x="6286" y="272986"/>
                  </a:lnTo>
                  <a:lnTo>
                    <a:pt x="1689" y="279793"/>
                  </a:lnTo>
                  <a:lnTo>
                    <a:pt x="0" y="288137"/>
                  </a:lnTo>
                  <a:lnTo>
                    <a:pt x="1689" y="296481"/>
                  </a:lnTo>
                  <a:lnTo>
                    <a:pt x="6286" y="303288"/>
                  </a:lnTo>
                  <a:lnTo>
                    <a:pt x="13093" y="307886"/>
                  </a:lnTo>
                  <a:lnTo>
                    <a:pt x="21437" y="309562"/>
                  </a:lnTo>
                  <a:lnTo>
                    <a:pt x="29781" y="307886"/>
                  </a:lnTo>
                  <a:lnTo>
                    <a:pt x="36588" y="303288"/>
                  </a:lnTo>
                  <a:lnTo>
                    <a:pt x="41186" y="296481"/>
                  </a:lnTo>
                  <a:lnTo>
                    <a:pt x="42862" y="288137"/>
                  </a:lnTo>
                  <a:close/>
                </a:path>
                <a:path w="43180" h="1138554">
                  <a:moveTo>
                    <a:pt x="42862" y="154787"/>
                  </a:moveTo>
                  <a:lnTo>
                    <a:pt x="41186" y="146443"/>
                  </a:lnTo>
                  <a:lnTo>
                    <a:pt x="36588" y="139636"/>
                  </a:lnTo>
                  <a:lnTo>
                    <a:pt x="29781" y="135039"/>
                  </a:lnTo>
                  <a:lnTo>
                    <a:pt x="21437" y="133350"/>
                  </a:lnTo>
                  <a:lnTo>
                    <a:pt x="13093" y="135039"/>
                  </a:lnTo>
                  <a:lnTo>
                    <a:pt x="6286" y="139636"/>
                  </a:lnTo>
                  <a:lnTo>
                    <a:pt x="1689" y="146443"/>
                  </a:lnTo>
                  <a:lnTo>
                    <a:pt x="0" y="154787"/>
                  </a:lnTo>
                  <a:lnTo>
                    <a:pt x="1689" y="163131"/>
                  </a:lnTo>
                  <a:lnTo>
                    <a:pt x="6286" y="169938"/>
                  </a:lnTo>
                  <a:lnTo>
                    <a:pt x="13093" y="174536"/>
                  </a:lnTo>
                  <a:lnTo>
                    <a:pt x="21437" y="176212"/>
                  </a:lnTo>
                  <a:lnTo>
                    <a:pt x="29781" y="174536"/>
                  </a:lnTo>
                  <a:lnTo>
                    <a:pt x="36588" y="169938"/>
                  </a:lnTo>
                  <a:lnTo>
                    <a:pt x="41186" y="163131"/>
                  </a:lnTo>
                  <a:lnTo>
                    <a:pt x="42862" y="154787"/>
                  </a:lnTo>
                  <a:close/>
                </a:path>
                <a:path w="43180" h="1138554">
                  <a:moveTo>
                    <a:pt x="42862" y="21437"/>
                  </a:moveTo>
                  <a:lnTo>
                    <a:pt x="41186" y="13093"/>
                  </a:lnTo>
                  <a:lnTo>
                    <a:pt x="36588" y="6286"/>
                  </a:lnTo>
                  <a:lnTo>
                    <a:pt x="29781" y="1689"/>
                  </a:lnTo>
                  <a:lnTo>
                    <a:pt x="21437" y="0"/>
                  </a:lnTo>
                  <a:lnTo>
                    <a:pt x="13093" y="1689"/>
                  </a:lnTo>
                  <a:lnTo>
                    <a:pt x="6286" y="6286"/>
                  </a:lnTo>
                  <a:lnTo>
                    <a:pt x="1689" y="13093"/>
                  </a:lnTo>
                  <a:lnTo>
                    <a:pt x="0" y="21437"/>
                  </a:lnTo>
                  <a:lnTo>
                    <a:pt x="1689" y="29781"/>
                  </a:lnTo>
                  <a:lnTo>
                    <a:pt x="6286" y="36588"/>
                  </a:lnTo>
                  <a:lnTo>
                    <a:pt x="13093" y="41186"/>
                  </a:lnTo>
                  <a:lnTo>
                    <a:pt x="21437" y="42862"/>
                  </a:lnTo>
                  <a:lnTo>
                    <a:pt x="29781" y="41186"/>
                  </a:lnTo>
                  <a:lnTo>
                    <a:pt x="36588" y="36588"/>
                  </a:lnTo>
                  <a:lnTo>
                    <a:pt x="41186" y="29781"/>
                  </a:lnTo>
                  <a:lnTo>
                    <a:pt x="42862" y="214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85031" y="2684964"/>
            <a:ext cx="3586479" cy="133023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78435">
              <a:lnSpc>
                <a:spcPct val="81400"/>
              </a:lnSpc>
              <a:spcBef>
                <a:spcPts val="340"/>
              </a:spcBef>
            </a:pPr>
            <a:r>
              <a:rPr sz="10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Buat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video</a:t>
            </a:r>
            <a:r>
              <a:rPr sz="10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cerita</a:t>
            </a:r>
            <a:r>
              <a:rPr sz="1000" spc="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penyampaian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se-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kreatif</a:t>
            </a:r>
            <a:r>
              <a:rPr sz="1000" spc="-8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mungkin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Menyesuaikan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script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tonality</a:t>
            </a:r>
            <a:r>
              <a:rPr sz="10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KOL</a:t>
            </a:r>
            <a:r>
              <a:rPr sz="10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pada</a:t>
            </a:r>
            <a:r>
              <a:rPr sz="1000" spc="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video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biasanya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Mention,</a:t>
            </a:r>
            <a:r>
              <a:rPr sz="10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tag,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collab</a:t>
            </a:r>
            <a:r>
              <a:rPr sz="10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post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akun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SilverQueen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(TikTok: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@silverqueen.id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|</a:t>
            </a:r>
            <a:r>
              <a:rPr sz="1000" spc="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sz="1000" spc="-1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nstagram:</a:t>
            </a:r>
            <a:r>
              <a:rPr sz="1000" spc="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@silverqueenid)</a:t>
            </a:r>
            <a:endParaRPr sz="1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ts val="950"/>
              </a:lnSpc>
            </a:pPr>
            <a:r>
              <a:rPr sz="10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Penulisan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SilverQueen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yang</a:t>
            </a:r>
            <a:r>
              <a:rPr sz="10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benar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huruf</a:t>
            </a:r>
            <a:r>
              <a:rPr sz="1000" spc="-8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2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</a:t>
            </a:r>
            <a:r>
              <a:rPr sz="10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besar,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huruf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Q</a:t>
            </a:r>
            <a:endParaRPr sz="1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ts val="1090"/>
              </a:lnSpc>
            </a:pP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besar,</a:t>
            </a:r>
            <a:r>
              <a:rPr sz="10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tanpa</a:t>
            </a:r>
            <a:r>
              <a:rPr sz="1000" spc="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spasi</a:t>
            </a:r>
            <a:endParaRPr sz="1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5080">
              <a:lnSpc>
                <a:spcPct val="81400"/>
              </a:lnSpc>
              <a:spcBef>
                <a:spcPts val="115"/>
              </a:spcBef>
            </a:pPr>
            <a:r>
              <a:rPr sz="1000" spc="-114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Gunakan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0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SilverQueen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kemasan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spesial</a:t>
            </a:r>
            <a:r>
              <a:rPr sz="10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Hari</a:t>
            </a:r>
            <a:r>
              <a:rPr sz="1000" spc="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Kemerdekaan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0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dan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kemasan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terlihat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jelas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tanpa</a:t>
            </a:r>
            <a:r>
              <a:rPr sz="1000" spc="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terhalang</a:t>
            </a:r>
            <a:r>
              <a:rPr sz="10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apapun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Menggunakan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pakaian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0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palette</a:t>
            </a:r>
            <a:r>
              <a:rPr sz="10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SilverQueen:</a:t>
            </a:r>
            <a:r>
              <a:rPr sz="1000" spc="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Merah,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coklat, </a:t>
            </a:r>
            <a:r>
              <a:rPr sz="1000" spc="-8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oranye,</a:t>
            </a:r>
            <a:r>
              <a:rPr sz="10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hitam,</a:t>
            </a:r>
            <a:r>
              <a:rPr sz="10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putih</a:t>
            </a:r>
            <a:endParaRPr sz="10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19637" y="2157410"/>
            <a:ext cx="3851910" cy="2491105"/>
            <a:chOff x="4719637" y="2157410"/>
            <a:chExt cx="3851910" cy="2491105"/>
          </a:xfrm>
        </p:grpSpPr>
        <p:sp>
          <p:nvSpPr>
            <p:cNvPr id="13" name="object 13"/>
            <p:cNvSpPr/>
            <p:nvPr/>
          </p:nvSpPr>
          <p:spPr>
            <a:xfrm>
              <a:off x="4724399" y="2162173"/>
              <a:ext cx="3842385" cy="2481580"/>
            </a:xfrm>
            <a:custGeom>
              <a:avLst/>
              <a:gdLst/>
              <a:ahLst/>
              <a:cxnLst/>
              <a:rect l="l" t="t" r="r" b="b"/>
              <a:pathLst>
                <a:path w="3842384" h="2481579">
                  <a:moveTo>
                    <a:pt x="0" y="126151"/>
                  </a:moveTo>
                  <a:lnTo>
                    <a:pt x="9913" y="77047"/>
                  </a:lnTo>
                  <a:lnTo>
                    <a:pt x="36949" y="36949"/>
                  </a:lnTo>
                  <a:lnTo>
                    <a:pt x="77047" y="9913"/>
                  </a:lnTo>
                  <a:lnTo>
                    <a:pt x="126151" y="0"/>
                  </a:lnTo>
                  <a:lnTo>
                    <a:pt x="3716150" y="0"/>
                  </a:lnTo>
                  <a:lnTo>
                    <a:pt x="3765254" y="9913"/>
                  </a:lnTo>
                  <a:lnTo>
                    <a:pt x="3805353" y="36949"/>
                  </a:lnTo>
                  <a:lnTo>
                    <a:pt x="3832388" y="77047"/>
                  </a:lnTo>
                  <a:lnTo>
                    <a:pt x="3842302" y="126151"/>
                  </a:lnTo>
                  <a:lnTo>
                    <a:pt x="3842302" y="2355256"/>
                  </a:lnTo>
                  <a:lnTo>
                    <a:pt x="3832388" y="2404360"/>
                  </a:lnTo>
                  <a:lnTo>
                    <a:pt x="3805353" y="2444459"/>
                  </a:lnTo>
                  <a:lnTo>
                    <a:pt x="3765254" y="2471494"/>
                  </a:lnTo>
                  <a:lnTo>
                    <a:pt x="3716150" y="2481408"/>
                  </a:lnTo>
                  <a:lnTo>
                    <a:pt x="126151" y="2481408"/>
                  </a:lnTo>
                  <a:lnTo>
                    <a:pt x="77047" y="2471494"/>
                  </a:lnTo>
                  <a:lnTo>
                    <a:pt x="36949" y="2444459"/>
                  </a:lnTo>
                  <a:lnTo>
                    <a:pt x="9913" y="2404360"/>
                  </a:lnTo>
                  <a:lnTo>
                    <a:pt x="0" y="2355256"/>
                  </a:lnTo>
                  <a:lnTo>
                    <a:pt x="0" y="126151"/>
                  </a:lnTo>
                  <a:close/>
                </a:path>
              </a:pathLst>
            </a:custGeom>
            <a:ln w="9524">
              <a:solidFill>
                <a:srgbClr val="D838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52314" y="2498673"/>
              <a:ext cx="43180" cy="1681480"/>
            </a:xfrm>
            <a:custGeom>
              <a:avLst/>
              <a:gdLst/>
              <a:ahLst/>
              <a:cxnLst/>
              <a:rect l="l" t="t" r="r" b="b"/>
              <a:pathLst>
                <a:path w="43179" h="1681479">
                  <a:moveTo>
                    <a:pt x="42862" y="1659737"/>
                  </a:moveTo>
                  <a:lnTo>
                    <a:pt x="41173" y="1651393"/>
                  </a:lnTo>
                  <a:lnTo>
                    <a:pt x="36576" y="1644586"/>
                  </a:lnTo>
                  <a:lnTo>
                    <a:pt x="29768" y="1639989"/>
                  </a:lnTo>
                  <a:lnTo>
                    <a:pt x="21424" y="1638300"/>
                  </a:lnTo>
                  <a:lnTo>
                    <a:pt x="13081" y="1639989"/>
                  </a:lnTo>
                  <a:lnTo>
                    <a:pt x="6273" y="1644586"/>
                  </a:lnTo>
                  <a:lnTo>
                    <a:pt x="1676" y="1651393"/>
                  </a:lnTo>
                  <a:lnTo>
                    <a:pt x="0" y="1659737"/>
                  </a:lnTo>
                  <a:lnTo>
                    <a:pt x="1676" y="1668081"/>
                  </a:lnTo>
                  <a:lnTo>
                    <a:pt x="6273" y="1674888"/>
                  </a:lnTo>
                  <a:lnTo>
                    <a:pt x="13081" y="1679486"/>
                  </a:lnTo>
                  <a:lnTo>
                    <a:pt x="21424" y="1681162"/>
                  </a:lnTo>
                  <a:lnTo>
                    <a:pt x="29768" y="1679486"/>
                  </a:lnTo>
                  <a:lnTo>
                    <a:pt x="36576" y="1674888"/>
                  </a:lnTo>
                  <a:lnTo>
                    <a:pt x="41173" y="1668081"/>
                  </a:lnTo>
                  <a:lnTo>
                    <a:pt x="42862" y="1659737"/>
                  </a:lnTo>
                  <a:close/>
                </a:path>
                <a:path w="43179" h="1681479">
                  <a:moveTo>
                    <a:pt x="42862" y="1526387"/>
                  </a:moveTo>
                  <a:lnTo>
                    <a:pt x="41173" y="1518043"/>
                  </a:lnTo>
                  <a:lnTo>
                    <a:pt x="36576" y="1511236"/>
                  </a:lnTo>
                  <a:lnTo>
                    <a:pt x="29768" y="1506639"/>
                  </a:lnTo>
                  <a:lnTo>
                    <a:pt x="21424" y="1504950"/>
                  </a:lnTo>
                  <a:lnTo>
                    <a:pt x="13081" y="1506639"/>
                  </a:lnTo>
                  <a:lnTo>
                    <a:pt x="6273" y="1511236"/>
                  </a:lnTo>
                  <a:lnTo>
                    <a:pt x="1676" y="1518043"/>
                  </a:lnTo>
                  <a:lnTo>
                    <a:pt x="0" y="1526387"/>
                  </a:lnTo>
                  <a:lnTo>
                    <a:pt x="1676" y="1534731"/>
                  </a:lnTo>
                  <a:lnTo>
                    <a:pt x="6273" y="1541538"/>
                  </a:lnTo>
                  <a:lnTo>
                    <a:pt x="13081" y="1546136"/>
                  </a:lnTo>
                  <a:lnTo>
                    <a:pt x="21424" y="1547812"/>
                  </a:lnTo>
                  <a:lnTo>
                    <a:pt x="29768" y="1546136"/>
                  </a:lnTo>
                  <a:lnTo>
                    <a:pt x="36576" y="1541538"/>
                  </a:lnTo>
                  <a:lnTo>
                    <a:pt x="41173" y="1534731"/>
                  </a:lnTo>
                  <a:lnTo>
                    <a:pt x="42862" y="1526387"/>
                  </a:lnTo>
                  <a:close/>
                </a:path>
                <a:path w="43179" h="1681479">
                  <a:moveTo>
                    <a:pt x="42862" y="1393037"/>
                  </a:moveTo>
                  <a:lnTo>
                    <a:pt x="41173" y="1384693"/>
                  </a:lnTo>
                  <a:lnTo>
                    <a:pt x="36576" y="1377886"/>
                  </a:lnTo>
                  <a:lnTo>
                    <a:pt x="29768" y="1373289"/>
                  </a:lnTo>
                  <a:lnTo>
                    <a:pt x="21424" y="1371600"/>
                  </a:lnTo>
                  <a:lnTo>
                    <a:pt x="13081" y="1373289"/>
                  </a:lnTo>
                  <a:lnTo>
                    <a:pt x="6273" y="1377886"/>
                  </a:lnTo>
                  <a:lnTo>
                    <a:pt x="1676" y="1384693"/>
                  </a:lnTo>
                  <a:lnTo>
                    <a:pt x="0" y="1393037"/>
                  </a:lnTo>
                  <a:lnTo>
                    <a:pt x="1676" y="1401381"/>
                  </a:lnTo>
                  <a:lnTo>
                    <a:pt x="6273" y="1408188"/>
                  </a:lnTo>
                  <a:lnTo>
                    <a:pt x="13081" y="1412786"/>
                  </a:lnTo>
                  <a:lnTo>
                    <a:pt x="21424" y="1414462"/>
                  </a:lnTo>
                  <a:lnTo>
                    <a:pt x="29768" y="1412786"/>
                  </a:lnTo>
                  <a:lnTo>
                    <a:pt x="36576" y="1408188"/>
                  </a:lnTo>
                  <a:lnTo>
                    <a:pt x="41173" y="1401381"/>
                  </a:lnTo>
                  <a:lnTo>
                    <a:pt x="42862" y="1393037"/>
                  </a:lnTo>
                  <a:close/>
                </a:path>
                <a:path w="43179" h="1681479">
                  <a:moveTo>
                    <a:pt x="42862" y="973937"/>
                  </a:moveTo>
                  <a:lnTo>
                    <a:pt x="41173" y="965593"/>
                  </a:lnTo>
                  <a:lnTo>
                    <a:pt x="36576" y="958786"/>
                  </a:lnTo>
                  <a:lnTo>
                    <a:pt x="29768" y="954189"/>
                  </a:lnTo>
                  <a:lnTo>
                    <a:pt x="21424" y="952500"/>
                  </a:lnTo>
                  <a:lnTo>
                    <a:pt x="13081" y="954189"/>
                  </a:lnTo>
                  <a:lnTo>
                    <a:pt x="6273" y="958786"/>
                  </a:lnTo>
                  <a:lnTo>
                    <a:pt x="1676" y="965593"/>
                  </a:lnTo>
                  <a:lnTo>
                    <a:pt x="0" y="973937"/>
                  </a:lnTo>
                  <a:lnTo>
                    <a:pt x="1676" y="982281"/>
                  </a:lnTo>
                  <a:lnTo>
                    <a:pt x="6273" y="989088"/>
                  </a:lnTo>
                  <a:lnTo>
                    <a:pt x="13081" y="993686"/>
                  </a:lnTo>
                  <a:lnTo>
                    <a:pt x="21424" y="995362"/>
                  </a:lnTo>
                  <a:lnTo>
                    <a:pt x="29768" y="993686"/>
                  </a:lnTo>
                  <a:lnTo>
                    <a:pt x="36576" y="989088"/>
                  </a:lnTo>
                  <a:lnTo>
                    <a:pt x="41173" y="982281"/>
                  </a:lnTo>
                  <a:lnTo>
                    <a:pt x="42862" y="973937"/>
                  </a:lnTo>
                  <a:close/>
                </a:path>
                <a:path w="43179" h="1681479">
                  <a:moveTo>
                    <a:pt x="42862" y="707237"/>
                  </a:moveTo>
                  <a:lnTo>
                    <a:pt x="41173" y="698893"/>
                  </a:lnTo>
                  <a:lnTo>
                    <a:pt x="36576" y="692086"/>
                  </a:lnTo>
                  <a:lnTo>
                    <a:pt x="29768" y="687489"/>
                  </a:lnTo>
                  <a:lnTo>
                    <a:pt x="21424" y="685800"/>
                  </a:lnTo>
                  <a:lnTo>
                    <a:pt x="13081" y="687489"/>
                  </a:lnTo>
                  <a:lnTo>
                    <a:pt x="6273" y="692086"/>
                  </a:lnTo>
                  <a:lnTo>
                    <a:pt x="1676" y="698893"/>
                  </a:lnTo>
                  <a:lnTo>
                    <a:pt x="0" y="707237"/>
                  </a:lnTo>
                  <a:lnTo>
                    <a:pt x="1676" y="715581"/>
                  </a:lnTo>
                  <a:lnTo>
                    <a:pt x="6273" y="722388"/>
                  </a:lnTo>
                  <a:lnTo>
                    <a:pt x="13081" y="726986"/>
                  </a:lnTo>
                  <a:lnTo>
                    <a:pt x="21424" y="728662"/>
                  </a:lnTo>
                  <a:lnTo>
                    <a:pt x="29768" y="726986"/>
                  </a:lnTo>
                  <a:lnTo>
                    <a:pt x="36576" y="722388"/>
                  </a:lnTo>
                  <a:lnTo>
                    <a:pt x="41173" y="715581"/>
                  </a:lnTo>
                  <a:lnTo>
                    <a:pt x="42862" y="707237"/>
                  </a:lnTo>
                  <a:close/>
                </a:path>
                <a:path w="43179" h="1681479">
                  <a:moveTo>
                    <a:pt x="42862" y="431012"/>
                  </a:moveTo>
                  <a:lnTo>
                    <a:pt x="41173" y="422668"/>
                  </a:lnTo>
                  <a:lnTo>
                    <a:pt x="36576" y="415861"/>
                  </a:lnTo>
                  <a:lnTo>
                    <a:pt x="29768" y="411264"/>
                  </a:lnTo>
                  <a:lnTo>
                    <a:pt x="21424" y="409575"/>
                  </a:lnTo>
                  <a:lnTo>
                    <a:pt x="13081" y="411264"/>
                  </a:lnTo>
                  <a:lnTo>
                    <a:pt x="6273" y="415861"/>
                  </a:lnTo>
                  <a:lnTo>
                    <a:pt x="1676" y="422668"/>
                  </a:lnTo>
                  <a:lnTo>
                    <a:pt x="0" y="431012"/>
                  </a:lnTo>
                  <a:lnTo>
                    <a:pt x="1676" y="439356"/>
                  </a:lnTo>
                  <a:lnTo>
                    <a:pt x="6273" y="446163"/>
                  </a:lnTo>
                  <a:lnTo>
                    <a:pt x="13081" y="450761"/>
                  </a:lnTo>
                  <a:lnTo>
                    <a:pt x="21424" y="452437"/>
                  </a:lnTo>
                  <a:lnTo>
                    <a:pt x="29768" y="450761"/>
                  </a:lnTo>
                  <a:lnTo>
                    <a:pt x="36576" y="446163"/>
                  </a:lnTo>
                  <a:lnTo>
                    <a:pt x="41173" y="439356"/>
                  </a:lnTo>
                  <a:lnTo>
                    <a:pt x="42862" y="431012"/>
                  </a:lnTo>
                  <a:close/>
                </a:path>
                <a:path w="43179" h="1681479">
                  <a:moveTo>
                    <a:pt x="42862" y="21437"/>
                  </a:moveTo>
                  <a:lnTo>
                    <a:pt x="41173" y="13093"/>
                  </a:lnTo>
                  <a:lnTo>
                    <a:pt x="36576" y="6286"/>
                  </a:lnTo>
                  <a:lnTo>
                    <a:pt x="29768" y="1689"/>
                  </a:lnTo>
                  <a:lnTo>
                    <a:pt x="21424" y="0"/>
                  </a:lnTo>
                  <a:lnTo>
                    <a:pt x="13081" y="1689"/>
                  </a:lnTo>
                  <a:lnTo>
                    <a:pt x="6273" y="6286"/>
                  </a:lnTo>
                  <a:lnTo>
                    <a:pt x="1676" y="13093"/>
                  </a:lnTo>
                  <a:lnTo>
                    <a:pt x="0" y="21437"/>
                  </a:lnTo>
                  <a:lnTo>
                    <a:pt x="1676" y="29781"/>
                  </a:lnTo>
                  <a:lnTo>
                    <a:pt x="6273" y="36588"/>
                  </a:lnTo>
                  <a:lnTo>
                    <a:pt x="13081" y="41186"/>
                  </a:lnTo>
                  <a:lnTo>
                    <a:pt x="21424" y="42862"/>
                  </a:lnTo>
                  <a:lnTo>
                    <a:pt x="29768" y="41186"/>
                  </a:lnTo>
                  <a:lnTo>
                    <a:pt x="36576" y="36588"/>
                  </a:lnTo>
                  <a:lnTo>
                    <a:pt x="41173" y="29781"/>
                  </a:lnTo>
                  <a:lnTo>
                    <a:pt x="42862" y="214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99072" y="2214356"/>
            <a:ext cx="335915" cy="2108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200" b="1" spc="-30" dirty="0">
                <a:solidFill>
                  <a:srgbClr val="BED01B"/>
                </a:solidFill>
                <a:latin typeface="Tahoma"/>
                <a:cs typeface="Tahoma"/>
              </a:rPr>
              <a:t>Do's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47072" y="2201710"/>
            <a:ext cx="3405504" cy="2358659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96850" algn="ctr">
              <a:lnSpc>
                <a:spcPct val="100000"/>
              </a:lnSpc>
              <a:spcBef>
                <a:spcPts val="210"/>
              </a:spcBef>
            </a:pPr>
            <a:r>
              <a:rPr sz="1200" b="1" spc="-10" dirty="0">
                <a:solidFill>
                  <a:srgbClr val="F98E8B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Don'ts</a:t>
            </a:r>
            <a:endParaRPr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175895">
              <a:lnSpc>
                <a:spcPct val="79500"/>
              </a:lnSpc>
              <a:spcBef>
                <a:spcPts val="365"/>
              </a:spcBef>
            </a:pP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Dilarang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bekerja</a:t>
            </a:r>
            <a:r>
              <a:rPr sz="1100" spc="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14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sama</a:t>
            </a:r>
            <a:r>
              <a:rPr sz="1100" spc="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5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</a:t>
            </a:r>
            <a:r>
              <a:rPr sz="1100" spc="-3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</a:t>
            </a:r>
            <a:r>
              <a:rPr sz="1100" spc="-4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sz="1100" spc="-7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g</a:t>
            </a:r>
            <a:r>
              <a:rPr sz="1100" spc="-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sz="1100" spc="-6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sz="1050" i="1" spc="-58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</a:t>
            </a:r>
            <a:r>
              <a:rPr sz="1050" i="1" spc="-60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</a:t>
            </a:r>
            <a:r>
              <a:rPr sz="1050" i="1" spc="-54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sz="1050" i="1" spc="-56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en-US" sz="1100" i="1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100" i="1" spc="-6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</a:t>
            </a:r>
            <a:r>
              <a:rPr sz="1100" spc="-8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sz="1100" spc="-5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</a:t>
            </a:r>
            <a:r>
              <a:rPr sz="1100" spc="-9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</a:t>
            </a:r>
            <a:r>
              <a:rPr sz="1100" spc="-3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</a:t>
            </a:r>
            <a:r>
              <a:rPr sz="1100" spc="-4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</a:t>
            </a:r>
            <a:r>
              <a:rPr sz="1100" spc="-2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sz="1100" spc="-4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</a:t>
            </a:r>
            <a:r>
              <a:rPr sz="1100" spc="-80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</a:t>
            </a:r>
            <a:r>
              <a:rPr sz="1100" spc="-55" dirty="0" err="1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(Utama: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Cadbury,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Beng,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Kit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Kat).</a:t>
            </a:r>
            <a:r>
              <a:rPr sz="11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Untuk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cokelat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5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serupa, </a:t>
            </a:r>
            <a:r>
              <a:rPr sz="11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harap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konfirmasi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terlebih</a:t>
            </a:r>
            <a:r>
              <a:rPr sz="11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dahulu.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69215">
              <a:lnSpc>
                <a:spcPct val="79500"/>
              </a:lnSpc>
              <a:spcBef>
                <a:spcPts val="75"/>
              </a:spcBef>
            </a:pPr>
            <a:r>
              <a:rPr sz="11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Memperlihatkan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1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kompetitor</a:t>
            </a:r>
            <a:r>
              <a:rPr sz="11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pada</a:t>
            </a:r>
            <a:r>
              <a:rPr sz="1100" spc="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konten</a:t>
            </a:r>
            <a:r>
              <a:rPr sz="1100" spc="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(kompetitor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utama: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Cadbury,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Beng,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Kit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Kat)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311785">
              <a:lnSpc>
                <a:spcPct val="79500"/>
              </a:lnSpc>
              <a:spcBef>
                <a:spcPts val="75"/>
              </a:spcBef>
            </a:pPr>
            <a:r>
              <a:rPr sz="11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Kerjasama</a:t>
            </a:r>
            <a:r>
              <a:rPr sz="1100" spc="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1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brand</a:t>
            </a:r>
            <a:r>
              <a:rPr sz="11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kompetitor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(kompetitor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utama: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Cadbury,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Beng,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Kit</a:t>
            </a:r>
            <a:r>
              <a:rPr sz="11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Kat)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>
              <a:lnSpc>
                <a:spcPts val="950"/>
              </a:lnSpc>
            </a:pPr>
            <a:r>
              <a:rPr sz="1100" spc="-7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Memperlihatkan</a:t>
            </a:r>
            <a:r>
              <a:rPr sz="1100" spc="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lainnya</a:t>
            </a:r>
            <a:r>
              <a:rPr sz="1100" spc="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yang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bermerek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(contoh: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5080">
              <a:lnSpc>
                <a:spcPct val="79500"/>
              </a:lnSpc>
              <a:spcBef>
                <a:spcPts val="175"/>
              </a:spcBef>
            </a:pP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memegang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tisu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yang</a:t>
            </a:r>
            <a:r>
              <a:rPr sz="1100" spc="-5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14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ada</a:t>
            </a:r>
            <a:r>
              <a:rPr sz="1100" spc="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tulisan</a:t>
            </a:r>
            <a:r>
              <a:rPr sz="1100" spc="-1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brand-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nya,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air </a:t>
            </a:r>
            <a:r>
              <a:rPr sz="1100" spc="-6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mineral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 </a:t>
            </a: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brand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terpampang)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12700" marR="190500">
              <a:lnSpc>
                <a:spcPct val="81400"/>
              </a:lnSpc>
              <a:spcBef>
                <a:spcPts val="50"/>
              </a:spcBef>
            </a:pP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Menggunakan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warna</a:t>
            </a:r>
            <a:r>
              <a:rPr sz="1100" spc="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4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kompetitor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9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(ungu,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emas)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Menggunakan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bahasa</a:t>
            </a:r>
            <a:r>
              <a:rPr sz="1100" spc="4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yang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6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ofensif</a:t>
            </a:r>
            <a:r>
              <a:rPr sz="1100" spc="-8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dan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mengandung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SARA </a:t>
            </a:r>
            <a:r>
              <a:rPr sz="1100" spc="-9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Membandingkan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SilverQueen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dengan</a:t>
            </a:r>
            <a:r>
              <a:rPr sz="110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100" spc="-2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lain,</a:t>
            </a:r>
            <a:r>
              <a:rPr sz="1100" spc="-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terutama </a:t>
            </a:r>
            <a:r>
              <a:rPr sz="1100" spc="-7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produk</a:t>
            </a:r>
            <a:r>
              <a:rPr sz="1100" spc="-35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kompetitor</a:t>
            </a:r>
            <a:endParaRPr sz="11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3E89751-E8E7-1D63-05A3-B1F6F06DC610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23DEC06-A50F-556B-83D7-9F68A4CF8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0722" y="587912"/>
            <a:ext cx="830580" cy="276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-390" dirty="0"/>
              <a:t>WORKFLOW</a:t>
            </a:r>
            <a:endParaRPr sz="1650"/>
          </a:p>
        </p:txBody>
      </p:sp>
      <p:grpSp>
        <p:nvGrpSpPr>
          <p:cNvPr id="3" name="object 3"/>
          <p:cNvGrpSpPr/>
          <p:nvPr/>
        </p:nvGrpSpPr>
        <p:grpSpPr>
          <a:xfrm>
            <a:off x="0" y="2057397"/>
            <a:ext cx="9144000" cy="3082290"/>
            <a:chOff x="0" y="2057397"/>
            <a:chExt cx="9144000" cy="30822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762498"/>
              <a:ext cx="9143999" cy="3771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5724" y="2057397"/>
              <a:ext cx="1431290" cy="915035"/>
            </a:xfrm>
            <a:custGeom>
              <a:avLst/>
              <a:gdLst/>
              <a:ahLst/>
              <a:cxnLst/>
              <a:rect l="l" t="t" r="r" b="b"/>
              <a:pathLst>
                <a:path w="1431290" h="915035">
                  <a:moveTo>
                    <a:pt x="1278362" y="914601"/>
                  </a:moveTo>
                  <a:lnTo>
                    <a:pt x="152399" y="914601"/>
                  </a:lnTo>
                  <a:lnTo>
                    <a:pt x="104229" y="906831"/>
                  </a:lnTo>
                  <a:lnTo>
                    <a:pt x="62394" y="885196"/>
                  </a:lnTo>
                  <a:lnTo>
                    <a:pt x="29404" y="852206"/>
                  </a:lnTo>
                  <a:lnTo>
                    <a:pt x="7769" y="810371"/>
                  </a:lnTo>
                  <a:lnTo>
                    <a:pt x="0" y="762201"/>
                  </a:lnTo>
                  <a:lnTo>
                    <a:pt x="0" y="152399"/>
                  </a:lnTo>
                  <a:lnTo>
                    <a:pt x="7769" y="104229"/>
                  </a:lnTo>
                  <a:lnTo>
                    <a:pt x="29404" y="62394"/>
                  </a:lnTo>
                  <a:lnTo>
                    <a:pt x="62394" y="29404"/>
                  </a:lnTo>
                  <a:lnTo>
                    <a:pt x="104229" y="7769"/>
                  </a:lnTo>
                  <a:lnTo>
                    <a:pt x="152399" y="0"/>
                  </a:lnTo>
                  <a:lnTo>
                    <a:pt x="1278362" y="0"/>
                  </a:lnTo>
                  <a:lnTo>
                    <a:pt x="1326532" y="7769"/>
                  </a:lnTo>
                  <a:lnTo>
                    <a:pt x="1368367" y="29404"/>
                  </a:lnTo>
                  <a:lnTo>
                    <a:pt x="1401357" y="62394"/>
                  </a:lnTo>
                  <a:lnTo>
                    <a:pt x="1422992" y="104229"/>
                  </a:lnTo>
                  <a:lnTo>
                    <a:pt x="1430762" y="152399"/>
                  </a:lnTo>
                  <a:lnTo>
                    <a:pt x="1430762" y="762201"/>
                  </a:lnTo>
                  <a:lnTo>
                    <a:pt x="1422992" y="810371"/>
                  </a:lnTo>
                  <a:lnTo>
                    <a:pt x="1401357" y="852206"/>
                  </a:lnTo>
                  <a:lnTo>
                    <a:pt x="1368367" y="885196"/>
                  </a:lnTo>
                  <a:lnTo>
                    <a:pt x="1326532" y="906831"/>
                  </a:lnTo>
                  <a:lnTo>
                    <a:pt x="1278362" y="914601"/>
                  </a:lnTo>
                  <a:close/>
                </a:path>
              </a:pathLst>
            </a:custGeom>
            <a:solidFill>
              <a:srgbClr val="FAF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1148" y="2261760"/>
            <a:ext cx="121285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15399"/>
              </a:lnSpc>
              <a:spcBef>
                <a:spcPts val="95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KOL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1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70" dirty="0">
                <a:solidFill>
                  <a:srgbClr val="1F2329"/>
                </a:solidFill>
                <a:latin typeface="Lucida Sans Unicode"/>
                <a:cs typeface="Lucida Sans Unicode"/>
              </a:rPr>
              <a:t>have</a:t>
            </a:r>
            <a:r>
              <a:rPr sz="650" spc="-7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a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 briefing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brainstorming</a:t>
            </a:r>
            <a:r>
              <a:rPr sz="650" spc="-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session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30" dirty="0">
                <a:solidFill>
                  <a:srgbClr val="1F2329"/>
                </a:solidFill>
                <a:latin typeface="Lucida Sans Unicode"/>
                <a:cs typeface="Lucida Sans Unicode"/>
              </a:rPr>
              <a:t>to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align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on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7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campaign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vision,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storytelling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direction,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key</a:t>
            </a:r>
            <a:r>
              <a:rPr sz="650" spc="-8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messages.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8125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5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2474" y="1747907"/>
            <a:ext cx="4946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0" dirty="0">
                <a:solidFill>
                  <a:srgbClr val="FFFFFF"/>
                </a:solidFill>
                <a:latin typeface="Trebuchet MS"/>
                <a:cs typeface="Trebuchet MS"/>
              </a:rPr>
              <a:t>BRIEFING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33550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5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028551" y="1747907"/>
            <a:ext cx="5327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10" dirty="0">
                <a:solidFill>
                  <a:srgbClr val="FFFFFF"/>
                </a:solidFill>
                <a:latin typeface="Trebuchet MS"/>
                <a:cs typeface="Trebuchet MS"/>
              </a:rPr>
              <a:t>DRAFTING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28974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4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80829" y="1747907"/>
            <a:ext cx="4184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0" dirty="0">
                <a:solidFill>
                  <a:srgbClr val="FFFFFF"/>
                </a:solidFill>
                <a:latin typeface="Trebuchet MS"/>
                <a:cs typeface="Trebuchet MS"/>
              </a:rPr>
              <a:t>REVIEW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24399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4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933082" y="1747907"/>
            <a:ext cx="6997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14" dirty="0">
                <a:solidFill>
                  <a:srgbClr val="FFFFFF"/>
                </a:solidFill>
                <a:latin typeface="Trebuchet MS"/>
                <a:cs typeface="Trebuchet MS"/>
              </a:rPr>
              <a:t>PRODUCTION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38874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4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431334" y="1747907"/>
            <a:ext cx="742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5" dirty="0">
                <a:solidFill>
                  <a:srgbClr val="FFFFFF"/>
                </a:solidFill>
                <a:latin typeface="Trebuchet MS"/>
                <a:cs typeface="Trebuchet MS"/>
              </a:rPr>
              <a:t>FINAL</a:t>
            </a:r>
            <a:r>
              <a:rPr sz="11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95" dirty="0">
                <a:solidFill>
                  <a:srgbClr val="FFFFFF"/>
                </a:solidFill>
                <a:latin typeface="Trebuchet MS"/>
                <a:cs typeface="Trebuchet MS"/>
              </a:rPr>
              <a:t>REVIEW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81149" y="2057397"/>
            <a:ext cx="1431290" cy="915035"/>
          </a:xfrm>
          <a:custGeom>
            <a:avLst/>
            <a:gdLst/>
            <a:ahLst/>
            <a:cxnLst/>
            <a:rect l="l" t="t" r="r" b="b"/>
            <a:pathLst>
              <a:path w="1431289" h="915035">
                <a:moveTo>
                  <a:pt x="1278362" y="914601"/>
                </a:moveTo>
                <a:lnTo>
                  <a:pt x="152399" y="914601"/>
                </a:lnTo>
                <a:lnTo>
                  <a:pt x="104229" y="906831"/>
                </a:lnTo>
                <a:lnTo>
                  <a:pt x="62394" y="885196"/>
                </a:lnTo>
                <a:lnTo>
                  <a:pt x="29404" y="852206"/>
                </a:lnTo>
                <a:lnTo>
                  <a:pt x="7769" y="810371"/>
                </a:lnTo>
                <a:lnTo>
                  <a:pt x="0" y="762201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1278362" y="0"/>
                </a:lnTo>
                <a:lnTo>
                  <a:pt x="1326532" y="7769"/>
                </a:lnTo>
                <a:lnTo>
                  <a:pt x="1368367" y="29404"/>
                </a:lnTo>
                <a:lnTo>
                  <a:pt x="1401357" y="62394"/>
                </a:lnTo>
                <a:lnTo>
                  <a:pt x="1422992" y="104229"/>
                </a:lnTo>
                <a:lnTo>
                  <a:pt x="1430762" y="152399"/>
                </a:lnTo>
                <a:lnTo>
                  <a:pt x="1430762" y="762201"/>
                </a:lnTo>
                <a:lnTo>
                  <a:pt x="1422992" y="810371"/>
                </a:lnTo>
                <a:lnTo>
                  <a:pt x="1401357" y="852206"/>
                </a:lnTo>
                <a:lnTo>
                  <a:pt x="1368367" y="885196"/>
                </a:lnTo>
                <a:lnTo>
                  <a:pt x="1326532" y="906831"/>
                </a:lnTo>
                <a:lnTo>
                  <a:pt x="1278362" y="914601"/>
                </a:lnTo>
                <a:close/>
              </a:path>
            </a:pathLst>
          </a:custGeom>
          <a:solidFill>
            <a:srgbClr val="FABE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671364" y="2318910"/>
            <a:ext cx="1230630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0" algn="ctr">
              <a:lnSpc>
                <a:spcPct val="115399"/>
              </a:lnSpc>
              <a:spcBef>
                <a:spcPts val="95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KOL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1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develop</a:t>
            </a:r>
            <a:r>
              <a:rPr sz="650" spc="-1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submit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 the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concept</a:t>
            </a:r>
            <a:r>
              <a:rPr sz="650" spc="-3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video</a:t>
            </a:r>
            <a:r>
              <a:rPr sz="650" spc="-1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along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with</a:t>
            </a:r>
            <a:r>
              <a:rPr sz="650" spc="-8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storyline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draft.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76574" y="2057397"/>
            <a:ext cx="1431290" cy="915035"/>
          </a:xfrm>
          <a:custGeom>
            <a:avLst/>
            <a:gdLst/>
            <a:ahLst/>
            <a:cxnLst/>
            <a:rect l="l" t="t" r="r" b="b"/>
            <a:pathLst>
              <a:path w="1431289" h="915035">
                <a:moveTo>
                  <a:pt x="1278362" y="914601"/>
                </a:moveTo>
                <a:lnTo>
                  <a:pt x="152399" y="914601"/>
                </a:lnTo>
                <a:lnTo>
                  <a:pt x="104229" y="906831"/>
                </a:lnTo>
                <a:lnTo>
                  <a:pt x="62394" y="885196"/>
                </a:lnTo>
                <a:lnTo>
                  <a:pt x="29404" y="852206"/>
                </a:lnTo>
                <a:lnTo>
                  <a:pt x="7769" y="810371"/>
                </a:lnTo>
                <a:lnTo>
                  <a:pt x="0" y="762201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1278362" y="0"/>
                </a:lnTo>
                <a:lnTo>
                  <a:pt x="1326532" y="7769"/>
                </a:lnTo>
                <a:lnTo>
                  <a:pt x="1368367" y="29404"/>
                </a:lnTo>
                <a:lnTo>
                  <a:pt x="1401357" y="62394"/>
                </a:lnTo>
                <a:lnTo>
                  <a:pt x="1422992" y="104229"/>
                </a:lnTo>
                <a:lnTo>
                  <a:pt x="1430762" y="152399"/>
                </a:lnTo>
                <a:lnTo>
                  <a:pt x="1430762" y="762201"/>
                </a:lnTo>
                <a:lnTo>
                  <a:pt x="1422992" y="810371"/>
                </a:lnTo>
                <a:lnTo>
                  <a:pt x="1401357" y="852206"/>
                </a:lnTo>
                <a:lnTo>
                  <a:pt x="1368367" y="885196"/>
                </a:lnTo>
                <a:lnTo>
                  <a:pt x="1326532" y="906831"/>
                </a:lnTo>
                <a:lnTo>
                  <a:pt x="1278362" y="914601"/>
                </a:lnTo>
                <a:close/>
              </a:path>
            </a:pathLst>
          </a:custGeom>
          <a:solidFill>
            <a:srgbClr val="FAF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185541" y="2318910"/>
            <a:ext cx="1184910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244" marR="5080" indent="-43180">
              <a:lnSpc>
                <a:spcPct val="115399"/>
              </a:lnSpc>
              <a:spcBef>
                <a:spcPts val="95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Agency</a:t>
            </a:r>
            <a:r>
              <a:rPr sz="650" spc="-7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Brand</a:t>
            </a:r>
            <a:r>
              <a:rPr sz="650" spc="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9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review</a:t>
            </a:r>
            <a:r>
              <a:rPr sz="650" spc="-12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provide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consolidated</a:t>
            </a:r>
            <a:r>
              <a:rPr sz="650" spc="6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feedback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until</a:t>
            </a:r>
            <a:r>
              <a:rPr sz="650" spc="-9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7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direction</a:t>
            </a:r>
            <a:r>
              <a:rPr sz="650" spc="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is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 approved.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72000" y="2057397"/>
            <a:ext cx="1431290" cy="915035"/>
          </a:xfrm>
          <a:custGeom>
            <a:avLst/>
            <a:gdLst/>
            <a:ahLst/>
            <a:cxnLst/>
            <a:rect l="l" t="t" r="r" b="b"/>
            <a:pathLst>
              <a:path w="1431289" h="915035">
                <a:moveTo>
                  <a:pt x="1278362" y="914601"/>
                </a:moveTo>
                <a:lnTo>
                  <a:pt x="152399" y="914601"/>
                </a:lnTo>
                <a:lnTo>
                  <a:pt x="104229" y="906831"/>
                </a:lnTo>
                <a:lnTo>
                  <a:pt x="62394" y="885196"/>
                </a:lnTo>
                <a:lnTo>
                  <a:pt x="29404" y="852206"/>
                </a:lnTo>
                <a:lnTo>
                  <a:pt x="7769" y="810371"/>
                </a:lnTo>
                <a:lnTo>
                  <a:pt x="0" y="762201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1278362" y="0"/>
                </a:lnTo>
                <a:lnTo>
                  <a:pt x="1326532" y="7769"/>
                </a:lnTo>
                <a:lnTo>
                  <a:pt x="1368367" y="29404"/>
                </a:lnTo>
                <a:lnTo>
                  <a:pt x="1401357" y="62394"/>
                </a:lnTo>
                <a:lnTo>
                  <a:pt x="1422992" y="104229"/>
                </a:lnTo>
                <a:lnTo>
                  <a:pt x="1430762" y="152399"/>
                </a:lnTo>
                <a:lnTo>
                  <a:pt x="1430762" y="762201"/>
                </a:lnTo>
                <a:lnTo>
                  <a:pt x="1422992" y="810371"/>
                </a:lnTo>
                <a:lnTo>
                  <a:pt x="1401357" y="852206"/>
                </a:lnTo>
                <a:lnTo>
                  <a:pt x="1368367" y="885196"/>
                </a:lnTo>
                <a:lnTo>
                  <a:pt x="1326532" y="906831"/>
                </a:lnTo>
                <a:lnTo>
                  <a:pt x="1278362" y="914601"/>
                </a:lnTo>
                <a:close/>
              </a:path>
            </a:pathLst>
          </a:custGeom>
          <a:solidFill>
            <a:srgbClr val="FABE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675906" y="2159531"/>
            <a:ext cx="1193800" cy="1276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KOL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8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produce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 their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 storytelling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99718" y="2261760"/>
            <a:ext cx="114681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15399"/>
              </a:lnSpc>
              <a:spcBef>
                <a:spcPts val="95"/>
              </a:spcBef>
            </a:pP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content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based</a:t>
            </a:r>
            <a:r>
              <a:rPr sz="650" spc="-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on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7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approved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concept,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ensuring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7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0" dirty="0">
                <a:solidFill>
                  <a:srgbClr val="1F2329"/>
                </a:solidFill>
                <a:latin typeface="Lucida Sans Unicode"/>
                <a:cs typeface="Lucida Sans Unicode"/>
              </a:rPr>
              <a:t>story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remains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authentic,</a:t>
            </a:r>
            <a:r>
              <a:rPr sz="650" spc="2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personal,</a:t>
            </a:r>
            <a:r>
              <a:rPr sz="650" spc="2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aligns</a:t>
            </a:r>
            <a:r>
              <a:rPr sz="650" spc="-1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with</a:t>
            </a:r>
            <a:r>
              <a:rPr sz="650" spc="-8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7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0" dirty="0">
                <a:solidFill>
                  <a:srgbClr val="1F2329"/>
                </a:solidFill>
                <a:latin typeface="Lucida Sans Unicode"/>
                <a:cs typeface="Lucida Sans Unicode"/>
              </a:rPr>
              <a:t>#MerdekaJadiLo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message.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086474" y="2057397"/>
            <a:ext cx="1431290" cy="915035"/>
          </a:xfrm>
          <a:custGeom>
            <a:avLst/>
            <a:gdLst/>
            <a:ahLst/>
            <a:cxnLst/>
            <a:rect l="l" t="t" r="r" b="b"/>
            <a:pathLst>
              <a:path w="1431290" h="915035">
                <a:moveTo>
                  <a:pt x="1278362" y="914601"/>
                </a:moveTo>
                <a:lnTo>
                  <a:pt x="152399" y="914601"/>
                </a:lnTo>
                <a:lnTo>
                  <a:pt x="104229" y="906831"/>
                </a:lnTo>
                <a:lnTo>
                  <a:pt x="62394" y="885196"/>
                </a:lnTo>
                <a:lnTo>
                  <a:pt x="29404" y="852206"/>
                </a:lnTo>
                <a:lnTo>
                  <a:pt x="7769" y="810371"/>
                </a:lnTo>
                <a:lnTo>
                  <a:pt x="0" y="762201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1278362" y="0"/>
                </a:lnTo>
                <a:lnTo>
                  <a:pt x="1326532" y="7769"/>
                </a:lnTo>
                <a:lnTo>
                  <a:pt x="1368367" y="29404"/>
                </a:lnTo>
                <a:lnTo>
                  <a:pt x="1401357" y="62394"/>
                </a:lnTo>
                <a:lnTo>
                  <a:pt x="1422992" y="104229"/>
                </a:lnTo>
                <a:lnTo>
                  <a:pt x="1430762" y="152399"/>
                </a:lnTo>
                <a:lnTo>
                  <a:pt x="1430762" y="762201"/>
                </a:lnTo>
                <a:lnTo>
                  <a:pt x="1422992" y="810371"/>
                </a:lnTo>
                <a:lnTo>
                  <a:pt x="1401357" y="852206"/>
                </a:lnTo>
                <a:lnTo>
                  <a:pt x="1368367" y="885196"/>
                </a:lnTo>
                <a:lnTo>
                  <a:pt x="1326532" y="906831"/>
                </a:lnTo>
                <a:lnTo>
                  <a:pt x="1278362" y="914601"/>
                </a:lnTo>
                <a:close/>
              </a:path>
            </a:pathLst>
          </a:custGeom>
          <a:solidFill>
            <a:srgbClr val="FAF1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178922" y="2192705"/>
            <a:ext cx="1232535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5715" algn="ctr">
              <a:lnSpc>
                <a:spcPct val="115399"/>
              </a:lnSpc>
              <a:spcBef>
                <a:spcPts val="95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KOL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9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submit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content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 for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final</a:t>
            </a:r>
            <a:r>
              <a:rPr sz="650" spc="-9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review.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Agency</a:t>
            </a:r>
            <a:r>
              <a:rPr sz="650" spc="-7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Brand</a:t>
            </a:r>
            <a:r>
              <a:rPr sz="650" spc="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provide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feedback</a:t>
            </a:r>
            <a:r>
              <a:rPr sz="650" spc="-8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on</a:t>
            </a:r>
            <a:r>
              <a:rPr sz="650" spc="2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the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output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produced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based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on</a:t>
            </a:r>
            <a:r>
              <a:rPr sz="650" spc="-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approved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storyline.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34300" y="1714497"/>
            <a:ext cx="1119505" cy="267335"/>
          </a:xfrm>
          <a:custGeom>
            <a:avLst/>
            <a:gdLst/>
            <a:ahLst/>
            <a:cxnLst/>
            <a:rect l="l" t="t" r="r" b="b"/>
            <a:pathLst>
              <a:path w="1119504" h="267335">
                <a:moveTo>
                  <a:pt x="0" y="133400"/>
                </a:moveTo>
                <a:lnTo>
                  <a:pt x="6800" y="91234"/>
                </a:lnTo>
                <a:lnTo>
                  <a:pt x="25737" y="54613"/>
                </a:lnTo>
                <a:lnTo>
                  <a:pt x="54614" y="25736"/>
                </a:lnTo>
                <a:lnTo>
                  <a:pt x="91234" y="6799"/>
                </a:lnTo>
                <a:lnTo>
                  <a:pt x="133400" y="0"/>
                </a:lnTo>
                <a:lnTo>
                  <a:pt x="985774" y="0"/>
                </a:lnTo>
                <a:lnTo>
                  <a:pt x="1027939" y="6800"/>
                </a:lnTo>
                <a:lnTo>
                  <a:pt x="1064559" y="25738"/>
                </a:lnTo>
                <a:lnTo>
                  <a:pt x="1093436" y="54615"/>
                </a:lnTo>
                <a:lnTo>
                  <a:pt x="1112374" y="91235"/>
                </a:lnTo>
                <a:lnTo>
                  <a:pt x="1119174" y="133400"/>
                </a:lnTo>
                <a:lnTo>
                  <a:pt x="1112374" y="175565"/>
                </a:lnTo>
                <a:lnTo>
                  <a:pt x="1093436" y="212184"/>
                </a:lnTo>
                <a:lnTo>
                  <a:pt x="1064559" y="241062"/>
                </a:lnTo>
                <a:lnTo>
                  <a:pt x="1027939" y="259999"/>
                </a:lnTo>
                <a:lnTo>
                  <a:pt x="985774" y="266800"/>
                </a:lnTo>
                <a:lnTo>
                  <a:pt x="133400" y="266800"/>
                </a:lnTo>
                <a:lnTo>
                  <a:pt x="91235" y="259999"/>
                </a:lnTo>
                <a:lnTo>
                  <a:pt x="54615" y="241062"/>
                </a:lnTo>
                <a:lnTo>
                  <a:pt x="25738" y="212184"/>
                </a:lnTo>
                <a:lnTo>
                  <a:pt x="6800" y="175565"/>
                </a:lnTo>
                <a:lnTo>
                  <a:pt x="0" y="133400"/>
                </a:lnTo>
                <a:close/>
              </a:path>
            </a:pathLst>
          </a:custGeom>
          <a:ln w="19049">
            <a:solidFill>
              <a:srgbClr val="D83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074099" y="1747907"/>
            <a:ext cx="4464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5" dirty="0">
                <a:solidFill>
                  <a:srgbClr val="FFFFFF"/>
                </a:solidFill>
                <a:latin typeface="Trebuchet MS"/>
                <a:cs typeface="Trebuchet MS"/>
              </a:rPr>
              <a:t>UPLOAD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581900" y="2057397"/>
            <a:ext cx="1431290" cy="915035"/>
          </a:xfrm>
          <a:custGeom>
            <a:avLst/>
            <a:gdLst/>
            <a:ahLst/>
            <a:cxnLst/>
            <a:rect l="l" t="t" r="r" b="b"/>
            <a:pathLst>
              <a:path w="1431290" h="915035">
                <a:moveTo>
                  <a:pt x="1278362" y="914601"/>
                </a:moveTo>
                <a:lnTo>
                  <a:pt x="152399" y="914601"/>
                </a:lnTo>
                <a:lnTo>
                  <a:pt x="104229" y="906831"/>
                </a:lnTo>
                <a:lnTo>
                  <a:pt x="62394" y="885196"/>
                </a:lnTo>
                <a:lnTo>
                  <a:pt x="29404" y="852206"/>
                </a:lnTo>
                <a:lnTo>
                  <a:pt x="7769" y="810371"/>
                </a:lnTo>
                <a:lnTo>
                  <a:pt x="0" y="762201"/>
                </a:lnTo>
                <a:lnTo>
                  <a:pt x="0" y="152399"/>
                </a:lnTo>
                <a:lnTo>
                  <a:pt x="7769" y="104229"/>
                </a:lnTo>
                <a:lnTo>
                  <a:pt x="29404" y="62394"/>
                </a:lnTo>
                <a:lnTo>
                  <a:pt x="62394" y="29404"/>
                </a:lnTo>
                <a:lnTo>
                  <a:pt x="104229" y="7769"/>
                </a:lnTo>
                <a:lnTo>
                  <a:pt x="152399" y="0"/>
                </a:lnTo>
                <a:lnTo>
                  <a:pt x="1278362" y="0"/>
                </a:lnTo>
                <a:lnTo>
                  <a:pt x="1326532" y="7769"/>
                </a:lnTo>
                <a:lnTo>
                  <a:pt x="1368367" y="29404"/>
                </a:lnTo>
                <a:lnTo>
                  <a:pt x="1401357" y="62394"/>
                </a:lnTo>
                <a:lnTo>
                  <a:pt x="1422992" y="104229"/>
                </a:lnTo>
                <a:lnTo>
                  <a:pt x="1430762" y="152399"/>
                </a:lnTo>
                <a:lnTo>
                  <a:pt x="1430762" y="762201"/>
                </a:lnTo>
                <a:lnTo>
                  <a:pt x="1422992" y="810371"/>
                </a:lnTo>
                <a:lnTo>
                  <a:pt x="1401357" y="852206"/>
                </a:lnTo>
                <a:lnTo>
                  <a:pt x="1368367" y="885196"/>
                </a:lnTo>
                <a:lnTo>
                  <a:pt x="1326532" y="906831"/>
                </a:lnTo>
                <a:lnTo>
                  <a:pt x="1278362" y="914601"/>
                </a:lnTo>
                <a:close/>
              </a:path>
            </a:pathLst>
          </a:custGeom>
          <a:solidFill>
            <a:srgbClr val="FABE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697861" y="2192705"/>
            <a:ext cx="117729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7620" algn="ctr">
              <a:lnSpc>
                <a:spcPct val="115399"/>
              </a:lnSpc>
              <a:spcBef>
                <a:spcPts val="95"/>
              </a:spcBef>
            </a:pP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KOL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will</a:t>
            </a:r>
            <a:r>
              <a:rPr sz="650" spc="-1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upload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their</a:t>
            </a:r>
            <a:r>
              <a:rPr sz="650" spc="-4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final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storytelling</a:t>
            </a:r>
            <a:r>
              <a:rPr sz="650" spc="2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on</a:t>
            </a:r>
            <a:r>
              <a:rPr sz="650" spc="2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5" dirty="0">
                <a:solidFill>
                  <a:srgbClr val="1F2329"/>
                </a:solidFill>
                <a:latin typeface="Lucida Sans Unicode"/>
                <a:cs typeface="Lucida Sans Unicode"/>
              </a:rPr>
              <a:t>Instagram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and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80" dirty="0">
                <a:solidFill>
                  <a:srgbClr val="1F2329"/>
                </a:solidFill>
                <a:latin typeface="Lucida Sans Unicode"/>
                <a:cs typeface="Lucida Sans Unicode"/>
              </a:rPr>
              <a:t>TikTok,</a:t>
            </a:r>
            <a:r>
              <a:rPr sz="650" spc="2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0" dirty="0">
                <a:solidFill>
                  <a:srgbClr val="1F2329"/>
                </a:solidFill>
                <a:latin typeface="Lucida Sans Unicode"/>
                <a:cs typeface="Lucida Sans Unicode"/>
              </a:rPr>
              <a:t>encouraging</a:t>
            </a:r>
            <a:r>
              <a:rPr sz="650" spc="3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audiences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to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share</a:t>
            </a:r>
            <a:r>
              <a:rPr sz="650" spc="-8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65" dirty="0">
                <a:solidFill>
                  <a:srgbClr val="1F2329"/>
                </a:solidFill>
                <a:latin typeface="Lucida Sans Unicode"/>
                <a:cs typeface="Lucida Sans Unicode"/>
              </a:rPr>
              <a:t>their</a:t>
            </a:r>
            <a:r>
              <a:rPr sz="650" spc="-4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own</a:t>
            </a:r>
            <a:r>
              <a:rPr sz="65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50" dirty="0">
                <a:solidFill>
                  <a:srgbClr val="1F2329"/>
                </a:solidFill>
                <a:latin typeface="Lucida Sans Unicode"/>
                <a:cs typeface="Lucida Sans Unicode"/>
              </a:rPr>
              <a:t>version</a:t>
            </a:r>
            <a:r>
              <a:rPr sz="650" spc="5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25" dirty="0">
                <a:solidFill>
                  <a:srgbClr val="1F2329"/>
                </a:solidFill>
                <a:latin typeface="Lucida Sans Unicode"/>
                <a:cs typeface="Lucida Sans Unicode"/>
              </a:rPr>
              <a:t>of</a:t>
            </a:r>
            <a:r>
              <a:rPr sz="650" spc="500" dirty="0">
                <a:solidFill>
                  <a:srgbClr val="1F2329"/>
                </a:solidFill>
                <a:latin typeface="Lucida Sans Unicode"/>
                <a:cs typeface="Lucida Sans Unicode"/>
              </a:rPr>
              <a:t> </a:t>
            </a:r>
            <a:r>
              <a:rPr sz="650" spc="-10" dirty="0">
                <a:solidFill>
                  <a:srgbClr val="1F2329"/>
                </a:solidFill>
                <a:latin typeface="Lucida Sans Unicode"/>
                <a:cs typeface="Lucida Sans Unicode"/>
              </a:rPr>
              <a:t>#MerdekaJadiLo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854173-7226-309B-46B7-0039C706376E}"/>
              </a:ext>
            </a:extLst>
          </p:cNvPr>
          <p:cNvSpPr/>
          <p:nvPr/>
        </p:nvSpPr>
        <p:spPr>
          <a:xfrm>
            <a:off x="0" y="4705350"/>
            <a:ext cx="9144000" cy="438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5E3BA86-0656-96C2-58A7-EBEF58ED2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4806917"/>
            <a:ext cx="698344" cy="2350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1220</Words>
  <Application>Microsoft Office PowerPoint</Application>
  <PresentationFormat>On-screen Show (16:9)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MT</vt:lpstr>
      <vt:lpstr>Lucida Sans Unicode</vt:lpstr>
      <vt:lpstr>Microsoft Sans Serif</vt:lpstr>
      <vt:lpstr>Tahoma</vt:lpstr>
      <vt:lpstr>Trebuchet MS</vt:lpstr>
      <vt:lpstr>Office Theme</vt:lpstr>
      <vt:lpstr>KOL BRIEF FOR INDEPENDENCE DAY</vt:lpstr>
      <vt:lpstr>CAMPAIGN OVERVIEW</vt:lpstr>
      <vt:lpstr>AND, BEING OURSELVES MEANS GOING THROUGH A JOURNEY TO FIND ONE.</vt:lpstr>
      <vt:lpstr>KEY MESSAGE</vt:lpstr>
      <vt:lpstr>If you read this, we choose you.</vt:lpstr>
      <vt:lpstr>PowerPoint Presentation</vt:lpstr>
      <vt:lpstr>THE BRIEF FOR KOLs @ TIKTOK &amp; INSTAGRAM</vt:lpstr>
      <vt:lpstr>THE GUIDELInEs</vt:lpstr>
      <vt:lpstr>WORKFLOW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Desy Ayudya</dc:creator>
  <cp:lastModifiedBy>Desy Ayudya</cp:lastModifiedBy>
  <cp:revision>1</cp:revision>
  <dcterms:created xsi:type="dcterms:W3CDTF">2026-07-23T05:34:54Z</dcterms:created>
  <dcterms:modified xsi:type="dcterms:W3CDTF">2026-07-23T07:13:25Z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2026-07-23T00:00:00Z</vt:filetime>
  </property>
  <property fmtid="{D5CDD505-2E9C-101B-9397-08002B2CF9AE}" pid="4" name="LastSaved">
    <vt:filetime>2026-07-23T00:00:00Z</vt:filetime>
  </property>
  <property fmtid="{D5CDD505-2E9C-101B-9397-08002B2CF9AE}" pid="5" name="Producer">
    <vt:lpwstr>pdfcpu v0.8.1 dev</vt:lpwstr>
  </property>
</Properties>
</file>