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90" r:id="rId8"/>
    <p:sldId id="288" r:id="rId9"/>
    <p:sldId id="287" r:id="rId10"/>
    <p:sldId id="282" r:id="rId11"/>
    <p:sldId id="274" r:id="rId12"/>
    <p:sldId id="275" r:id="rId13"/>
    <p:sldId id="276" r:id="rId14"/>
    <p:sldId id="277" r:id="rId15"/>
    <p:sldId id="289" r:id="rId16"/>
    <p:sldId id="279" r:id="rId17"/>
    <p:sldId id="280" r:id="rId18"/>
    <p:sldId id="281" r:id="rId1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90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5905" y="445515"/>
            <a:ext cx="12016188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7865" y="229268"/>
            <a:ext cx="912417" cy="971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5628" y="3361435"/>
            <a:ext cx="6956742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8346" y="2505024"/>
            <a:ext cx="8872855" cy="5988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155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675219"/>
            <a:ext cx="11687175" cy="5085715"/>
            <a:chOff x="0" y="2675219"/>
            <a:chExt cx="11687175" cy="5085715"/>
          </a:xfrm>
        </p:grpSpPr>
        <p:sp>
          <p:nvSpPr>
            <p:cNvPr id="4" name="object 4"/>
            <p:cNvSpPr/>
            <p:nvPr/>
          </p:nvSpPr>
          <p:spPr>
            <a:xfrm>
              <a:off x="0" y="2675219"/>
              <a:ext cx="11687175" cy="5085715"/>
            </a:xfrm>
            <a:custGeom>
              <a:avLst/>
              <a:gdLst/>
              <a:ahLst/>
              <a:cxnLst/>
              <a:rect l="l" t="t" r="r" b="b"/>
              <a:pathLst>
                <a:path w="11687175" h="5085715">
                  <a:moveTo>
                    <a:pt x="11686693" y="0"/>
                  </a:moveTo>
                  <a:lnTo>
                    <a:pt x="0" y="0"/>
                  </a:lnTo>
                  <a:lnTo>
                    <a:pt x="0" y="5085387"/>
                  </a:lnTo>
                  <a:lnTo>
                    <a:pt x="11686693" y="5085387"/>
                  </a:lnTo>
                  <a:lnTo>
                    <a:pt x="11686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3373" y="3140170"/>
              <a:ext cx="3761252" cy="40066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466726" y="7889240"/>
            <a:ext cx="417067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4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2700" b="1" spc="-15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700" b="1" spc="-5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7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b="1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700" b="1" spc="-1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700" b="1" spc="-6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700" b="1" spc="-50" dirty="0">
                <a:solidFill>
                  <a:srgbClr val="FFFFFF"/>
                </a:solidFill>
                <a:latin typeface="Tahoma"/>
                <a:cs typeface="Tahoma"/>
              </a:rPr>
              <a:t>YA</a:t>
            </a:r>
            <a:r>
              <a:rPr sz="2700" b="1" spc="-1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700" b="1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7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b="1" spc="-6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700" b="1" spc="-1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700" b="1" spc="-8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700" b="1" spc="-1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700" b="1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700" b="1" spc="-6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700" b="1" spc="1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8620" y="4289552"/>
            <a:ext cx="682815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15" dirty="0">
                <a:solidFill>
                  <a:srgbClr val="404040"/>
                </a:solidFill>
                <a:latin typeface="Calibri"/>
                <a:cs typeface="Calibri"/>
              </a:rPr>
              <a:t>PRODUCT</a:t>
            </a:r>
            <a:r>
              <a:rPr sz="5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5100" spc="-2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endParaRPr sz="5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08034" y="0"/>
            <a:ext cx="2980055" cy="10287000"/>
            <a:chOff x="15308034" y="0"/>
            <a:chExt cx="2980055" cy="10287000"/>
          </a:xfrm>
        </p:grpSpPr>
        <p:sp>
          <p:nvSpPr>
            <p:cNvPr id="4" name="object 4"/>
            <p:cNvSpPr/>
            <p:nvPr/>
          </p:nvSpPr>
          <p:spPr>
            <a:xfrm>
              <a:off x="15308034" y="0"/>
              <a:ext cx="2980055" cy="10287000"/>
            </a:xfrm>
            <a:custGeom>
              <a:avLst/>
              <a:gdLst/>
              <a:ahLst/>
              <a:cxnLst/>
              <a:rect l="l" t="t" r="r" b="b"/>
              <a:pathLst>
                <a:path w="2980055" h="10287000">
                  <a:moveTo>
                    <a:pt x="2979966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2979966" y="10286999"/>
                  </a:lnTo>
                  <a:lnTo>
                    <a:pt x="2979966" y="0"/>
                  </a:lnTo>
                  <a:close/>
                </a:path>
              </a:pathLst>
            </a:custGeom>
            <a:solidFill>
              <a:srgbClr val="155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7865" y="229268"/>
              <a:ext cx="912417" cy="9719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337473" y="9509759"/>
            <a:ext cx="26111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3848100"/>
            <a:ext cx="153035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905" y="445515"/>
            <a:ext cx="48152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404040"/>
                </a:solidFill>
                <a:latin typeface="Calibri"/>
                <a:cs typeface="Calibri"/>
              </a:rPr>
              <a:t>PRODUCT BENEFITS </a:t>
            </a:r>
            <a:r>
              <a:rPr sz="3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3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spc="15" dirty="0">
                <a:solidFill>
                  <a:srgbClr val="404040"/>
                </a:solidFill>
                <a:latin typeface="Calibri"/>
                <a:cs typeface="Calibri"/>
              </a:rPr>
              <a:t>USP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0505" y="1142492"/>
            <a:ext cx="12442825" cy="469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Calibri"/>
              <a:cs typeface="Calibri"/>
            </a:endParaRPr>
          </a:p>
          <a:p>
            <a:pPr marL="3756025">
              <a:lnSpc>
                <a:spcPct val="100000"/>
              </a:lnSpc>
            </a:pP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16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7030A0"/>
                </a:solidFill>
                <a:latin typeface="Calibri"/>
                <a:cs typeface="Calibri"/>
              </a:rPr>
              <a:t>Weeks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of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Long-Lasting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Fragrance</a:t>
            </a:r>
            <a:endParaRPr sz="2100">
              <a:latin typeface="Calibri"/>
              <a:cs typeface="Calibri"/>
            </a:endParaRPr>
          </a:p>
          <a:p>
            <a:pPr marL="3756025">
              <a:lnSpc>
                <a:spcPts val="2510"/>
              </a:lnSpc>
              <a:spcBef>
                <a:spcPts val="75"/>
              </a:spcBef>
            </a:pP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Advanced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Microscent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740A1"/>
                </a:solidFill>
                <a:latin typeface="Calibri"/>
                <a:cs typeface="Calibri"/>
              </a:rPr>
              <a:t>Technology</a:t>
            </a:r>
            <a:r>
              <a:rPr sz="2100" i="1" spc="4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740A1"/>
                </a:solidFill>
                <a:latin typeface="Calibri"/>
                <a:cs typeface="Calibri"/>
              </a:rPr>
              <a:t>via</a:t>
            </a:r>
            <a:r>
              <a:rPr sz="2100" i="1" spc="4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Collaboration</a:t>
            </a:r>
            <a:r>
              <a:rPr sz="2100" i="1" spc="4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with</a:t>
            </a:r>
            <a:r>
              <a:rPr sz="2100" i="1" spc="4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Firmenich</a:t>
            </a:r>
            <a:endParaRPr sz="2100">
              <a:latin typeface="Calibri"/>
              <a:cs typeface="Calibri"/>
            </a:endParaRPr>
          </a:p>
          <a:p>
            <a:pPr marL="3756025">
              <a:lnSpc>
                <a:spcPts val="2510"/>
              </a:lnSpc>
            </a:pPr>
            <a:r>
              <a:rPr sz="2100" i="1" spc="-35" dirty="0">
                <a:solidFill>
                  <a:srgbClr val="F740A1"/>
                </a:solidFill>
                <a:latin typeface="Calibri"/>
                <a:cs typeface="Calibri"/>
              </a:rPr>
              <a:t>(Top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740A1"/>
                </a:solidFill>
                <a:latin typeface="Calibri"/>
                <a:cs typeface="Calibri"/>
              </a:rPr>
              <a:t>4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Fragrance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House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globally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whose</a:t>
            </a:r>
            <a:r>
              <a:rPr sz="2100" i="1" spc="4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clientele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includes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YSL,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Jo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Malone,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Gucci</a:t>
            </a:r>
            <a:endParaRPr sz="2100">
              <a:latin typeface="Calibri"/>
              <a:cs typeface="Calibri"/>
            </a:endParaRPr>
          </a:p>
          <a:p>
            <a:pPr marL="3756025">
              <a:lnSpc>
                <a:spcPct val="100000"/>
              </a:lnSpc>
              <a:spcBef>
                <a:spcPts val="95"/>
              </a:spcBef>
            </a:pPr>
            <a:r>
              <a:rPr sz="2100" i="1" dirty="0">
                <a:solidFill>
                  <a:srgbClr val="F740A1"/>
                </a:solidFill>
                <a:latin typeface="Calibri"/>
                <a:cs typeface="Calibri"/>
              </a:rPr>
              <a:t>&amp;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740A1"/>
                </a:solidFill>
                <a:latin typeface="Calibri"/>
                <a:cs typeface="Calibri"/>
              </a:rPr>
              <a:t>Valentino)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alibri"/>
              <a:cs typeface="Calibri"/>
            </a:endParaRPr>
          </a:p>
          <a:p>
            <a:pPr marL="3756025">
              <a:lnSpc>
                <a:spcPct val="100000"/>
              </a:lnSpc>
              <a:spcBef>
                <a:spcPts val="5"/>
              </a:spcBef>
            </a:pP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1</a:t>
            </a:r>
            <a:r>
              <a:rPr sz="2100" b="1" spc="7" baseline="23809" dirty="0">
                <a:solidFill>
                  <a:srgbClr val="7030A0"/>
                </a:solidFill>
                <a:latin typeface="Calibri"/>
                <a:cs typeface="Calibri"/>
              </a:rPr>
              <a:t>st</a:t>
            </a:r>
            <a:r>
              <a:rPr sz="2100" b="1" spc="262" baseline="2380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sz="2100" b="1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Market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5in1</a:t>
            </a:r>
            <a:r>
              <a:rPr sz="2100" b="1" spc="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Laundry</a:t>
            </a:r>
            <a:r>
              <a:rPr sz="2100" b="1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Capsule</a:t>
            </a:r>
            <a:endParaRPr sz="2100">
              <a:latin typeface="Calibri"/>
              <a:cs typeface="Calibri"/>
            </a:endParaRPr>
          </a:p>
          <a:p>
            <a:pPr marL="3756025" marR="2564130">
              <a:lnSpc>
                <a:spcPts val="2500"/>
              </a:lnSpc>
              <a:spcBef>
                <a:spcPts val="195"/>
              </a:spcBef>
            </a:pP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Strong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Cleaning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Power</a:t>
            </a:r>
            <a:r>
              <a:rPr sz="2100" i="1" spc="3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740A1"/>
                </a:solidFill>
                <a:latin typeface="Calibri"/>
                <a:cs typeface="Calibri"/>
              </a:rPr>
              <a:t>–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Leaves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Long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Lasting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Fragrance </a:t>
            </a:r>
            <a:r>
              <a:rPr sz="2100" i="1" spc="-459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Laundry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Sanitiser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740A1"/>
                </a:solidFill>
                <a:latin typeface="Calibri"/>
                <a:cs typeface="Calibri"/>
              </a:rPr>
              <a:t>–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Scent</a:t>
            </a:r>
            <a:r>
              <a:rPr sz="2100" i="1" spc="2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Booster</a:t>
            </a:r>
            <a:r>
              <a:rPr sz="2100" i="1" spc="30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740A1"/>
                </a:solidFill>
                <a:latin typeface="Calibri"/>
                <a:cs typeface="Calibri"/>
              </a:rPr>
              <a:t>–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Softener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Calibri"/>
              <a:cs typeface="Calibri"/>
            </a:endParaRPr>
          </a:p>
          <a:p>
            <a:pPr marL="3756025">
              <a:lnSpc>
                <a:spcPct val="100000"/>
              </a:lnSpc>
            </a:pP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Plant-based</a:t>
            </a:r>
            <a:endParaRPr sz="2100">
              <a:latin typeface="Calibri"/>
              <a:cs typeface="Calibri"/>
            </a:endParaRPr>
          </a:p>
          <a:p>
            <a:pPr marL="3756025">
              <a:lnSpc>
                <a:spcPct val="100000"/>
              </a:lnSpc>
            </a:pP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0%</a:t>
            </a:r>
            <a:r>
              <a:rPr sz="2100" i="1" spc="4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Chlorine,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Parabens,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Phosphate,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Phthalates,</a:t>
            </a:r>
            <a:r>
              <a:rPr sz="2100" i="1" spc="2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740A1"/>
                </a:solidFill>
                <a:latin typeface="Calibri"/>
                <a:cs typeface="Calibri"/>
              </a:rPr>
              <a:t>Optical</a:t>
            </a:r>
            <a:r>
              <a:rPr sz="2100" i="1" spc="15" dirty="0">
                <a:solidFill>
                  <a:srgbClr val="F740A1"/>
                </a:solidFill>
                <a:latin typeface="Calibri"/>
                <a:cs typeface="Calibri"/>
              </a:rPr>
              <a:t> </a:t>
            </a:r>
            <a:r>
              <a:rPr sz="2100" i="1" spc="10" dirty="0">
                <a:solidFill>
                  <a:srgbClr val="F740A1"/>
                </a:solidFill>
                <a:latin typeface="Calibri"/>
                <a:cs typeface="Calibri"/>
              </a:rPr>
              <a:t>brighteners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741" y="10061447"/>
            <a:ext cx="137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Reference: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Internal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R&amp;D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4043" y="6151879"/>
            <a:ext cx="4768850" cy="294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9x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Cleaning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 Power</a:t>
            </a:r>
            <a:endParaRPr sz="2100">
              <a:latin typeface="Calibri"/>
              <a:cs typeface="Calibri"/>
            </a:endParaRPr>
          </a:p>
          <a:p>
            <a:pPr marL="12700" marR="2016125">
              <a:lnSpc>
                <a:spcPts val="5180"/>
              </a:lnSpc>
              <a:spcBef>
                <a:spcPts val="545"/>
              </a:spcBef>
            </a:pP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Recyclable  </a:t>
            </a:r>
            <a:r>
              <a:rPr sz="2100" b="1" spc="-15" dirty="0">
                <a:solidFill>
                  <a:srgbClr val="7030A0"/>
                </a:solidFill>
                <a:latin typeface="Calibri"/>
                <a:cs typeface="Calibri"/>
              </a:rPr>
              <a:t>Tubs </a:t>
            </a:r>
            <a:r>
              <a:rPr sz="21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Suitable</a:t>
            </a:r>
            <a:r>
              <a:rPr sz="2100" b="1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7030A0"/>
                </a:solidFill>
                <a:latin typeface="Calibri"/>
                <a:cs typeface="Calibri"/>
              </a:rPr>
              <a:t>for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Active</a:t>
            </a:r>
            <a:r>
              <a:rPr sz="2100" b="1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7030A0"/>
                </a:solidFill>
                <a:latin typeface="Calibri"/>
                <a:cs typeface="Calibri"/>
              </a:rPr>
              <a:t>Wear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Suitable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7030A0"/>
                </a:solidFill>
                <a:latin typeface="Calibri"/>
                <a:cs typeface="Calibri"/>
              </a:rPr>
              <a:t>for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Indoor Drying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7030A0"/>
                </a:solidFill>
                <a:latin typeface="Calibri"/>
                <a:cs typeface="Calibri"/>
              </a:rPr>
              <a:t>1</a:t>
            </a:r>
            <a:r>
              <a:rPr sz="2100" b="1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capsule</a:t>
            </a:r>
            <a:r>
              <a:rPr sz="2100" b="1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(&lt;7kg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7030A0"/>
                </a:solidFill>
                <a:latin typeface="Calibri"/>
                <a:cs typeface="Calibri"/>
              </a:rPr>
              <a:t>Washing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Load</a:t>
            </a:r>
            <a:r>
              <a:rPr sz="2100" b="1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per</a:t>
            </a:r>
            <a:r>
              <a:rPr sz="21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7030A0"/>
                </a:solidFill>
                <a:latin typeface="Calibri"/>
                <a:cs typeface="Calibri"/>
              </a:rPr>
              <a:t>dosage)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1" y="1720632"/>
            <a:ext cx="5070450" cy="50704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51569" y="5894832"/>
            <a:ext cx="1474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(Image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for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reference</a:t>
            </a:r>
            <a:r>
              <a:rPr sz="1100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only)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6524" y="2879260"/>
            <a:ext cx="6547126" cy="62960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49026" y="2489200"/>
            <a:ext cx="17862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latin typeface="Calibri"/>
                <a:cs typeface="Calibri"/>
              </a:rPr>
              <a:t>Laundry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spc="5" dirty="0">
                <a:latin typeface="Calibri"/>
                <a:cs typeface="Calibri"/>
              </a:rPr>
              <a:t>Sanitiser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18877" y="2885440"/>
            <a:ext cx="14262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" dirty="0">
                <a:latin typeface="Calibri"/>
                <a:cs typeface="Calibri"/>
              </a:rPr>
              <a:t>Scent</a:t>
            </a:r>
            <a:r>
              <a:rPr sz="1900" b="1" spc="-60" dirty="0">
                <a:latin typeface="Calibri"/>
                <a:cs typeface="Calibri"/>
              </a:rPr>
              <a:t> </a:t>
            </a:r>
            <a:r>
              <a:rPr sz="1900" b="1" spc="5" dirty="0">
                <a:latin typeface="Calibri"/>
                <a:cs typeface="Calibri"/>
              </a:rPr>
              <a:t>Booster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8610" y="2096007"/>
            <a:ext cx="126301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1125">
              <a:lnSpc>
                <a:spcPct val="101099"/>
              </a:lnSpc>
              <a:spcBef>
                <a:spcPts val="75"/>
              </a:spcBef>
            </a:pPr>
            <a:r>
              <a:rPr sz="1900" b="1" dirty="0">
                <a:latin typeface="Calibri"/>
                <a:cs typeface="Calibri"/>
              </a:rPr>
              <a:t>Detergent 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15" dirty="0">
                <a:latin typeface="Calibri"/>
                <a:cs typeface="Calibri"/>
              </a:rPr>
              <a:t>Conce</a:t>
            </a:r>
            <a:r>
              <a:rPr sz="1900" b="1" spc="-5" dirty="0">
                <a:latin typeface="Calibri"/>
                <a:cs typeface="Calibri"/>
              </a:rPr>
              <a:t>n</a:t>
            </a:r>
            <a:r>
              <a:rPr sz="1900" b="1" dirty="0">
                <a:latin typeface="Calibri"/>
                <a:cs typeface="Calibri"/>
              </a:rPr>
              <a:t>t</a:t>
            </a:r>
            <a:r>
              <a:rPr sz="1900" b="1" spc="-35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a</a:t>
            </a:r>
            <a:r>
              <a:rPr sz="1900" b="1" spc="-20" dirty="0">
                <a:latin typeface="Calibri"/>
                <a:cs typeface="Calibri"/>
              </a:rPr>
              <a:t>t</a:t>
            </a:r>
            <a:r>
              <a:rPr sz="1900" b="1" dirty="0"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09710" y="9088119"/>
            <a:ext cx="23126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latin typeface="Calibri"/>
                <a:cs typeface="Calibri"/>
              </a:rPr>
              <a:t>Deodoriser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&amp; </a:t>
            </a:r>
            <a:r>
              <a:rPr sz="1900" b="1" spc="5" dirty="0">
                <a:latin typeface="Calibri"/>
                <a:cs typeface="Calibri"/>
              </a:rPr>
              <a:t>Softener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5074" y="8384032"/>
            <a:ext cx="18243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latin typeface="Calibri"/>
                <a:cs typeface="Calibri"/>
              </a:rPr>
              <a:t>Colour</a:t>
            </a:r>
            <a:r>
              <a:rPr sz="1900" b="1" spc="-5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Protectant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7188" y="2760433"/>
            <a:ext cx="8299450" cy="6509384"/>
          </a:xfrm>
          <a:custGeom>
            <a:avLst/>
            <a:gdLst/>
            <a:ahLst/>
            <a:cxnLst/>
            <a:rect l="l" t="t" r="r" b="b"/>
            <a:pathLst>
              <a:path w="8299450" h="6509384">
                <a:moveTo>
                  <a:pt x="1606791" y="4750714"/>
                </a:moveTo>
                <a:lnTo>
                  <a:pt x="1525003" y="4774539"/>
                </a:lnTo>
                <a:lnTo>
                  <a:pt x="1544421" y="4795507"/>
                </a:lnTo>
                <a:lnTo>
                  <a:pt x="469887" y="5790704"/>
                </a:lnTo>
                <a:lnTo>
                  <a:pt x="482828" y="5804687"/>
                </a:lnTo>
                <a:lnTo>
                  <a:pt x="1557362" y="4809477"/>
                </a:lnTo>
                <a:lnTo>
                  <a:pt x="1576781" y="4830445"/>
                </a:lnTo>
                <a:lnTo>
                  <a:pt x="1593189" y="4786871"/>
                </a:lnTo>
                <a:lnTo>
                  <a:pt x="1606791" y="4750714"/>
                </a:lnTo>
                <a:close/>
              </a:path>
              <a:path w="8299450" h="6509384">
                <a:moveTo>
                  <a:pt x="2077808" y="1499298"/>
                </a:moveTo>
                <a:lnTo>
                  <a:pt x="2062238" y="1471599"/>
                </a:lnTo>
                <a:lnTo>
                  <a:pt x="2036051" y="1425028"/>
                </a:lnTo>
                <a:lnTo>
                  <a:pt x="2020036" y="1448701"/>
                </a:lnTo>
                <a:lnTo>
                  <a:pt x="10680" y="89014"/>
                </a:lnTo>
                <a:lnTo>
                  <a:pt x="0" y="104800"/>
                </a:lnTo>
                <a:lnTo>
                  <a:pt x="2009368" y="1464475"/>
                </a:lnTo>
                <a:lnTo>
                  <a:pt x="1993353" y="1488147"/>
                </a:lnTo>
                <a:lnTo>
                  <a:pt x="2077808" y="1499298"/>
                </a:lnTo>
                <a:close/>
              </a:path>
              <a:path w="8299450" h="6509384">
                <a:moveTo>
                  <a:pt x="3777551" y="2129459"/>
                </a:moveTo>
                <a:lnTo>
                  <a:pt x="3749040" y="2131276"/>
                </a:lnTo>
                <a:lnTo>
                  <a:pt x="3613416" y="0"/>
                </a:lnTo>
                <a:lnTo>
                  <a:pt x="3594404" y="1206"/>
                </a:lnTo>
                <a:lnTo>
                  <a:pt x="3730028" y="2132482"/>
                </a:lnTo>
                <a:lnTo>
                  <a:pt x="3701504" y="2134298"/>
                </a:lnTo>
                <a:lnTo>
                  <a:pt x="3744366" y="2207920"/>
                </a:lnTo>
                <a:lnTo>
                  <a:pt x="3770909" y="2145157"/>
                </a:lnTo>
                <a:lnTo>
                  <a:pt x="3777551" y="2129459"/>
                </a:lnTo>
                <a:close/>
              </a:path>
              <a:path w="8299450" h="6509384">
                <a:moveTo>
                  <a:pt x="6698818" y="6493002"/>
                </a:moveTo>
                <a:lnTo>
                  <a:pt x="5086629" y="5486374"/>
                </a:lnTo>
                <a:lnTo>
                  <a:pt x="5090833" y="5479656"/>
                </a:lnTo>
                <a:lnTo>
                  <a:pt x="5101768" y="5462143"/>
                </a:lnTo>
                <a:lnTo>
                  <a:pt x="5016957" y="5454104"/>
                </a:lnTo>
                <a:lnTo>
                  <a:pt x="5061407" y="5526773"/>
                </a:lnTo>
                <a:lnTo>
                  <a:pt x="5076545" y="5502541"/>
                </a:lnTo>
                <a:lnTo>
                  <a:pt x="6688734" y="6509156"/>
                </a:lnTo>
                <a:lnTo>
                  <a:pt x="6698818" y="6493002"/>
                </a:lnTo>
                <a:close/>
              </a:path>
              <a:path w="8299450" h="6509384">
                <a:moveTo>
                  <a:pt x="8299158" y="501307"/>
                </a:moveTo>
                <a:lnTo>
                  <a:pt x="8291322" y="483933"/>
                </a:lnTo>
                <a:lnTo>
                  <a:pt x="5798451" y="1608277"/>
                </a:lnTo>
                <a:lnTo>
                  <a:pt x="5786704" y="1582229"/>
                </a:lnTo>
                <a:lnTo>
                  <a:pt x="5732907" y="1648282"/>
                </a:lnTo>
                <a:lnTo>
                  <a:pt x="5818022" y="1651685"/>
                </a:lnTo>
                <a:lnTo>
                  <a:pt x="5808637" y="1630857"/>
                </a:lnTo>
                <a:lnTo>
                  <a:pt x="5806275" y="1625638"/>
                </a:lnTo>
                <a:lnTo>
                  <a:pt x="8299158" y="501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35905" y="445515"/>
            <a:ext cx="48152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404040"/>
                </a:solidFill>
                <a:latin typeface="Calibri"/>
                <a:cs typeface="Calibri"/>
              </a:rPr>
              <a:t>PRODUCT BENEFITS </a:t>
            </a:r>
            <a:r>
              <a:rPr sz="3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3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spc="15" dirty="0">
                <a:solidFill>
                  <a:srgbClr val="404040"/>
                </a:solidFill>
                <a:latin typeface="Calibri"/>
                <a:cs typeface="Calibri"/>
              </a:rPr>
              <a:t>USP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5905" y="1142492"/>
            <a:ext cx="542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5905" y="445515"/>
            <a:ext cx="48152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5" dirty="0">
                <a:solidFill>
                  <a:srgbClr val="404040"/>
                </a:solidFill>
                <a:latin typeface="Calibri"/>
                <a:cs typeface="Calibri"/>
              </a:rPr>
              <a:t>PRODUCT BENEFITS </a:t>
            </a:r>
            <a:r>
              <a:rPr sz="3400" b="1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34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b="1" spc="15" dirty="0">
                <a:solidFill>
                  <a:srgbClr val="404040"/>
                </a:solidFill>
                <a:latin typeface="Calibri"/>
                <a:cs typeface="Calibri"/>
              </a:rPr>
              <a:t>USP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5905" y="1142492"/>
            <a:ext cx="542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660" y="2906583"/>
            <a:ext cx="3376707" cy="44738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0065" y="2906583"/>
            <a:ext cx="3292876" cy="44738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2923" y="2906583"/>
            <a:ext cx="3371700" cy="44738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3375" y="2906583"/>
            <a:ext cx="3376707" cy="4473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905" y="445515"/>
            <a:ext cx="48152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404040"/>
                </a:solidFill>
                <a:latin typeface="Calibri"/>
                <a:cs typeface="Calibri"/>
              </a:rPr>
              <a:t>PRODUCT BENEFITS </a:t>
            </a:r>
            <a:r>
              <a:rPr sz="3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3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spc="15" dirty="0">
                <a:solidFill>
                  <a:srgbClr val="404040"/>
                </a:solidFill>
                <a:latin typeface="Calibri"/>
                <a:cs typeface="Calibri"/>
              </a:rPr>
              <a:t>USP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5905" y="1142492"/>
            <a:ext cx="542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1021" y="2494788"/>
            <a:ext cx="7355205" cy="37592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b="1" spc="5" dirty="0">
                <a:latin typeface="Calibri"/>
                <a:cs typeface="Calibri"/>
              </a:rPr>
              <a:t>Product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Description:</a:t>
            </a:r>
            <a:endParaRPr sz="2000">
              <a:latin typeface="Calibri"/>
              <a:cs typeface="Calibri"/>
            </a:endParaRPr>
          </a:p>
          <a:p>
            <a:pPr marL="12700" marR="184785">
              <a:lnSpc>
                <a:spcPct val="154000"/>
              </a:lnSpc>
            </a:pPr>
            <a:r>
              <a:rPr sz="2000" spc="5" dirty="0">
                <a:latin typeface="Calibri"/>
                <a:cs typeface="Calibri"/>
              </a:rPr>
              <a:t>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FÜM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5in1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Laundry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Capsules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keep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your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clothes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smelling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fresh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with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16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weeks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long-lasting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fragrance,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FÜM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5in1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Laundry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Capsules!</a:t>
            </a:r>
            <a:endParaRPr sz="2000">
              <a:latin typeface="Calibri"/>
              <a:cs typeface="Calibri"/>
            </a:endParaRPr>
          </a:p>
          <a:p>
            <a:pPr marL="12700" marR="63500">
              <a:lnSpc>
                <a:spcPts val="37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From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Japanese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formulation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with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plant-based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ingredients,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combines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detergent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concentrate,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laundry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sanitiser,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scent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booster,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colour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3600"/>
              </a:lnSpc>
              <a:spcBef>
                <a:spcPts val="95"/>
              </a:spcBef>
            </a:pPr>
            <a:r>
              <a:rPr sz="2000" spc="5" dirty="0">
                <a:latin typeface="Calibri"/>
                <a:cs typeface="Calibri"/>
              </a:rPr>
              <a:t>protectant,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deodorant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softener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single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capsule.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Wash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up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6kg 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laundry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with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just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toss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capsule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empty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washing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machine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spc="15" dirty="0">
                <a:latin typeface="Calibri"/>
                <a:cs typeface="Calibri"/>
              </a:rPr>
              <a:t>drum.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Available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variants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Amore,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Lily,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Rose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Eternal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1021" y="6685788"/>
            <a:ext cx="7237095" cy="143383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b="1" spc="5" dirty="0">
                <a:latin typeface="Calibri"/>
                <a:cs typeface="Calibri"/>
              </a:rPr>
              <a:t>Search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Keyword: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4000"/>
              </a:lnSpc>
            </a:pPr>
            <a:r>
              <a:rPr sz="2000" spc="5" dirty="0">
                <a:latin typeface="Calibri"/>
                <a:cs typeface="Calibri"/>
              </a:rPr>
              <a:t>ar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FÜM,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Laundry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Capules,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Capsules,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Detergent,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Disinfectant,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Laundry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Sanitiser,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Scent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Booster,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Softener,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Laundry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9944" y="6788404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000" b="1" i="1" spc="-30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ag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000" b="1" i="1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o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000" b="1" i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000" b="1" i="1" spc="-1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er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enc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000" b="1" i="1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006" y="2298833"/>
            <a:ext cx="5689332" cy="56893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4741" y="10068132"/>
            <a:ext cx="137668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Reference: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Internal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R&amp;D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905" y="445515"/>
            <a:ext cx="33331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404040"/>
                </a:solidFill>
                <a:latin typeface="Calibri"/>
                <a:cs typeface="Calibri"/>
              </a:rPr>
              <a:t>PRODUCT</a:t>
            </a:r>
            <a:r>
              <a:rPr sz="3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404040"/>
                </a:solidFill>
                <a:latin typeface="Calibri"/>
                <a:cs typeface="Calibri"/>
              </a:rPr>
              <a:t>DETAILS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5905" y="1142492"/>
            <a:ext cx="542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8430" y="3391407"/>
            <a:ext cx="25272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1300" b="1" spc="-10" dirty="0">
                <a:solidFill>
                  <a:srgbClr val="595959"/>
                </a:solidFill>
                <a:latin typeface="Calibri"/>
                <a:cs typeface="Calibri"/>
              </a:rPr>
              <a:t>il</a:t>
            </a:r>
            <a:r>
              <a:rPr sz="1300" b="1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2736" y="5363464"/>
            <a:ext cx="4845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300" b="1" spc="-10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1300" b="1" spc="-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300" b="1" spc="-2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377" y="7457440"/>
            <a:ext cx="3498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3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300" b="1" spc="-1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300" b="1" spc="-10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300" b="1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838" y="9548368"/>
            <a:ext cx="507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3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300" b="1" spc="-2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300" b="1" spc="-1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300" b="1" spc="-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300" b="1" spc="-1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1300" b="1" spc="-1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62079" y="1814415"/>
          <a:ext cx="8825229" cy="7392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Item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Description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Long</a:t>
                      </a:r>
                      <a:r>
                        <a:rPr sz="1500" b="1" spc="3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characters (incl.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500" b="1" spc="3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characters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(incl.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Naming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FÜM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5in1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Laundry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Capsules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36's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FÜM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Laundry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Capsules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1500" b="1" spc="-15" dirty="0">
                          <a:latin typeface="Calibri"/>
                          <a:cs typeface="Calibri"/>
                        </a:rPr>
                        <a:t>Variants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3210" indent="-188595">
                        <a:lnSpc>
                          <a:spcPct val="100000"/>
                        </a:lnSpc>
                        <a:spcBef>
                          <a:spcPts val="1535"/>
                        </a:spcBef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Lily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83210" indent="-188595">
                        <a:lnSpc>
                          <a:spcPct val="100000"/>
                        </a:lnSpc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Amore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83210" indent="-188595">
                        <a:lnSpc>
                          <a:spcPct val="100000"/>
                        </a:lnSpc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Rose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82575" indent="-187960">
                        <a:lnSpc>
                          <a:spcPct val="100000"/>
                        </a:lnSpc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Eternal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49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4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Gross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b="1" spc="-20" dirty="0">
                          <a:latin typeface="Calibri"/>
                          <a:cs typeface="Calibri"/>
                        </a:rPr>
                        <a:t>Weight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Bottle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tub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340g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tub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240g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488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Country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Origin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Made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China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488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Storage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Store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cool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dry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place.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488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Best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Date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months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from manufacturing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4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Packing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Size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20pcs/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Tub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Dimension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152mmL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122mmW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108mmH</a:t>
                      </a: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14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062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RSP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Pricing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(Inc.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GST)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Rp.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500" spc="-5" dirty="0">
                          <a:latin typeface="Calibri"/>
                          <a:cs typeface="Calibri"/>
                        </a:rPr>
                        <a:t>78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500" spc="-5" dirty="0">
                          <a:latin typeface="Calibri"/>
                          <a:cs typeface="Calibri"/>
                        </a:rPr>
                        <a:t>999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Tub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Rp.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500" spc="-5" dirty="0">
                          <a:latin typeface="Calibri"/>
                          <a:cs typeface="Calibri"/>
                        </a:rPr>
                        <a:t>78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500" spc="-5" dirty="0">
                          <a:latin typeface="Calibri"/>
                          <a:cs typeface="Calibri"/>
                        </a:rPr>
                        <a:t>999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Tub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2053" y="1838496"/>
            <a:ext cx="2060027" cy="14076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3026" y="3885252"/>
            <a:ext cx="2249307" cy="15232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3026" y="5865336"/>
            <a:ext cx="2341742" cy="162299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1574" y="7918067"/>
            <a:ext cx="2291542" cy="15413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64741" y="10068132"/>
            <a:ext cx="137668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Reference: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Internal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R&amp;D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473" y="3548171"/>
            <a:ext cx="3651885" cy="1929130"/>
            <a:chOff x="6572473" y="3548171"/>
            <a:chExt cx="3651885" cy="1929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473" y="3548171"/>
              <a:ext cx="1928569" cy="19285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5214" y="3548171"/>
              <a:ext cx="1928571" cy="19285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33212" y="5350398"/>
              <a:ext cx="1599565" cy="0"/>
            </a:xfrm>
            <a:custGeom>
              <a:avLst/>
              <a:gdLst/>
              <a:ahLst/>
              <a:cxnLst/>
              <a:rect l="l" t="t" r="r" b="b"/>
              <a:pathLst>
                <a:path w="1599565">
                  <a:moveTo>
                    <a:pt x="0" y="0"/>
                  </a:moveTo>
                  <a:lnTo>
                    <a:pt x="1599392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82321"/>
              </p:ext>
            </p:extLst>
          </p:nvPr>
        </p:nvGraphicFramePr>
        <p:xfrm>
          <a:off x="4061681" y="2367573"/>
          <a:ext cx="9861550" cy="5807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FÜM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 LAUNDRY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CAPSULES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108mm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495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404495" algn="r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00" b="1" i="1" spc="-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i="1" spc="-3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i="1" spc="-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ag</a:t>
                      </a:r>
                      <a:r>
                        <a:rPr sz="1000" b="1" i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4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000" b="1" i="1" spc="-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i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i="1" spc="-3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i="1" spc="-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000" b="1" i="1" spc="-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000" b="1" i="1" spc="-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enc</a:t>
                      </a:r>
                      <a:r>
                        <a:rPr sz="1000" b="1" i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4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000" b="1" i="1" spc="-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i="1" spc="-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000" b="1" i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2100" b="1" spc="-15" dirty="0">
                          <a:latin typeface="Calibri"/>
                          <a:cs typeface="Calibri"/>
                        </a:rPr>
                        <a:t>Pack</a:t>
                      </a:r>
                      <a:r>
                        <a:rPr sz="2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Size: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510"/>
                        </a:lnSpc>
                      </a:pPr>
                      <a:r>
                        <a:rPr sz="210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FÜM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5in1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Laundry Capsules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51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RSP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(20pcs):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Rp.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100" spc="-5" dirty="0">
                          <a:latin typeface="Calibri"/>
                          <a:cs typeface="Calibri"/>
                        </a:rPr>
                        <a:t>78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2100" spc="-5" dirty="0">
                          <a:latin typeface="Calibri"/>
                          <a:cs typeface="Calibri"/>
                        </a:rPr>
                        <a:t>999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35905" y="445515"/>
            <a:ext cx="33331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404040"/>
                </a:solidFill>
                <a:latin typeface="Calibri"/>
                <a:cs typeface="Calibri"/>
              </a:rPr>
              <a:t>PRODUCT</a:t>
            </a:r>
            <a:r>
              <a:rPr sz="3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404040"/>
                </a:solidFill>
                <a:latin typeface="Calibri"/>
                <a:cs typeface="Calibri"/>
              </a:rPr>
              <a:t>DETAILS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5905" y="1142492"/>
            <a:ext cx="542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56431" y="3046297"/>
            <a:ext cx="5765800" cy="2648585"/>
            <a:chOff x="6563859" y="3061187"/>
            <a:chExt cx="5765800" cy="2648585"/>
          </a:xfrm>
        </p:grpSpPr>
        <p:sp>
          <p:nvSpPr>
            <p:cNvPr id="10" name="object 10"/>
            <p:cNvSpPr/>
            <p:nvPr/>
          </p:nvSpPr>
          <p:spPr>
            <a:xfrm>
              <a:off x="6568621" y="3900712"/>
              <a:ext cx="0" cy="1279525"/>
            </a:xfrm>
            <a:custGeom>
              <a:avLst/>
              <a:gdLst/>
              <a:ahLst/>
              <a:cxnLst/>
              <a:rect l="l" t="t" r="r" b="b"/>
              <a:pathLst>
                <a:path h="1279525">
                  <a:moveTo>
                    <a:pt x="0" y="0"/>
                  </a:moveTo>
                  <a:lnTo>
                    <a:pt x="1" y="127907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5112" y="3914338"/>
              <a:ext cx="2145117" cy="14235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2604" y="3900712"/>
              <a:ext cx="1822133" cy="14151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1386" y="3061187"/>
              <a:ext cx="2648132" cy="2648132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66267" y="3036271"/>
            <a:ext cx="2648131" cy="264813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64741" y="10068132"/>
            <a:ext cx="137668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Reference: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Internal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R&amp;D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905" y="445515"/>
            <a:ext cx="33331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404040"/>
                </a:solidFill>
                <a:latin typeface="Calibri"/>
                <a:cs typeface="Calibri"/>
              </a:rPr>
              <a:t>PRODUCT</a:t>
            </a:r>
            <a:r>
              <a:rPr sz="3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404040"/>
                </a:solidFill>
                <a:latin typeface="Calibri"/>
                <a:cs typeface="Calibri"/>
              </a:rPr>
              <a:t>DETAILS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5905" y="1142492"/>
            <a:ext cx="542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AR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FÜM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C0504D"/>
                </a:solidFill>
                <a:latin typeface="Calibri"/>
                <a:cs typeface="Calibri"/>
              </a:rPr>
              <a:t>5IN1</a:t>
            </a:r>
            <a:r>
              <a:rPr sz="30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C0504D"/>
                </a:solidFill>
                <a:latin typeface="Calibri"/>
                <a:cs typeface="Calibri"/>
              </a:rPr>
              <a:t>LAUNDRY</a:t>
            </a:r>
            <a:r>
              <a:rPr sz="3000" b="1" spc="-10" dirty="0">
                <a:solidFill>
                  <a:srgbClr val="C0504D"/>
                </a:solidFill>
                <a:latin typeface="Calibri"/>
                <a:cs typeface="Calibri"/>
              </a:rPr>
              <a:t> CAPSULES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13704" y="4916156"/>
            <a:ext cx="6418580" cy="2505075"/>
            <a:chOff x="8513704" y="4916156"/>
            <a:chExt cx="6418580" cy="2505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3704" y="4916156"/>
              <a:ext cx="6418178" cy="25046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912" y="6218022"/>
              <a:ext cx="420046" cy="403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72866" y="6118761"/>
              <a:ext cx="329808" cy="3313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50939" y="3028188"/>
            <a:ext cx="2367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Bahan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Aktif: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45" dirty="0">
                <a:latin typeface="Calibri"/>
                <a:cs typeface="Calibri"/>
              </a:rPr>
              <a:t>Total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surfaktan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63.44%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1170" y="7266940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1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000" b="1" i="1" spc="-30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ag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000" b="1" i="1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o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000" b="1" i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000" b="1" i="1" spc="-1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er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enc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000" b="1" i="1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000" b="1" i="1" spc="-20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000" b="1" i="1" spc="-25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sz="1000" b="1" i="1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6932" y="1806416"/>
            <a:ext cx="6858000" cy="6858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364741" y="10068132"/>
            <a:ext cx="137668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5" dirty="0">
                <a:solidFill>
                  <a:srgbClr val="444444"/>
                </a:solidFill>
                <a:latin typeface="Calibri"/>
                <a:cs typeface="Calibri"/>
              </a:rPr>
              <a:t>Reference:</a:t>
            </a:r>
            <a:r>
              <a:rPr sz="1100" spc="-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Internal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R&amp;D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155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T</a:t>
            </a:r>
            <a:r>
              <a:rPr spc="-105" dirty="0"/>
              <a:t>H</a:t>
            </a:r>
            <a:r>
              <a:rPr spc="400" dirty="0"/>
              <a:t>A</a:t>
            </a:r>
            <a:r>
              <a:rPr spc="-395" dirty="0"/>
              <a:t>N</a:t>
            </a:r>
            <a:r>
              <a:rPr spc="-200" dirty="0"/>
              <a:t>K</a:t>
            </a:r>
            <a:r>
              <a:rPr spc="-530" dirty="0"/>
              <a:t> </a:t>
            </a:r>
            <a:r>
              <a:rPr spc="-440" dirty="0"/>
              <a:t>YOU!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7865" y="229268"/>
            <a:ext cx="912417" cy="9719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337473" y="9509759"/>
            <a:ext cx="26111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7865" y="229268"/>
            <a:ext cx="912417" cy="971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5744" y="1785619"/>
            <a:ext cx="6553200" cy="299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08200"/>
              </a:lnSpc>
              <a:spcBef>
                <a:spcPts val="100"/>
              </a:spcBef>
            </a:pPr>
            <a:r>
              <a:rPr lang="en-ID" spc="-620" dirty="0" err="1">
                <a:solidFill>
                  <a:srgbClr val="15529D"/>
                </a:solidFill>
              </a:rPr>
              <a:t>Ouj</a:t>
            </a:r>
            <a:r>
              <a:rPr lang="en-ID" spc="-225" dirty="0" err="1">
                <a:solidFill>
                  <a:srgbClr val="15529D"/>
                </a:solidFill>
              </a:rPr>
              <a:t>i</a:t>
            </a:r>
            <a:r>
              <a:rPr lang="en-ID" spc="-540" dirty="0">
                <a:solidFill>
                  <a:srgbClr val="15529D"/>
                </a:solidFill>
              </a:rPr>
              <a:t> </a:t>
            </a:r>
            <a:r>
              <a:rPr lang="en-ID" spc="-345" dirty="0">
                <a:solidFill>
                  <a:srgbClr val="15529D"/>
                </a:solidFill>
              </a:rPr>
              <a:t>S</a:t>
            </a:r>
            <a:r>
              <a:rPr lang="en-ID" spc="-325" dirty="0">
                <a:solidFill>
                  <a:srgbClr val="15529D"/>
                </a:solidFill>
              </a:rPr>
              <a:t>e</a:t>
            </a:r>
            <a:r>
              <a:rPr lang="en-ID" spc="-415" dirty="0">
                <a:solidFill>
                  <a:srgbClr val="15529D"/>
                </a:solidFill>
              </a:rPr>
              <a:t>iyaku </a:t>
            </a:r>
            <a:r>
              <a:rPr spc="-415" dirty="0">
                <a:solidFill>
                  <a:srgbClr val="15529D"/>
                </a:solidFill>
              </a:rPr>
              <a:t> </a:t>
            </a:r>
            <a:r>
              <a:rPr spc="-575" dirty="0">
                <a:solidFill>
                  <a:srgbClr val="15529D"/>
                </a:solidFill>
              </a:rPr>
              <a:t>Indonesia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2153" y="6085840"/>
            <a:ext cx="8790305" cy="20554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33300"/>
              </a:lnSpc>
              <a:spcBef>
                <a:spcPts val="85"/>
              </a:spcBef>
            </a:pPr>
            <a:r>
              <a:rPr lang="en-ID" sz="2500" spc="-135" dirty="0" err="1">
                <a:solidFill>
                  <a:srgbClr val="15529D"/>
                </a:solidFill>
                <a:latin typeface="Verdana"/>
                <a:cs typeface="Verdana"/>
              </a:rPr>
              <a:t>Ouji</a:t>
            </a:r>
            <a:r>
              <a:rPr lang="en-ID" sz="2500" spc="-13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lang="en-ID" sz="2500" spc="-125" dirty="0">
                <a:solidFill>
                  <a:srgbClr val="15529D"/>
                </a:solidFill>
                <a:latin typeface="Verdana"/>
                <a:cs typeface="Verdana"/>
              </a:rPr>
              <a:t>Seiyaku </a:t>
            </a:r>
            <a:r>
              <a:rPr sz="2500" spc="-75" dirty="0">
                <a:solidFill>
                  <a:srgbClr val="15529D"/>
                </a:solidFill>
                <a:latin typeface="Verdana"/>
                <a:cs typeface="Verdana"/>
              </a:rPr>
              <a:t>is </a:t>
            </a:r>
            <a:r>
              <a:rPr sz="2500" spc="-5" dirty="0">
                <a:solidFill>
                  <a:srgbClr val="15529D"/>
                </a:solidFill>
                <a:latin typeface="Verdana"/>
                <a:cs typeface="Verdana"/>
              </a:rPr>
              <a:t>a </a:t>
            </a:r>
            <a:r>
              <a:rPr sz="2500" spc="-55" dirty="0">
                <a:solidFill>
                  <a:srgbClr val="15529D"/>
                </a:solidFill>
                <a:latin typeface="Verdana"/>
                <a:cs typeface="Verdana"/>
              </a:rPr>
              <a:t>Fast </a:t>
            </a:r>
            <a:r>
              <a:rPr sz="2500" spc="-85" dirty="0">
                <a:solidFill>
                  <a:srgbClr val="15529D"/>
                </a:solidFill>
                <a:latin typeface="Verdana"/>
                <a:cs typeface="Verdana"/>
              </a:rPr>
              <a:t>Moving </a:t>
            </a:r>
            <a:r>
              <a:rPr sz="2500" spc="-125" dirty="0">
                <a:solidFill>
                  <a:srgbClr val="15529D"/>
                </a:solidFill>
                <a:latin typeface="Verdana"/>
                <a:cs typeface="Verdana"/>
              </a:rPr>
              <a:t>Consumer </a:t>
            </a:r>
            <a:r>
              <a:rPr sz="2500" spc="-85" dirty="0">
                <a:solidFill>
                  <a:srgbClr val="15529D"/>
                </a:solidFill>
                <a:latin typeface="Verdana"/>
                <a:cs typeface="Verdana"/>
              </a:rPr>
              <a:t>Goods </a:t>
            </a:r>
            <a:r>
              <a:rPr sz="2500" spc="-145" dirty="0">
                <a:solidFill>
                  <a:srgbClr val="15529D"/>
                </a:solidFill>
                <a:latin typeface="Verdana"/>
                <a:cs typeface="Verdana"/>
              </a:rPr>
              <a:t>(FMCG) </a:t>
            </a:r>
            <a:r>
              <a:rPr sz="2500" spc="-14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00" dirty="0">
                <a:solidFill>
                  <a:srgbClr val="15529D"/>
                </a:solidFill>
                <a:latin typeface="Verdana"/>
                <a:cs typeface="Verdana"/>
              </a:rPr>
              <a:t>Company</a:t>
            </a:r>
            <a:r>
              <a:rPr sz="2500" spc="-229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15529D"/>
                </a:solidFill>
                <a:latin typeface="Verdana"/>
                <a:cs typeface="Verdana"/>
              </a:rPr>
              <a:t>under</a:t>
            </a:r>
            <a:r>
              <a:rPr sz="2500" spc="-22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60" dirty="0">
                <a:solidFill>
                  <a:srgbClr val="15529D"/>
                </a:solidFill>
                <a:latin typeface="Verdana"/>
                <a:cs typeface="Verdana"/>
              </a:rPr>
              <a:t>Whealthfields</a:t>
            </a:r>
            <a:r>
              <a:rPr sz="2500" spc="-229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05" dirty="0">
                <a:solidFill>
                  <a:srgbClr val="15529D"/>
                </a:solidFill>
                <a:latin typeface="Verdana"/>
                <a:cs typeface="Verdana"/>
              </a:rPr>
              <a:t>Lohmann</a:t>
            </a:r>
            <a:r>
              <a:rPr sz="2500" spc="-22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45" dirty="0">
                <a:solidFill>
                  <a:srgbClr val="15529D"/>
                </a:solidFill>
                <a:latin typeface="Verdana"/>
                <a:cs typeface="Verdana"/>
              </a:rPr>
              <a:t>group.</a:t>
            </a:r>
            <a:r>
              <a:rPr sz="2500" spc="-229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20" dirty="0">
                <a:solidFill>
                  <a:srgbClr val="15529D"/>
                </a:solidFill>
                <a:latin typeface="Verdana"/>
                <a:cs typeface="Verdana"/>
              </a:rPr>
              <a:t>Our</a:t>
            </a:r>
            <a:r>
              <a:rPr sz="2500" spc="-22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85" dirty="0">
                <a:solidFill>
                  <a:srgbClr val="15529D"/>
                </a:solidFill>
                <a:latin typeface="Verdana"/>
                <a:cs typeface="Verdana"/>
              </a:rPr>
              <a:t>focus</a:t>
            </a:r>
            <a:r>
              <a:rPr sz="2500" spc="-229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75" dirty="0">
                <a:solidFill>
                  <a:srgbClr val="15529D"/>
                </a:solidFill>
                <a:latin typeface="Verdana"/>
                <a:cs typeface="Verdana"/>
              </a:rPr>
              <a:t>is </a:t>
            </a:r>
            <a:r>
              <a:rPr sz="2500" spc="-8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10" dirty="0">
                <a:solidFill>
                  <a:srgbClr val="15529D"/>
                </a:solidFill>
                <a:latin typeface="Verdana"/>
                <a:cs typeface="Verdana"/>
              </a:rPr>
              <a:t>on delivering </a:t>
            </a:r>
            <a:r>
              <a:rPr sz="2500" spc="-100" dirty="0">
                <a:solidFill>
                  <a:srgbClr val="15529D"/>
                </a:solidFill>
                <a:latin typeface="Verdana"/>
                <a:cs typeface="Verdana"/>
              </a:rPr>
              <a:t>effective </a:t>
            </a:r>
            <a:r>
              <a:rPr sz="2500" spc="-85" dirty="0">
                <a:solidFill>
                  <a:srgbClr val="15529D"/>
                </a:solidFill>
                <a:latin typeface="Verdana"/>
                <a:cs typeface="Verdana"/>
              </a:rPr>
              <a:t>cleaning </a:t>
            </a:r>
            <a:r>
              <a:rPr sz="2500" spc="-95" dirty="0">
                <a:solidFill>
                  <a:srgbClr val="15529D"/>
                </a:solidFill>
                <a:latin typeface="Verdana"/>
                <a:cs typeface="Verdana"/>
              </a:rPr>
              <a:t>products </a:t>
            </a:r>
            <a:r>
              <a:rPr sz="2500" spc="-90" dirty="0">
                <a:solidFill>
                  <a:srgbClr val="15529D"/>
                </a:solidFill>
                <a:latin typeface="Verdana"/>
                <a:cs typeface="Verdana"/>
              </a:rPr>
              <a:t>that </a:t>
            </a:r>
            <a:r>
              <a:rPr sz="2500" spc="-65" dirty="0">
                <a:solidFill>
                  <a:srgbClr val="15529D"/>
                </a:solidFill>
                <a:latin typeface="Verdana"/>
                <a:cs typeface="Verdana"/>
              </a:rPr>
              <a:t>also </a:t>
            </a:r>
            <a:r>
              <a:rPr sz="2500" spc="-90" dirty="0">
                <a:solidFill>
                  <a:srgbClr val="15529D"/>
                </a:solidFill>
                <a:latin typeface="Verdana"/>
                <a:cs typeface="Verdana"/>
              </a:rPr>
              <a:t>offers </a:t>
            </a:r>
            <a:r>
              <a:rPr sz="2500" spc="-8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7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500" spc="-90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500" spc="-14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500" spc="-140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2500" spc="-13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500" spc="-15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500" spc="-60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2500" spc="-13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500" spc="-105" dirty="0">
                <a:solidFill>
                  <a:srgbClr val="15529D"/>
                </a:solidFill>
                <a:latin typeface="Verdana"/>
                <a:cs typeface="Verdana"/>
              </a:rPr>
              <a:t>nce</a:t>
            </a:r>
            <a:r>
              <a:rPr sz="2500" spc="-335" dirty="0">
                <a:solidFill>
                  <a:srgbClr val="15529D"/>
                </a:solidFill>
                <a:latin typeface="Verdana"/>
                <a:cs typeface="Verdana"/>
              </a:rPr>
              <a:t>.</a:t>
            </a:r>
            <a:r>
              <a:rPr sz="2500" spc="-23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4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500" spc="-145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500" spc="-265" dirty="0">
                <a:solidFill>
                  <a:srgbClr val="15529D"/>
                </a:solidFill>
                <a:latin typeface="Verdana"/>
                <a:cs typeface="Verdana"/>
              </a:rPr>
              <a:t>j</a:t>
            </a:r>
            <a:r>
              <a:rPr sz="2500" spc="-9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2500" spc="-22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3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500" spc="-95" dirty="0">
                <a:solidFill>
                  <a:srgbClr val="15529D"/>
                </a:solidFill>
                <a:latin typeface="Verdana"/>
                <a:cs typeface="Verdana"/>
              </a:rPr>
              <a:t>ro</a:t>
            </a:r>
            <a:r>
              <a:rPr sz="2500" spc="-120" dirty="0">
                <a:solidFill>
                  <a:srgbClr val="15529D"/>
                </a:solidFill>
                <a:latin typeface="Verdana"/>
                <a:cs typeface="Verdana"/>
              </a:rPr>
              <a:t>te</a:t>
            </a:r>
            <a:r>
              <a:rPr sz="2500" spc="-80" dirty="0">
                <a:solidFill>
                  <a:srgbClr val="15529D"/>
                </a:solidFill>
                <a:latin typeface="Verdana"/>
                <a:cs typeface="Verdana"/>
              </a:rPr>
              <a:t>cts</a:t>
            </a:r>
            <a:r>
              <a:rPr sz="2500" spc="-23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6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2500" spc="-9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500" spc="-14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500" spc="-23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60" dirty="0">
                <a:solidFill>
                  <a:srgbClr val="15529D"/>
                </a:solidFill>
                <a:latin typeface="Verdana"/>
                <a:cs typeface="Verdana"/>
              </a:rPr>
              <a:t>and</a:t>
            </a:r>
            <a:r>
              <a:rPr sz="2500" spc="-229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16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2500" spc="-9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500" spc="-145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500" spc="-16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500" spc="-23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500" spc="-45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2500" spc="-120" dirty="0">
                <a:solidFill>
                  <a:srgbClr val="15529D"/>
                </a:solidFill>
                <a:latin typeface="Verdana"/>
                <a:cs typeface="Verdana"/>
              </a:rPr>
              <a:t>am</a:t>
            </a:r>
            <a:r>
              <a:rPr sz="2500" spc="-90" dirty="0">
                <a:solidFill>
                  <a:srgbClr val="15529D"/>
                </a:solidFill>
                <a:latin typeface="Verdana"/>
                <a:cs typeface="Verdana"/>
              </a:rPr>
              <a:t>il</a:t>
            </a:r>
            <a:r>
              <a:rPr sz="2500" spc="-16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2500" spc="-335" dirty="0">
                <a:solidFill>
                  <a:srgbClr val="15529D"/>
                </a:solidFill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0853" y="2804161"/>
            <a:ext cx="4384926" cy="46855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37473" y="9508680"/>
            <a:ext cx="261112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15529D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15529D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15529D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15529D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15529D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15529D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15529D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15529D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15529D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15529D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15529D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15529D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15529D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15529D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15529D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15529D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15529D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37473" y="9837864"/>
            <a:ext cx="261112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703040" cy="94616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37473" y="9643871"/>
            <a:ext cx="26111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15529D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15529D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15529D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15529D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15529D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15529D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15529D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15529D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15529D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15529D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15529D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15529D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15529D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15529D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15529D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15529D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15529D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7865" y="229268"/>
            <a:ext cx="912417" cy="9719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5581" y="1953215"/>
            <a:ext cx="3228224" cy="322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3602" y="1653726"/>
            <a:ext cx="4260738" cy="39250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17397" y="599947"/>
            <a:ext cx="4067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>
                <a:solidFill>
                  <a:srgbClr val="15529D"/>
                </a:solidFill>
              </a:rPr>
              <a:t>O</a:t>
            </a:r>
            <a:r>
              <a:rPr sz="4800" spc="-60" dirty="0">
                <a:solidFill>
                  <a:srgbClr val="15529D"/>
                </a:solidFill>
              </a:rPr>
              <a:t>U</a:t>
            </a:r>
            <a:r>
              <a:rPr sz="4800" spc="-120" dirty="0">
                <a:solidFill>
                  <a:srgbClr val="15529D"/>
                </a:solidFill>
              </a:rPr>
              <a:t>R</a:t>
            </a:r>
            <a:r>
              <a:rPr sz="4800" spc="-280" dirty="0">
                <a:solidFill>
                  <a:srgbClr val="15529D"/>
                </a:solidFill>
              </a:rPr>
              <a:t> </a:t>
            </a:r>
            <a:r>
              <a:rPr sz="4800" spc="-145" dirty="0">
                <a:solidFill>
                  <a:srgbClr val="15529D"/>
                </a:solidFill>
              </a:rPr>
              <a:t>B</a:t>
            </a:r>
            <a:r>
              <a:rPr sz="4800" spc="-140" dirty="0">
                <a:solidFill>
                  <a:srgbClr val="15529D"/>
                </a:solidFill>
              </a:rPr>
              <a:t>R</a:t>
            </a:r>
            <a:r>
              <a:rPr sz="4800" spc="210" dirty="0">
                <a:solidFill>
                  <a:srgbClr val="15529D"/>
                </a:solidFill>
              </a:rPr>
              <a:t>A</a:t>
            </a:r>
            <a:r>
              <a:rPr sz="4800" spc="-125" dirty="0">
                <a:solidFill>
                  <a:srgbClr val="15529D"/>
                </a:solidFill>
              </a:rPr>
              <a:t>N</a:t>
            </a:r>
            <a:r>
              <a:rPr sz="4800" spc="-120" dirty="0">
                <a:solidFill>
                  <a:srgbClr val="15529D"/>
                </a:solidFill>
              </a:rPr>
              <a:t>D</a:t>
            </a:r>
            <a:r>
              <a:rPr sz="4800" spc="50" dirty="0">
                <a:solidFill>
                  <a:srgbClr val="15529D"/>
                </a:solidFill>
              </a:rPr>
              <a:t>S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3150109" y="6151880"/>
            <a:ext cx="525716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8120" marR="5080" indent="-1456055">
              <a:lnSpc>
                <a:spcPct val="135200"/>
              </a:lnSpc>
              <a:spcBef>
                <a:spcPts val="100"/>
              </a:spcBef>
            </a:pPr>
            <a:r>
              <a:rPr sz="2100" spc="12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100" spc="-185" dirty="0">
                <a:solidFill>
                  <a:srgbClr val="15529D"/>
                </a:solidFill>
                <a:latin typeface="Verdana"/>
                <a:cs typeface="Verdana"/>
              </a:rPr>
              <a:t> m</a:t>
            </a:r>
            <a:r>
              <a:rPr sz="21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100" spc="-114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3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1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100" spc="114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114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100" spc="-5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2100" spc="-12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100" spc="-8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100" spc="-30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5" dirty="0">
                <a:solidFill>
                  <a:srgbClr val="15529D"/>
                </a:solidFill>
                <a:latin typeface="Verdana"/>
                <a:cs typeface="Verdana"/>
              </a:rPr>
              <a:t>ff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1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100" spc="-60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2100" spc="-120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2100" spc="1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100" spc="-85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2100" spc="-260" dirty="0">
                <a:solidFill>
                  <a:srgbClr val="15529D"/>
                </a:solidFill>
                <a:latin typeface="Verdana"/>
                <a:cs typeface="Verdana"/>
              </a:rPr>
              <a:t>,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2100" spc="-60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21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100" spc="-60" dirty="0">
                <a:solidFill>
                  <a:srgbClr val="15529D"/>
                </a:solidFill>
                <a:latin typeface="Verdana"/>
                <a:cs typeface="Verdana"/>
              </a:rPr>
              <a:t>h  </a:t>
            </a:r>
            <a:r>
              <a:rPr sz="2100" spc="-114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120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2100" spc="-12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9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100" spc="-12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95" dirty="0">
                <a:solidFill>
                  <a:srgbClr val="15529D"/>
                </a:solidFill>
                <a:latin typeface="Verdana"/>
                <a:cs typeface="Verdana"/>
              </a:rPr>
              <a:t>K</a:t>
            </a:r>
            <a:r>
              <a:rPr sz="2100" spc="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100" spc="-18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100" spc="1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100" spc="-3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100" spc="-7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100" spc="-9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100" spc="-70" dirty="0">
                <a:solidFill>
                  <a:srgbClr val="15529D"/>
                </a:solidFill>
                <a:latin typeface="Verdana"/>
                <a:cs typeface="Verdana"/>
              </a:rPr>
              <a:t>les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2982" y="7393940"/>
            <a:ext cx="5621655" cy="22326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6375" marR="6985" indent="-194310">
              <a:lnSpc>
                <a:spcPct val="133900"/>
              </a:lnSpc>
              <a:spcBef>
                <a:spcPts val="85"/>
              </a:spcBef>
              <a:buFont typeface="Arial MT"/>
              <a:buChar char="•"/>
              <a:tabLst>
                <a:tab pos="207010" algn="l"/>
              </a:tabLst>
            </a:pP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4i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1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De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te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apsu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105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10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x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an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1800" spc="5" dirty="0">
                <a:solidFill>
                  <a:srgbClr val="15529D"/>
                </a:solidFill>
                <a:latin typeface="Verdana"/>
                <a:cs typeface="Verdana"/>
              </a:rPr>
              <a:t>ow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2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245" dirty="0">
                <a:solidFill>
                  <a:srgbClr val="15529D"/>
                </a:solidFill>
                <a:latin typeface="Verdana"/>
                <a:cs typeface="Verdana"/>
              </a:rPr>
              <a:t>+  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Kill </a:t>
            </a:r>
            <a:r>
              <a:rPr sz="1800" spc="-145" dirty="0">
                <a:solidFill>
                  <a:srgbClr val="15529D"/>
                </a:solidFill>
                <a:latin typeface="Verdana"/>
                <a:cs typeface="Verdana"/>
              </a:rPr>
              <a:t>99.9% </a:t>
            </a:r>
            <a:r>
              <a:rPr sz="1800" spc="-130" dirty="0">
                <a:solidFill>
                  <a:srgbClr val="15529D"/>
                </a:solidFill>
                <a:latin typeface="Verdana"/>
                <a:cs typeface="Verdana"/>
              </a:rPr>
              <a:t>Germs. 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Ka is 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our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superior 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concentrated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80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3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ps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140" dirty="0">
                <a:solidFill>
                  <a:srgbClr val="15529D"/>
                </a:solidFill>
                <a:latin typeface="Verdana"/>
                <a:cs typeface="Verdana"/>
              </a:rPr>
              <a:t>le.</a:t>
            </a:r>
            <a:endParaRPr sz="1800">
              <a:latin typeface="Verdana"/>
              <a:cs typeface="Verdana"/>
            </a:endParaRPr>
          </a:p>
          <a:p>
            <a:pPr marL="206375" marR="5080" indent="-194310">
              <a:lnSpc>
                <a:spcPct val="134400"/>
              </a:lnSpc>
              <a:buFont typeface="Arial MT"/>
              <a:buChar char="•"/>
              <a:tabLst>
                <a:tab pos="207010" algn="l"/>
              </a:tabLst>
            </a:pP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Suitable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for</a:t>
            </a:r>
            <a:r>
              <a:rPr sz="1800" spc="-15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indoor</a:t>
            </a:r>
            <a:r>
              <a:rPr sz="1800" spc="-15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15529D"/>
                </a:solidFill>
                <a:latin typeface="Verdana"/>
                <a:cs typeface="Verdana"/>
              </a:rPr>
              <a:t>drying,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its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compact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size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makes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it </a:t>
            </a:r>
            <a:r>
              <a:rPr sz="1800" spc="-62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en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ie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sp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or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240" dirty="0">
                <a:solidFill>
                  <a:srgbClr val="15529D"/>
                </a:solidFill>
                <a:latin typeface="Verdana"/>
                <a:cs typeface="Verdana"/>
              </a:rPr>
              <a:t>,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eli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er  </a:t>
            </a:r>
            <a:r>
              <a:rPr sz="1800" spc="-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-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x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sp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240" dirty="0">
                <a:solidFill>
                  <a:srgbClr val="15529D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97951" y="6151880"/>
            <a:ext cx="4705350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35200"/>
              </a:lnSpc>
              <a:spcBef>
                <a:spcPts val="100"/>
              </a:spcBef>
            </a:pPr>
            <a:r>
              <a:rPr sz="2100" spc="-65" dirty="0">
                <a:solidFill>
                  <a:srgbClr val="15529D"/>
                </a:solidFill>
                <a:latin typeface="Verdana"/>
                <a:cs typeface="Verdana"/>
              </a:rPr>
              <a:t>Laundry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60" dirty="0">
                <a:solidFill>
                  <a:srgbClr val="15529D"/>
                </a:solidFill>
                <a:latin typeface="Verdana"/>
                <a:cs typeface="Verdana"/>
              </a:rPr>
              <a:t>Care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90" dirty="0">
                <a:solidFill>
                  <a:srgbClr val="15529D"/>
                </a:solidFill>
                <a:latin typeface="Verdana"/>
                <a:cs typeface="Verdana"/>
              </a:rPr>
              <a:t>Expert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55" dirty="0">
                <a:solidFill>
                  <a:srgbClr val="15529D"/>
                </a:solidFill>
                <a:latin typeface="Verdana"/>
                <a:cs typeface="Verdana"/>
              </a:rPr>
              <a:t>for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80" dirty="0">
                <a:solidFill>
                  <a:srgbClr val="15529D"/>
                </a:solidFill>
                <a:latin typeface="Verdana"/>
                <a:cs typeface="Verdana"/>
              </a:rPr>
              <a:t>keeping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100" dirty="0">
                <a:solidFill>
                  <a:srgbClr val="15529D"/>
                </a:solidFill>
                <a:latin typeface="Verdana"/>
                <a:cs typeface="Verdana"/>
              </a:rPr>
              <a:t>your </a:t>
            </a:r>
            <a:r>
              <a:rPr sz="2100" spc="-72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55" dirty="0">
                <a:solidFill>
                  <a:srgbClr val="15529D"/>
                </a:solidFill>
                <a:latin typeface="Verdana"/>
                <a:cs typeface="Verdana"/>
              </a:rPr>
              <a:t>clo</a:t>
            </a:r>
            <a:r>
              <a:rPr sz="21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100" spc="-85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100" spc="-185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60" dirty="0">
                <a:solidFill>
                  <a:srgbClr val="15529D"/>
                </a:solidFill>
                <a:latin typeface="Verdana"/>
                <a:cs typeface="Verdana"/>
              </a:rPr>
              <a:t>lli</a:t>
            </a:r>
            <a:r>
              <a:rPr sz="2100" spc="-8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100" spc="-2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2100" spc="-114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100" spc="-85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100" spc="-30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100" spc="-1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1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-80" dirty="0">
                <a:solidFill>
                  <a:srgbClr val="15529D"/>
                </a:solidFill>
                <a:latin typeface="Verdana"/>
                <a:cs typeface="Verdana"/>
              </a:rPr>
              <a:t>16</a:t>
            </a:r>
            <a:r>
              <a:rPr sz="21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2100" spc="-105" dirty="0">
                <a:solidFill>
                  <a:srgbClr val="15529D"/>
                </a:solidFill>
                <a:latin typeface="Verdana"/>
                <a:cs typeface="Verdana"/>
              </a:rPr>
              <a:t>ee</a:t>
            </a:r>
            <a:r>
              <a:rPr sz="2100" spc="-135" dirty="0">
                <a:solidFill>
                  <a:srgbClr val="15529D"/>
                </a:solidFill>
                <a:latin typeface="Verdana"/>
                <a:cs typeface="Verdana"/>
              </a:rPr>
              <a:t>k</a:t>
            </a:r>
            <a:r>
              <a:rPr sz="21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2563" y="7393940"/>
            <a:ext cx="5236845" cy="18637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07010" indent="-19431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07010" algn="l"/>
              </a:tabLst>
            </a:pP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Seeks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to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make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laundry</a:t>
            </a:r>
            <a:r>
              <a:rPr sz="1800" spc="-15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hassle-free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experience</a:t>
            </a:r>
            <a:endParaRPr sz="1800">
              <a:latin typeface="Verdana"/>
              <a:cs typeface="Verdana"/>
            </a:endParaRPr>
          </a:p>
          <a:p>
            <a:pPr marL="206375" marR="227965" indent="-194310">
              <a:lnSpc>
                <a:spcPts val="2900"/>
              </a:lnSpc>
              <a:spcBef>
                <a:spcPts val="200"/>
              </a:spcBef>
              <a:buFont typeface="Arial MT"/>
              <a:buChar char="•"/>
              <a:tabLst>
                <a:tab pos="207010" algn="l"/>
              </a:tabLst>
            </a:pP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1800" spc="-10" dirty="0">
                <a:solidFill>
                  <a:srgbClr val="15529D"/>
                </a:solidFill>
                <a:latin typeface="Verdana"/>
                <a:cs typeface="Verdana"/>
              </a:rPr>
              <a:t>Ü</a:t>
            </a:r>
            <a:r>
              <a:rPr sz="1800" spc="10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pr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odu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pr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55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1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6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ee</a:t>
            </a:r>
            <a:r>
              <a:rPr sz="1800" spc="-145" dirty="0">
                <a:solidFill>
                  <a:srgbClr val="15529D"/>
                </a:solidFill>
                <a:latin typeface="Verdana"/>
                <a:cs typeface="Verdana"/>
              </a:rPr>
              <a:t>k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of  l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-</a:t>
            </a:r>
            <a:r>
              <a:rPr sz="1800" spc="-3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in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nce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1800" spc="-170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il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235" dirty="0">
                <a:solidFill>
                  <a:srgbClr val="15529D"/>
                </a:solidFill>
                <a:latin typeface="Verdana"/>
                <a:cs typeface="Verdana"/>
              </a:rPr>
              <a:t>,  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en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in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ou</a:t>
            </a:r>
            <a:r>
              <a:rPr sz="1800" spc="-12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clo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80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el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7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15529D"/>
                </a:solidFill>
                <a:latin typeface="Verdana"/>
                <a:cs typeface="Verdana"/>
              </a:rPr>
              <a:t>lon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1800" spc="-240" dirty="0">
                <a:solidFill>
                  <a:srgbClr val="15529D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207010" indent="-19431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07010" algn="l"/>
              </a:tabLst>
            </a:pPr>
            <a:r>
              <a:rPr sz="1800" spc="-90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8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1800" spc="-40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10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1800" spc="-7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1800" spc="-5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180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1800" spc="-100" dirty="0">
                <a:solidFill>
                  <a:srgbClr val="15529D"/>
                </a:solidFill>
                <a:latin typeface="Verdana"/>
                <a:cs typeface="Verdana"/>
              </a:rPr>
              <a:t>ov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15529D"/>
                </a:solidFill>
                <a:latin typeface="Verdana"/>
                <a:cs typeface="Verdana"/>
              </a:rPr>
              <a:t>sta</a:t>
            </a:r>
            <a:r>
              <a:rPr sz="1800" spc="-3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1800" spc="-95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37473" y="9509759"/>
            <a:ext cx="26111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15529D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15529D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15529D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15529D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15529D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15529D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15529D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15529D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15529D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15529D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15529D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15529D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15529D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15529D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15529D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15529D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15529D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15529D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1803" y="0"/>
            <a:ext cx="10106660" cy="10287000"/>
            <a:chOff x="8181803" y="0"/>
            <a:chExt cx="10106660" cy="10287000"/>
          </a:xfrm>
        </p:grpSpPr>
        <p:sp>
          <p:nvSpPr>
            <p:cNvPr id="3" name="object 3"/>
            <p:cNvSpPr/>
            <p:nvPr/>
          </p:nvSpPr>
          <p:spPr>
            <a:xfrm>
              <a:off x="15308033" y="0"/>
              <a:ext cx="2980055" cy="10287000"/>
            </a:xfrm>
            <a:custGeom>
              <a:avLst/>
              <a:gdLst/>
              <a:ahLst/>
              <a:cxnLst/>
              <a:rect l="l" t="t" r="r" b="b"/>
              <a:pathLst>
                <a:path w="2980055" h="10287000">
                  <a:moveTo>
                    <a:pt x="2979966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2979966" y="10286999"/>
                  </a:lnTo>
                  <a:lnTo>
                    <a:pt x="2979966" y="0"/>
                  </a:lnTo>
                  <a:close/>
                </a:path>
              </a:pathLst>
            </a:custGeom>
            <a:solidFill>
              <a:srgbClr val="155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7865" y="229268"/>
              <a:ext cx="912417" cy="971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1667" y="497225"/>
              <a:ext cx="3996074" cy="3996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1803" y="3137124"/>
              <a:ext cx="3993700" cy="3993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6623" y="2028145"/>
              <a:ext cx="3720638" cy="3720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70242" y="4205674"/>
              <a:ext cx="4013991" cy="40139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6192" y="6817735"/>
              <a:ext cx="2440565" cy="24405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16000" y="1715896"/>
            <a:ext cx="7055484" cy="696785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SKU</a:t>
            </a:r>
            <a:endParaRPr sz="2700" dirty="0">
              <a:latin typeface="Verdana"/>
              <a:cs typeface="Verdana"/>
            </a:endParaRPr>
          </a:p>
          <a:p>
            <a:pPr marL="854710" indent="-216535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855344" algn="l"/>
              </a:tabLst>
            </a:pPr>
            <a:r>
              <a:rPr sz="2000" spc="-15" dirty="0">
                <a:solidFill>
                  <a:srgbClr val="15529D"/>
                </a:solidFill>
                <a:latin typeface="Verdana"/>
                <a:cs typeface="Verdana"/>
              </a:rPr>
              <a:t>ETERNAL</a:t>
            </a:r>
            <a:endParaRPr sz="2000" dirty="0">
              <a:latin typeface="Verdana"/>
              <a:cs typeface="Verdana"/>
            </a:endParaRPr>
          </a:p>
          <a:p>
            <a:pPr marL="854710" indent="-21653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855344" algn="l"/>
              </a:tabLst>
            </a:pPr>
            <a:r>
              <a:rPr sz="2000" dirty="0">
                <a:solidFill>
                  <a:srgbClr val="15529D"/>
                </a:solidFill>
                <a:latin typeface="Verdana"/>
                <a:cs typeface="Verdana"/>
              </a:rPr>
              <a:t>AMORE</a:t>
            </a:r>
            <a:endParaRPr sz="2000" dirty="0">
              <a:latin typeface="Verdana"/>
              <a:cs typeface="Verdana"/>
            </a:endParaRPr>
          </a:p>
          <a:p>
            <a:pPr marL="854710" indent="-2165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855344" algn="l"/>
              </a:tabLst>
            </a:pP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ROSE</a:t>
            </a:r>
            <a:endParaRPr sz="2000" dirty="0">
              <a:latin typeface="Verdana"/>
              <a:cs typeface="Verdana"/>
            </a:endParaRPr>
          </a:p>
          <a:p>
            <a:pPr marL="854710" indent="-2165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855344" algn="l"/>
              </a:tabLst>
            </a:pPr>
            <a:r>
              <a:rPr sz="2000" spc="-85" dirty="0">
                <a:solidFill>
                  <a:srgbClr val="15529D"/>
                </a:solidFill>
                <a:latin typeface="Verdana"/>
                <a:cs typeface="Verdana"/>
              </a:rPr>
              <a:t>LILY</a:t>
            </a:r>
            <a:endParaRPr sz="2000" dirty="0">
              <a:latin typeface="Verdana"/>
              <a:cs typeface="Verdana"/>
            </a:endParaRPr>
          </a:p>
          <a:p>
            <a:pPr marL="20320">
              <a:lnSpc>
                <a:spcPct val="100000"/>
              </a:lnSpc>
              <a:spcBef>
                <a:spcPts val="1510"/>
              </a:spcBef>
            </a:pPr>
            <a:r>
              <a:rPr sz="2700" u="sng" spc="-9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B</a:t>
            </a:r>
            <a:r>
              <a:rPr sz="2700" u="sng" spc="-6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r</a:t>
            </a:r>
            <a:r>
              <a:rPr sz="2700" u="sng" spc="1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</a:t>
            </a:r>
            <a:r>
              <a:rPr sz="2700" u="sng" spc="-114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n</a:t>
            </a:r>
            <a:r>
              <a:rPr sz="2700" u="sng" spc="-4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</a:t>
            </a:r>
            <a:r>
              <a:rPr sz="2700" u="sng" spc="-23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sz="2700" u="sng" spc="-2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</a:t>
            </a:r>
            <a:r>
              <a:rPr sz="2700" u="sng" spc="-8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o</a:t>
            </a:r>
            <a:r>
              <a:rPr sz="2700" u="sng" spc="-114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n</a:t>
            </a:r>
            <a:r>
              <a:rPr sz="2700" u="sng" spc="-13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e</a:t>
            </a:r>
            <a:r>
              <a:rPr sz="2700" u="sng" spc="-22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sz="2700" u="sng" spc="-8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o</a:t>
            </a:r>
            <a:r>
              <a:rPr sz="2700" u="sng" spc="-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f</a:t>
            </a:r>
            <a:r>
              <a:rPr sz="2700" u="sng" spc="-22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sz="2700" u="sng" spc="-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V</a:t>
            </a:r>
            <a:r>
              <a:rPr sz="2700" u="sng" spc="-1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o</a:t>
            </a:r>
            <a:r>
              <a:rPr sz="2700" u="sng" spc="-7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i</a:t>
            </a:r>
            <a:r>
              <a:rPr sz="2700" u="sng" spc="-60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c</a:t>
            </a:r>
            <a:r>
              <a:rPr sz="2700" u="sng" spc="-13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e</a:t>
            </a:r>
            <a:endParaRPr sz="2700" dirty="0">
              <a:latin typeface="Verdana"/>
              <a:cs typeface="Verdana"/>
            </a:endParaRPr>
          </a:p>
          <a:p>
            <a:pPr marL="922655" indent="-284480" algn="just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923290" algn="l"/>
              </a:tabLst>
            </a:pPr>
            <a:r>
              <a:rPr sz="2000" spc="15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125" dirty="0">
                <a:solidFill>
                  <a:srgbClr val="15529D"/>
                </a:solidFill>
                <a:latin typeface="Verdana"/>
                <a:cs typeface="Verdana"/>
              </a:rPr>
              <a:t>k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2000" spc="-3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95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000" spc="-40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000" spc="-114" dirty="0">
                <a:solidFill>
                  <a:srgbClr val="15529D"/>
                </a:solidFill>
                <a:latin typeface="Verdana"/>
                <a:cs typeface="Verdana"/>
              </a:rPr>
              <a:t>y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ss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-</a:t>
            </a:r>
            <a:r>
              <a:rPr sz="2000" spc="-75" dirty="0">
                <a:solidFill>
                  <a:srgbClr val="15529D"/>
                </a:solidFill>
                <a:latin typeface="Verdana"/>
                <a:cs typeface="Verdana"/>
              </a:rPr>
              <a:t>fre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14" dirty="0">
                <a:solidFill>
                  <a:srgbClr val="15529D"/>
                </a:solidFill>
                <a:latin typeface="Verdana"/>
                <a:cs typeface="Verdana"/>
              </a:rPr>
              <a:t>x</a:t>
            </a:r>
            <a:r>
              <a:rPr sz="2000" spc="-40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er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2000" spc="-95" dirty="0">
                <a:solidFill>
                  <a:srgbClr val="15529D"/>
                </a:solidFill>
                <a:latin typeface="Verdana"/>
                <a:cs typeface="Verdana"/>
              </a:rPr>
              <a:t>en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endParaRPr sz="2000" dirty="0">
              <a:latin typeface="Verdana"/>
              <a:cs typeface="Verdana"/>
            </a:endParaRPr>
          </a:p>
          <a:p>
            <a:pPr marL="854710" marR="1165225" indent="-215900" algn="just">
              <a:lnSpc>
                <a:spcPct val="133000"/>
              </a:lnSpc>
              <a:spcBef>
                <a:spcPts val="20"/>
              </a:spcBef>
              <a:buClr>
                <a:srgbClr val="15529D"/>
              </a:buClr>
              <a:buFont typeface="Arial MT"/>
              <a:buChar char="•"/>
              <a:tabLst>
                <a:tab pos="923290" algn="l"/>
              </a:tabLst>
            </a:pPr>
            <a:r>
              <a:rPr dirty="0"/>
              <a:t>	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K</a:t>
            </a:r>
            <a:r>
              <a:rPr sz="2000" spc="-9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30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000" spc="-9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15529D"/>
                </a:solidFill>
                <a:latin typeface="Verdana"/>
                <a:cs typeface="Verdana"/>
              </a:rPr>
              <a:t>yo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ur</a:t>
            </a:r>
            <a:r>
              <a:rPr sz="2000" spc="-8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cl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95" dirty="0">
                <a:solidFill>
                  <a:srgbClr val="15529D"/>
                </a:solidFill>
                <a:latin typeface="Verdana"/>
                <a:cs typeface="Verdana"/>
              </a:rPr>
              <a:t>he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 s</a:t>
            </a:r>
            <a:r>
              <a:rPr sz="2000" spc="-150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60" dirty="0">
                <a:solidFill>
                  <a:srgbClr val="15529D"/>
                </a:solidFill>
                <a:latin typeface="Verdana"/>
                <a:cs typeface="Verdana"/>
              </a:rPr>
              <a:t>llin</a:t>
            </a:r>
            <a:r>
              <a:rPr sz="2000" spc="-2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2000" spc="-8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5529D"/>
                </a:solidFill>
                <a:latin typeface="Verdana"/>
                <a:cs typeface="Verdana"/>
              </a:rPr>
              <a:t>fre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h </a:t>
            </a:r>
            <a:r>
              <a:rPr sz="2000" spc="-65" dirty="0">
                <a:solidFill>
                  <a:srgbClr val="15529D"/>
                </a:solidFill>
                <a:latin typeface="Verdana"/>
                <a:cs typeface="Verdana"/>
              </a:rPr>
              <a:t>up</a:t>
            </a:r>
            <a:r>
              <a:rPr sz="2000" spc="-9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5529D"/>
                </a:solidFill>
                <a:latin typeface="Verdana"/>
                <a:cs typeface="Verdana"/>
              </a:rPr>
              <a:t>16  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weeks </a:t>
            </a:r>
            <a:r>
              <a:rPr sz="2000" spc="-35" dirty="0">
                <a:solidFill>
                  <a:srgbClr val="15529D"/>
                </a:solidFill>
                <a:latin typeface="Verdana"/>
                <a:cs typeface="Verdana"/>
              </a:rPr>
              <a:t>and </a:t>
            </a:r>
            <a:r>
              <a:rPr sz="2000" spc="-60" dirty="0">
                <a:solidFill>
                  <a:srgbClr val="15529D"/>
                </a:solidFill>
                <a:latin typeface="Verdana"/>
                <a:cs typeface="Verdana"/>
              </a:rPr>
              <a:t>to 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feel fresh </a:t>
            </a:r>
            <a:r>
              <a:rPr sz="2000" spc="-35" dirty="0">
                <a:solidFill>
                  <a:srgbClr val="15529D"/>
                </a:solidFill>
                <a:latin typeface="Verdana"/>
                <a:cs typeface="Verdana"/>
              </a:rPr>
              <a:t>and 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fragrant </a:t>
            </a:r>
            <a:r>
              <a:rPr sz="2000" spc="-35" dirty="0">
                <a:solidFill>
                  <a:srgbClr val="15529D"/>
                </a:solidFill>
                <a:latin typeface="Verdana"/>
                <a:cs typeface="Verdana"/>
              </a:rPr>
              <a:t>all </a:t>
            </a:r>
            <a:r>
              <a:rPr sz="2000" spc="-3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day</a:t>
            </a:r>
            <a:endParaRPr sz="2000" dirty="0">
              <a:latin typeface="Verdana"/>
              <a:cs typeface="Verdana"/>
            </a:endParaRPr>
          </a:p>
          <a:p>
            <a:pPr marL="922655" indent="-284480" algn="just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923290" algn="l"/>
              </a:tabLst>
            </a:pPr>
            <a:r>
              <a:rPr sz="2000" spc="-35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2000" spc="-40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us</a:t>
            </a:r>
            <a:r>
              <a:rPr sz="2000" spc="-9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15529D"/>
                </a:solidFill>
                <a:latin typeface="Verdana"/>
                <a:cs typeface="Verdana"/>
              </a:rPr>
              <a:t>m</a:t>
            </a:r>
            <a:r>
              <a:rPr sz="2000" spc="-8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on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5529D"/>
                </a:solidFill>
                <a:latin typeface="Verdana"/>
                <a:cs typeface="Verdana"/>
              </a:rPr>
              <a:t>fr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25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000" spc="-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5529D"/>
              </a:buClr>
              <a:buFont typeface="Arial MT"/>
              <a:buChar char="•"/>
            </a:pPr>
            <a:endParaRPr sz="2200" dirty="0">
              <a:latin typeface="Verdana"/>
              <a:cs typeface="Verdana"/>
            </a:endParaRPr>
          </a:p>
          <a:p>
            <a:pPr marL="96520">
              <a:lnSpc>
                <a:spcPct val="100000"/>
              </a:lnSpc>
            </a:pPr>
            <a:r>
              <a:rPr sz="2700" u="sng" spc="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USP</a:t>
            </a:r>
            <a:endParaRPr sz="2700" dirty="0">
              <a:latin typeface="Verdana"/>
              <a:cs typeface="Verdana"/>
            </a:endParaRPr>
          </a:p>
          <a:p>
            <a:pPr marL="854710" indent="-21653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855344" algn="l"/>
              </a:tabLst>
            </a:pPr>
            <a:r>
              <a:rPr sz="2000" spc="100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114" dirty="0">
                <a:solidFill>
                  <a:srgbClr val="15529D"/>
                </a:solidFill>
                <a:latin typeface="Verdana"/>
                <a:cs typeface="Verdana"/>
              </a:rPr>
              <a:t>v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5529D"/>
                </a:solidFill>
                <a:latin typeface="Verdana"/>
                <a:cs typeface="Verdana"/>
              </a:rPr>
              <a:t>1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6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-</a:t>
            </a:r>
            <a:r>
              <a:rPr sz="2000" dirty="0">
                <a:solidFill>
                  <a:srgbClr val="15529D"/>
                </a:solidFill>
                <a:latin typeface="Verdana"/>
                <a:cs typeface="Verdana"/>
              </a:rPr>
              <a:t>we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25" dirty="0">
                <a:solidFill>
                  <a:srgbClr val="15529D"/>
                </a:solidFill>
                <a:latin typeface="Verdana"/>
                <a:cs typeface="Verdana"/>
              </a:rPr>
              <a:t>k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5" dirty="0">
                <a:solidFill>
                  <a:srgbClr val="15529D"/>
                </a:solidFill>
                <a:latin typeface="Verdana"/>
                <a:cs typeface="Verdana"/>
              </a:rPr>
              <a:t>f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5529D"/>
                </a:solidFill>
                <a:latin typeface="Verdana"/>
                <a:cs typeface="Verdana"/>
              </a:rPr>
              <a:t>fre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hn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ss</a:t>
            </a:r>
            <a:r>
              <a:rPr sz="2000" spc="-250" dirty="0">
                <a:solidFill>
                  <a:srgbClr val="15529D"/>
                </a:solidFill>
                <a:latin typeface="Verdana"/>
                <a:cs typeface="Verdana"/>
              </a:rPr>
              <a:t>,</a:t>
            </a:r>
            <a:r>
              <a:rPr sz="20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fr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m </a:t>
            </a:r>
            <a:r>
              <a:rPr sz="2000" spc="70" dirty="0">
                <a:solidFill>
                  <a:srgbClr val="15529D"/>
                </a:solidFill>
                <a:latin typeface="Verdana"/>
                <a:cs typeface="Verdana"/>
              </a:rPr>
              <a:t>w</a:t>
            </a:r>
            <a:r>
              <a:rPr sz="2000" spc="6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h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o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5529D"/>
                </a:solidFill>
                <a:latin typeface="Verdana"/>
                <a:cs typeface="Verdana"/>
              </a:rPr>
              <a:t>we</a:t>
            </a:r>
            <a:r>
              <a:rPr sz="2000" spc="2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endParaRPr sz="2000" dirty="0">
              <a:latin typeface="Verdana"/>
              <a:cs typeface="Verdana"/>
            </a:endParaRPr>
          </a:p>
          <a:p>
            <a:pPr marL="854710" marR="57785" indent="-215900">
              <a:lnSpc>
                <a:spcPct val="137000"/>
              </a:lnSpc>
              <a:spcBef>
                <a:spcPts val="25"/>
              </a:spcBef>
              <a:buFont typeface="Arial MT"/>
              <a:buChar char="•"/>
              <a:tabLst>
                <a:tab pos="855344" algn="l"/>
              </a:tabLst>
            </a:pPr>
            <a:r>
              <a:rPr sz="2000" spc="114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15529D"/>
                </a:solidFill>
                <a:latin typeface="Verdana"/>
                <a:cs typeface="Verdana"/>
              </a:rPr>
              <a:t>5i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000" spc="-75" dirty="0">
                <a:solidFill>
                  <a:srgbClr val="15529D"/>
                </a:solidFill>
                <a:latin typeface="Verdana"/>
                <a:cs typeface="Verdana"/>
              </a:rPr>
              <a:t>1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000" spc="-30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000" spc="-65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5529D"/>
                </a:solidFill>
                <a:latin typeface="Verdana"/>
                <a:cs typeface="Verdana"/>
              </a:rPr>
              <a:t>C</a:t>
            </a:r>
            <a:r>
              <a:rPr sz="2000" spc="20" dirty="0">
                <a:solidFill>
                  <a:srgbClr val="15529D"/>
                </a:solidFill>
                <a:latin typeface="Verdana"/>
                <a:cs typeface="Verdana"/>
              </a:rPr>
              <a:t>a</a:t>
            </a:r>
            <a:r>
              <a:rPr sz="2000" spc="-25" dirty="0">
                <a:solidFill>
                  <a:srgbClr val="15529D"/>
                </a:solidFill>
                <a:latin typeface="Verdana"/>
                <a:cs typeface="Verdana"/>
              </a:rPr>
              <a:t>p</a:t>
            </a:r>
            <a:r>
              <a:rPr sz="2000" spc="-50" dirty="0">
                <a:solidFill>
                  <a:srgbClr val="15529D"/>
                </a:solidFill>
                <a:latin typeface="Verdana"/>
                <a:cs typeface="Verdana"/>
              </a:rPr>
              <a:t>s</a:t>
            </a:r>
            <a:r>
              <a:rPr sz="2000" spc="-95" dirty="0">
                <a:solidFill>
                  <a:srgbClr val="15529D"/>
                </a:solidFill>
                <a:latin typeface="Verdana"/>
                <a:cs typeface="Verdana"/>
              </a:rPr>
              <a:t>u</a:t>
            </a:r>
            <a:r>
              <a:rPr sz="2000" spc="-55" dirty="0">
                <a:solidFill>
                  <a:srgbClr val="15529D"/>
                </a:solidFill>
                <a:latin typeface="Verdana"/>
                <a:cs typeface="Verdana"/>
              </a:rPr>
              <a:t>l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430" dirty="0">
                <a:solidFill>
                  <a:srgbClr val="15529D"/>
                </a:solidFill>
                <a:latin typeface="Verdana"/>
                <a:cs typeface="Verdana"/>
              </a:rPr>
              <a:t>:</a:t>
            </a:r>
            <a:r>
              <a:rPr sz="2000" spc="-17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5529D"/>
                </a:solidFill>
                <a:latin typeface="Verdana"/>
                <a:cs typeface="Verdana"/>
              </a:rPr>
              <a:t>d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r</a:t>
            </a:r>
            <a:r>
              <a:rPr sz="2000" spc="-30" dirty="0">
                <a:solidFill>
                  <a:srgbClr val="15529D"/>
                </a:solidFill>
                <a:latin typeface="Verdana"/>
                <a:cs typeface="Verdana"/>
              </a:rPr>
              <a:t>g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e</a:t>
            </a:r>
            <a:r>
              <a:rPr sz="2000" spc="-80" dirty="0">
                <a:solidFill>
                  <a:srgbClr val="15529D"/>
                </a:solidFill>
                <a:latin typeface="Verdana"/>
                <a:cs typeface="Verdana"/>
              </a:rPr>
              <a:t>n</a:t>
            </a:r>
            <a:r>
              <a:rPr sz="2000" spc="-70" dirty="0">
                <a:solidFill>
                  <a:srgbClr val="15529D"/>
                </a:solidFill>
                <a:latin typeface="Verdana"/>
                <a:cs typeface="Verdana"/>
              </a:rPr>
              <a:t>t</a:t>
            </a:r>
            <a:r>
              <a:rPr sz="2000" spc="-245" dirty="0">
                <a:solidFill>
                  <a:srgbClr val="15529D"/>
                </a:solidFill>
                <a:latin typeface="Verdana"/>
                <a:cs typeface="Verdana"/>
              </a:rPr>
              <a:t>,  </a:t>
            </a:r>
            <a:r>
              <a:rPr sz="2000" spc="-95" dirty="0">
                <a:solidFill>
                  <a:srgbClr val="15529D"/>
                </a:solidFill>
                <a:latin typeface="Verdana"/>
                <a:cs typeface="Verdana"/>
              </a:rPr>
              <a:t>softener,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15529D"/>
                </a:solidFill>
                <a:latin typeface="Verdana"/>
                <a:cs typeface="Verdana"/>
              </a:rPr>
              <a:t>perfume,</a:t>
            </a:r>
            <a:r>
              <a:rPr sz="2000" spc="-17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15529D"/>
                </a:solidFill>
                <a:latin typeface="Verdana"/>
                <a:cs typeface="Verdana"/>
              </a:rPr>
              <a:t>color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15529D"/>
                </a:solidFill>
                <a:latin typeface="Verdana"/>
                <a:cs typeface="Verdana"/>
              </a:rPr>
              <a:t>protection,</a:t>
            </a:r>
            <a:r>
              <a:rPr sz="2000" spc="-16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5529D"/>
                </a:solidFill>
                <a:latin typeface="Verdana"/>
                <a:cs typeface="Verdana"/>
              </a:rPr>
              <a:t>&amp;</a:t>
            </a:r>
            <a:r>
              <a:rPr sz="2000" spc="-155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15529D"/>
                </a:solidFill>
                <a:latin typeface="Verdana"/>
                <a:cs typeface="Verdana"/>
              </a:rPr>
              <a:t>stain</a:t>
            </a:r>
            <a:r>
              <a:rPr sz="2000" spc="-160" dirty="0">
                <a:solidFill>
                  <a:srgbClr val="15529D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15529D"/>
                </a:solidFill>
                <a:latin typeface="Verdana"/>
                <a:cs typeface="Verdana"/>
              </a:rPr>
              <a:t>removal.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37473" y="9508680"/>
            <a:ext cx="261112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651764"/>
            <a:ext cx="199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5" dirty="0">
                <a:solidFill>
                  <a:srgbClr val="15529D"/>
                </a:solidFill>
              </a:rPr>
              <a:t>a</a:t>
            </a:r>
            <a:r>
              <a:rPr sz="4800" spc="-45" dirty="0">
                <a:solidFill>
                  <a:srgbClr val="15529D"/>
                </a:solidFill>
              </a:rPr>
              <a:t>r</a:t>
            </a:r>
            <a:r>
              <a:rPr sz="4800" spc="-285" dirty="0">
                <a:solidFill>
                  <a:srgbClr val="15529D"/>
                </a:solidFill>
              </a:rPr>
              <a:t> </a:t>
            </a:r>
            <a:r>
              <a:rPr sz="4800" spc="-270" dirty="0">
                <a:solidFill>
                  <a:srgbClr val="15529D"/>
                </a:solidFill>
              </a:rPr>
              <a:t>Füm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1803" y="0"/>
            <a:ext cx="10106660" cy="10287000"/>
            <a:chOff x="8181803" y="0"/>
            <a:chExt cx="10106660" cy="10287000"/>
          </a:xfrm>
        </p:grpSpPr>
        <p:sp>
          <p:nvSpPr>
            <p:cNvPr id="3" name="object 3"/>
            <p:cNvSpPr/>
            <p:nvPr/>
          </p:nvSpPr>
          <p:spPr>
            <a:xfrm>
              <a:off x="15308033" y="0"/>
              <a:ext cx="2980055" cy="10287000"/>
            </a:xfrm>
            <a:custGeom>
              <a:avLst/>
              <a:gdLst/>
              <a:ahLst/>
              <a:cxnLst/>
              <a:rect l="l" t="t" r="r" b="b"/>
              <a:pathLst>
                <a:path w="2980055" h="10287000">
                  <a:moveTo>
                    <a:pt x="2979966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2979966" y="10286999"/>
                  </a:lnTo>
                  <a:lnTo>
                    <a:pt x="2979966" y="0"/>
                  </a:lnTo>
                  <a:close/>
                </a:path>
              </a:pathLst>
            </a:custGeom>
            <a:solidFill>
              <a:srgbClr val="155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7865" y="229268"/>
              <a:ext cx="912417" cy="971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1667" y="497225"/>
              <a:ext cx="3996074" cy="3996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1803" y="3137124"/>
              <a:ext cx="3993700" cy="3993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6623" y="2028145"/>
              <a:ext cx="3720638" cy="3720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70242" y="4205674"/>
              <a:ext cx="4013991" cy="40139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6192" y="6817735"/>
              <a:ext cx="2440565" cy="24405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16000" y="1715896"/>
            <a:ext cx="7055484" cy="7234031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0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Instagram : </a:t>
            </a: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https://www.instagram.com/arfum.id?igsh=MXFhcXdyaDR3MTYz</a:t>
            </a:r>
          </a:p>
          <a:p>
            <a:pPr marL="12700">
              <a:spcBef>
                <a:spcPts val="1689"/>
              </a:spcBef>
            </a:pPr>
            <a:r>
              <a:rPr lang="en-US" sz="2700" u="sng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Tiktokshop</a:t>
            </a:r>
            <a:r>
              <a:rPr lang="en-US"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: https://vt.tiktok.com/ZS2vPcKY9/?page=Mall</a:t>
            </a: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Shopee Store : https://shopee.co.id/arfum.id</a:t>
            </a: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Tokopedia Store : https://www.tokopedia.com/ar-fum</a:t>
            </a: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700" u="sng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Lazada store : https://www.lazada.co.id/shop/ar-fum-store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337473" y="9508680"/>
            <a:ext cx="261112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651764"/>
            <a:ext cx="7289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5" dirty="0" err="1">
                <a:solidFill>
                  <a:srgbClr val="15529D"/>
                </a:solidFill>
              </a:rPr>
              <a:t>a</a:t>
            </a:r>
            <a:r>
              <a:rPr sz="4800" spc="-45" dirty="0" err="1">
                <a:solidFill>
                  <a:srgbClr val="15529D"/>
                </a:solidFill>
              </a:rPr>
              <a:t>r</a:t>
            </a:r>
            <a:r>
              <a:rPr sz="4800" spc="-285" dirty="0">
                <a:solidFill>
                  <a:srgbClr val="15529D"/>
                </a:solidFill>
              </a:rPr>
              <a:t> </a:t>
            </a:r>
            <a:r>
              <a:rPr sz="4800" spc="-270" dirty="0" err="1">
                <a:solidFill>
                  <a:srgbClr val="15529D"/>
                </a:solidFill>
              </a:rPr>
              <a:t>Füm</a:t>
            </a:r>
            <a:r>
              <a:rPr lang="en-US" sz="4800" spc="-270" dirty="0">
                <a:solidFill>
                  <a:srgbClr val="15529D"/>
                </a:solidFill>
              </a:rPr>
              <a:t> Platform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92917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568008" y="1257300"/>
            <a:ext cx="17719992" cy="6739023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Melakukan</a:t>
            </a:r>
            <a:r>
              <a:rPr lang="en-US" sz="2400" b="1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Proses </a:t>
            </a: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Pencucian</a:t>
            </a:r>
            <a:r>
              <a:rPr lang="en-US" sz="2400" b="1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baju </a:t>
            </a: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menggunakan</a:t>
            </a:r>
            <a:r>
              <a:rPr lang="en-US" sz="2400" b="1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ar</a:t>
            </a:r>
            <a:r>
              <a:rPr lang="en-US" sz="2400" b="1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FUM detergent </a:t>
            </a: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Kapsul</a:t>
            </a:r>
            <a:endParaRPr lang="en-US" sz="2400" b="1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Menghighlight</a:t>
            </a:r>
            <a:r>
              <a:rPr lang="en-US" sz="2400" b="1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400" b="1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informasi</a:t>
            </a:r>
            <a:r>
              <a:rPr lang="en-US" sz="2400" b="1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: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Sudah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Menjadi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produk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detergent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kapsul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nomor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1 di Rakuten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Jepang</a:t>
            </a:r>
            <a:endParaRPr lang="en-US" sz="20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Non SLS dan Non Paraben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Sudah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5x Ultra Concentrated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makanya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bisa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9X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kekuatan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membersihkan</a:t>
            </a:r>
            <a:endParaRPr lang="en-US" sz="20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Wangi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seperti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Parfume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karena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ada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3 layer notes (Top notes, Hearth notes, Base notes)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Simpel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karena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sudah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5 in 1 : Detergent Concentrate,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Pewangi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, Color Protectant (Bisa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menjaga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warna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baju), Laundry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Sanitiser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(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Membunuh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Kuman),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Pelembut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&amp; Deodorize (anti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bau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apek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)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Efisien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karena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tidak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perlu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takar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menakar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,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jadi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gausah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ditambahkan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apa-apa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lagi</a:t>
            </a:r>
            <a:endParaRPr lang="en-US" sz="20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Ada 4 Variant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wangi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: Eternal, Rose, Lily, Amore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1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Kapsul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bisa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untuk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3-6kg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pakaian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kotor</a:t>
            </a:r>
            <a:endParaRPr lang="en-US" sz="20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Pembungkusnya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terbuat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dari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plant based gel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dimana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akan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otomatis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larut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di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dalam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air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saat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terkena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air,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tapi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saat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tidak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terkena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air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aman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yaa</a:t>
            </a:r>
            <a:endParaRPr lang="en-US" sz="20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Bisa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penjemuran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di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dalam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ruangan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karena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sudah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ada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deodorizer (anti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bau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0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apek</a:t>
            </a:r>
            <a:r>
              <a:rPr lang="en-US" sz="20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)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37473" y="9508680"/>
            <a:ext cx="261112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5999" y="342900"/>
            <a:ext cx="199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5" dirty="0">
                <a:solidFill>
                  <a:srgbClr val="15529D"/>
                </a:solidFill>
              </a:rPr>
              <a:t>a</a:t>
            </a:r>
            <a:r>
              <a:rPr sz="4800" spc="-45" dirty="0">
                <a:solidFill>
                  <a:srgbClr val="15529D"/>
                </a:solidFill>
              </a:rPr>
              <a:t>r</a:t>
            </a:r>
            <a:r>
              <a:rPr sz="4800" spc="-285" dirty="0">
                <a:solidFill>
                  <a:srgbClr val="15529D"/>
                </a:solidFill>
              </a:rPr>
              <a:t> </a:t>
            </a:r>
            <a:r>
              <a:rPr sz="4800" spc="-270" dirty="0">
                <a:solidFill>
                  <a:srgbClr val="15529D"/>
                </a:solidFill>
              </a:rPr>
              <a:t>Füm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14055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016000" y="448882"/>
            <a:ext cx="16932593" cy="704680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Highlight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tiap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Variant (highlight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sesuai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varian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yang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didapat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):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Eternal : Aldehydic Dimana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digunakan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juga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untuk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parfum Channel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nomor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5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endParaRPr lang="en-US" sz="24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endParaRPr lang="en-US" sz="24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2. Lily : Aquatic Dimana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digunakan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juga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untuk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parfum Dolce Gabbana</a:t>
            </a:r>
          </a:p>
          <a:p>
            <a:pPr marL="527050" indent="-514350">
              <a:lnSpc>
                <a:spcPct val="100000"/>
              </a:lnSpc>
              <a:spcBef>
                <a:spcPts val="1689"/>
              </a:spcBef>
              <a:buAutoNum type="arabicPeriod"/>
            </a:pPr>
            <a:endParaRPr lang="en-US" sz="24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endParaRPr lang="en-US" sz="24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12700">
              <a:spcBef>
                <a:spcPts val="1689"/>
              </a:spcBef>
            </a:pP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3. Rose : Amber Dimana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digunakan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untuk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</a:t>
            </a:r>
            <a:r>
              <a:rPr lang="en-US" sz="2400" spc="-85" dirty="0" err="1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parfume</a:t>
            </a:r>
            <a:r>
              <a:rPr lang="en-US" sz="2400" spc="-85" dirty="0">
                <a:solidFill>
                  <a:srgbClr val="15529D"/>
                </a:solidFill>
                <a:uFill>
                  <a:solidFill>
                    <a:srgbClr val="15529D"/>
                  </a:solidFill>
                </a:uFill>
                <a:latin typeface="Verdana"/>
                <a:cs typeface="Verdana"/>
              </a:rPr>
              <a:t> Christian Dior Ambre Nuit</a:t>
            </a:r>
          </a:p>
          <a:p>
            <a:pPr marL="527050" indent="-514350">
              <a:spcBef>
                <a:spcPts val="1689"/>
              </a:spcBef>
              <a:buFontTx/>
              <a:buAutoNum type="arabicPeriod"/>
            </a:pPr>
            <a:endParaRPr lang="en-US" sz="2400" spc="-85" dirty="0">
              <a:solidFill>
                <a:srgbClr val="15529D"/>
              </a:solidFill>
              <a:uFill>
                <a:solidFill>
                  <a:srgbClr val="15529D"/>
                </a:solidFill>
              </a:uFill>
              <a:latin typeface="Verdana"/>
              <a:cs typeface="Verdana"/>
            </a:endParaRPr>
          </a:p>
          <a:p>
            <a:pPr marL="12700">
              <a:spcBef>
                <a:spcPts val="1689"/>
              </a:spcBef>
            </a:pPr>
            <a:endParaRPr lang="en-US" sz="2400" b="0" i="0" spc="-85" dirty="0">
              <a:solidFill>
                <a:srgbClr val="15529D"/>
              </a:solidFill>
              <a:effectLst/>
              <a:highlight>
                <a:srgbClr val="FFFFFF"/>
              </a:highlight>
              <a:uFill>
                <a:solidFill>
                  <a:srgbClr val="15529D"/>
                </a:solidFill>
              </a:uFill>
              <a:latin typeface="Verdana"/>
            </a:endParaRPr>
          </a:p>
          <a:p>
            <a:pPr marL="12700">
              <a:spcBef>
                <a:spcPts val="1689"/>
              </a:spcBef>
            </a:pPr>
            <a:r>
              <a:rPr lang="en-US" sz="2400" spc="-85" dirty="0">
                <a:solidFill>
                  <a:srgbClr val="15529D"/>
                </a:solidFill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4. </a:t>
            </a:r>
            <a:r>
              <a:rPr lang="en-US" sz="2400" b="0" i="0" spc="-85" dirty="0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Amore : Bergamot Dimana </a:t>
            </a:r>
            <a:r>
              <a:rPr lang="en-US" sz="2400" b="0" i="0" spc="-85" dirty="0" err="1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digunakan</a:t>
            </a:r>
            <a:r>
              <a:rPr lang="en-US" sz="2400" b="0" i="0" spc="-85" dirty="0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 </a:t>
            </a:r>
            <a:r>
              <a:rPr lang="en-US" sz="2400" b="0" i="0" spc="-85" dirty="0" err="1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untuk</a:t>
            </a:r>
            <a:r>
              <a:rPr lang="en-US" sz="2400" b="0" i="0" spc="-85" dirty="0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 </a:t>
            </a:r>
            <a:r>
              <a:rPr lang="en-US" sz="2400" b="0" i="0" spc="-85" dirty="0" err="1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parfume</a:t>
            </a:r>
            <a:r>
              <a:rPr lang="en-US" sz="2400" b="0" i="0" spc="-85" dirty="0">
                <a:solidFill>
                  <a:srgbClr val="15529D"/>
                </a:solidFill>
                <a:effectLst/>
                <a:highlight>
                  <a:srgbClr val="FFFFFF"/>
                </a:highlight>
                <a:uFill>
                  <a:solidFill>
                    <a:srgbClr val="15529D"/>
                  </a:solidFill>
                </a:uFill>
                <a:latin typeface="Verdana"/>
              </a:rPr>
              <a:t> Jo Malone London Oud &amp; Bergamot Cologne Intense</a:t>
            </a:r>
            <a:endParaRPr lang="it-IT" sz="2400" u="sng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12700">
              <a:spcBef>
                <a:spcPts val="1689"/>
              </a:spcBef>
            </a:pPr>
            <a:endParaRPr lang="en-ID" sz="2400" b="0" i="0" dirty="0">
              <a:solidFill>
                <a:srgbClr val="33383C"/>
              </a:solidFill>
              <a:effectLst/>
              <a:highlight>
                <a:srgbClr val="FFFFFF"/>
              </a:highlight>
              <a:latin typeface="atacamav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37473" y="9508680"/>
            <a:ext cx="2611120" cy="296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700" b="1" spc="-3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2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-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3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b="1" spc="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2" name="object 12">
            <a:extLst>
              <a:ext uri="{FF2B5EF4-FFF2-40B4-BE49-F238E27FC236}">
                <a16:creationId xmlns:a16="http://schemas.microsoft.com/office/drawing/2014/main" id="{AD83761B-4AF2-8337-5B97-22AC056699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037" y="1672998"/>
            <a:ext cx="1893707" cy="1219200"/>
          </a:xfrm>
          <a:prstGeom prst="rect">
            <a:avLst/>
          </a:prstGeom>
        </p:spPr>
      </p:pic>
      <p:pic>
        <p:nvPicPr>
          <p:cNvPr id="3" name="object 9">
            <a:extLst>
              <a:ext uri="{FF2B5EF4-FFF2-40B4-BE49-F238E27FC236}">
                <a16:creationId xmlns:a16="http://schemas.microsoft.com/office/drawing/2014/main" id="{CB168528-CACA-EF69-1873-936F95DC52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037" y="3492094"/>
            <a:ext cx="1688790" cy="1219200"/>
          </a:xfrm>
          <a:prstGeom prst="rect">
            <a:avLst/>
          </a:prstGeom>
        </p:spPr>
      </p:pic>
      <p:pic>
        <p:nvPicPr>
          <p:cNvPr id="4" name="object 11">
            <a:extLst>
              <a:ext uri="{FF2B5EF4-FFF2-40B4-BE49-F238E27FC236}">
                <a16:creationId xmlns:a16="http://schemas.microsoft.com/office/drawing/2014/main" id="{DDE3957D-F9F0-DF41-9245-A3F0FB0C5E7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532" y="5153035"/>
            <a:ext cx="1893708" cy="1356632"/>
          </a:xfrm>
          <a:prstGeom prst="rect">
            <a:avLst/>
          </a:prstGeom>
        </p:spPr>
      </p:pic>
      <p:pic>
        <p:nvPicPr>
          <p:cNvPr id="5" name="object 10">
            <a:extLst>
              <a:ext uri="{FF2B5EF4-FFF2-40B4-BE49-F238E27FC236}">
                <a16:creationId xmlns:a16="http://schemas.microsoft.com/office/drawing/2014/main" id="{791C4EC7-24E7-297D-DB01-164668F2AC4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9307" y="6834745"/>
            <a:ext cx="2249307" cy="15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8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1022</Words>
  <Application>Microsoft Office PowerPoint</Application>
  <PresentationFormat>Custom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MT</vt:lpstr>
      <vt:lpstr>atacamavar</vt:lpstr>
      <vt:lpstr>Calibri</vt:lpstr>
      <vt:lpstr>Tahoma</vt:lpstr>
      <vt:lpstr>Times New Roman</vt:lpstr>
      <vt:lpstr>Verdana</vt:lpstr>
      <vt:lpstr>Office Theme</vt:lpstr>
      <vt:lpstr>PowerPoint Presentation</vt:lpstr>
      <vt:lpstr>Ouji Seiyaku  Indonesia</vt:lpstr>
      <vt:lpstr>PowerPoint Presentation</vt:lpstr>
      <vt:lpstr>PowerPoint Presentation</vt:lpstr>
      <vt:lpstr>OUR BRANDS</vt:lpstr>
      <vt:lpstr>ar Füm</vt:lpstr>
      <vt:lpstr>ar Füm Platform</vt:lpstr>
      <vt:lpstr>ar Füm</vt:lpstr>
      <vt:lpstr>PowerPoint Presentation</vt:lpstr>
      <vt:lpstr>PRODUCT INFORMATION</vt:lpstr>
      <vt:lpstr>PRODUCT BENEFITS &amp; USP</vt:lpstr>
      <vt:lpstr>PRODUCT BENEFITS &amp; USP</vt:lpstr>
      <vt:lpstr>PowerPoint Presentation</vt:lpstr>
      <vt:lpstr>PRODUCT BENEFITS &amp; USP</vt:lpstr>
      <vt:lpstr>PRODUCT DETAILS</vt:lpstr>
      <vt:lpstr>PRODUCT DETAILS</vt:lpstr>
      <vt:lpstr>PRODUCT DETAILS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46</cp:revision>
  <dcterms:created xsi:type="dcterms:W3CDTF">2024-10-04T08:28:11Z</dcterms:created>
  <dcterms:modified xsi:type="dcterms:W3CDTF">2024-10-29T04:20:09Z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LastSaved">
    <vt:filetime>2024-10-04T00:00:00Z</vt:filetime>
  </property>
</Properties>
</file>