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88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9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</p:sldIdLst>
  <p:sldSz cy="5143500" cx="9144000"/>
  <p:notesSz cx="6858000" cy="9144000"/>
  <p:embeddedFontLst>
    <p:embeddedFont>
      <p:font typeface="Rubik Medium"/>
      <p:regular r:id="rId102"/>
      <p:bold r:id="rId103"/>
      <p:italic r:id="rId104"/>
      <p:boldItalic r:id="rId105"/>
    </p:embeddedFont>
    <p:embeddedFont>
      <p:font typeface="Rubik ExtraBold"/>
      <p:bold r:id="rId106"/>
      <p:boldItalic r:id="rId107"/>
    </p:embeddedFont>
    <p:embeddedFont>
      <p:font typeface="Rubik"/>
      <p:regular r:id="rId108"/>
      <p:bold r:id="rId109"/>
      <p:italic r:id="rId110"/>
      <p:boldItalic r:id="rId1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font" Target="fonts/RubikExtraBold-boldItalic.fntdata"/><Relationship Id="rId106" Type="http://schemas.openxmlformats.org/officeDocument/2006/relationships/font" Target="fonts/RubikExtraBold-bold.fntdata"/><Relationship Id="rId105" Type="http://schemas.openxmlformats.org/officeDocument/2006/relationships/font" Target="fonts/RubikMedium-boldItalic.fntdata"/><Relationship Id="rId104" Type="http://schemas.openxmlformats.org/officeDocument/2006/relationships/font" Target="fonts/RubikMedium-italic.fntdata"/><Relationship Id="rId109" Type="http://schemas.openxmlformats.org/officeDocument/2006/relationships/font" Target="fonts/Rubik-bold.fntdata"/><Relationship Id="rId108" Type="http://schemas.openxmlformats.org/officeDocument/2006/relationships/font" Target="fonts/Rubik-regular.fntdata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font" Target="fonts/RubikMedium-bold.fntdata"/><Relationship Id="rId102" Type="http://schemas.openxmlformats.org/officeDocument/2006/relationships/font" Target="fonts/RubikMedium-regular.fntdata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5" Type="http://schemas.openxmlformats.org/officeDocument/2006/relationships/slide" Target="slides/slide10.xml"/><Relationship Id="rId110" Type="http://schemas.openxmlformats.org/officeDocument/2006/relationships/font" Target="fonts/Rubik-italic.fntdata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11" Type="http://schemas.openxmlformats.org/officeDocument/2006/relationships/font" Target="fonts/Rubik-boldItalic.fntdata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6eaf5d55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66eaf5d55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6333a448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6333a448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66eaf5d55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66eaf5d55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66eaf5d55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66eaf5d55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f66eaf5d55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f66eaf5d55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66eaf5d55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f66eaf5d55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f66eaf5d55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f66eaf5d55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66eaf5d55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f66eaf5d55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66eaf5d55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f66eaf5d55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f6333a4480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f6333a4480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6333a4480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6333a4480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f66eaf5d55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f66eaf5d55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f6333a448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f6333a448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f66eaf5d55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f66eaf5d55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f66eaf5d55_0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f66eaf5d55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f6333a4480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f6333a448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f66eaf5d55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3f66eaf5d55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66eaf5d55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f66eaf5d55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f66eaf5d55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f66eaf5d55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f66eaf5d55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f66eaf5d55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f6333a4480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f6333a448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6333a4480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6333a4480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f66eaf5d55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3f66eaf5d55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f66eaf5d55_0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f66eaf5d55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f6333a4480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f6333a448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f66eaf5d55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f66eaf5d55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f66eaf5d55_0_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f66eaf5d55_0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f66eaf5d55_0_4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3f66eaf5d55_0_4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f66eaf5d55_0_4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f66eaf5d55_0_4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f66eaf5d55_0_4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3f66eaf5d55_0_4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3f6333a4480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3f6333a4480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f66eaf5d55_0_4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3f66eaf5d55_0_4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66eaf5d5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66eaf5d5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f66eaf5d55_0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3f66eaf5d55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f66eaf5d55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f66eaf5d55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f66eaf5d55_0_5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3f66eaf5d55_0_5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3f66eaf5d55_0_5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3f66eaf5d55_0_5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417e1e5213859d64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417e1e5213859d64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f66eaf5d55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3f66eaf5d55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3f66eaf5d55_0_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3f66eaf5d55_0_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f66eaf5d55_0_5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3f66eaf5d55_0_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f66eaf5d55_0_6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f66eaf5d55_0_6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417e1e5213859d64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417e1e5213859d64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66eaf5d55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66eaf5d55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f66eaf5d55_0_6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3f66eaf5d55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f66eaf5d55_0_6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f66eaf5d55_0_6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3f66eaf5d55_0_6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3f66eaf5d55_0_6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3f66eaf5d55_0_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3f66eaf5d55_0_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3f6333a4480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3f6333a4480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3f66eaf5d5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3f66eaf5d5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3f66eaf5d5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3f66eaf5d5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3f6333a4480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3f6333a4480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3f6333a4480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3f6333a4480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3f66eaf5d55_0_7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3f66eaf5d55_0_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66eaf5d55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66eaf5d55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3f6333a4480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3f6333a4480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3f6333a4480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3f6333a4480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f66eaf5d55_0_7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3f66eaf5d55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3f66eaf5d55_0_7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3f66eaf5d55_0_7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3f6333a4480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3f6333a4480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3f98290dbe9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3f98290dbe9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3f98290dbe9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3f98290dbe9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3f6357bb062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3f6357bb06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3f66eaf5d55_0_7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" name="Google Shape;988;g3f66eaf5d55_0_7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3f66eaf5d55_0_7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3f66eaf5d55_0_7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6333a448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6333a448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3f66eaf5d55_0_7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3f66eaf5d55_0_7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f66eaf5d55_0_7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3f66eaf5d55_0_7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3f66eaf5d55_0_8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3f66eaf5d55_0_8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3f6357bb062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3f6357bb062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3f66eaf5d55_0_8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5" name="Google Shape;1045;g3f66eaf5d55_0_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3f6333a4480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5" name="Google Shape;1055;g3f6333a4480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3f6357bb062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3f6357bb062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3f6357bb06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3f6357bb06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3f6357bb062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3" name="Google Shape;1083;g3f6357bb062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3f6357bb062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3f6357bb062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6333a448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f6333a44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3f6357bb06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" name="Google Shape;1110;g3f6357bb06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g3f6357bb062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" name="Google Shape;1123;g3f6357bb062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3f66eaf5d55_0_8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3f66eaf5d55_0_8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g3f66eaf5d55_0_8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" name="Google Shape;1139;g3f66eaf5d55_0_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g3f6357bb062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0" name="Google Shape;1150;g3f6357bb062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3f6357bb062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3f6357bb062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3f6357bb06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3f6357bb06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g3f66eaf5d55_0_8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8" name="Google Shape;1178;g3f66eaf5d55_0_8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g3f66eaf5d55_0_8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8" name="Google Shape;1188;g3f66eaf5d55_0_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3f6333a4480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9" name="Google Shape;1199;g3f6333a4480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66eaf5d55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66eaf5d55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g3f66eaf5d55_0_8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" name="Google Shape;1207;g3f66eaf5d55_0_8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3f66eaf5d55_0_8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3f66eaf5d55_0_8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g3f66eaf5d55_0_8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3" name="Google Shape;1223;g3f66eaf5d55_0_8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3f66eaf5d55_0_8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3f66eaf5d55_0_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30afdca38d834eab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30afdca38d834eab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g3f66eaf5d55_0_9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0" name="Google Shape;1250;g3f66eaf5d55_0_9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g30afdca38d834eab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2" name="Google Shape;1262;g30afdca38d834eab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4.png"/><Relationship Id="rId13" Type="http://schemas.openxmlformats.org/officeDocument/2006/relationships/image" Target="../media/image3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Relationship Id="rId4" Type="http://schemas.openxmlformats.org/officeDocument/2006/relationships/image" Target="../media/image2.jpg"/><Relationship Id="rId9" Type="http://schemas.openxmlformats.org/officeDocument/2006/relationships/image" Target="../media/image15.png"/><Relationship Id="rId15" Type="http://schemas.openxmlformats.org/officeDocument/2006/relationships/image" Target="../media/image12.png"/><Relationship Id="rId14" Type="http://schemas.openxmlformats.org/officeDocument/2006/relationships/image" Target="../media/image11.png"/><Relationship Id="rId16" Type="http://schemas.openxmlformats.org/officeDocument/2006/relationships/image" Target="../media/image5.png"/><Relationship Id="rId5" Type="http://schemas.openxmlformats.org/officeDocument/2006/relationships/image" Target="../media/image13.jpg"/><Relationship Id="rId6" Type="http://schemas.openxmlformats.org/officeDocument/2006/relationships/image" Target="../media/image8.png"/><Relationship Id="rId7" Type="http://schemas.openxmlformats.org/officeDocument/2006/relationships/image" Target="../media/image7.png"/><Relationship Id="rId8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25.jp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25.jp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23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700" y="3972875"/>
            <a:ext cx="9144000" cy="11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-87247" y="1208188"/>
            <a:ext cx="8520600" cy="106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50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Change Your Perspective</a:t>
            </a:r>
            <a:endParaRPr b="1" sz="4500"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4185348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6 Agustus 2026</a:t>
            </a:r>
            <a:endParaRPr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7" name="Google Shape;57;p13" title="logo-btn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9850" y="0"/>
            <a:ext cx="1606902" cy="160690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>
            <p:ph type="ctrTitle"/>
          </p:nvPr>
        </p:nvSpPr>
        <p:spPr>
          <a:xfrm>
            <a:off x="1115581" y="1687730"/>
            <a:ext cx="8520600" cy="106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50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Build Your Confidence</a:t>
            </a:r>
            <a:endParaRPr b="1" sz="4500"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77450" y="2832375"/>
            <a:ext cx="8189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Saat perspektif berubah, tantangan menjadi peluang, keraguan menjadi keyakinan, dan target menjadi pencapaian</a:t>
            </a:r>
            <a:endParaRPr sz="1600"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/>
          <p:nvPr/>
        </p:nvSpPr>
        <p:spPr>
          <a:xfrm>
            <a:off x="0" y="0"/>
            <a:ext cx="9144000" cy="146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2"/>
          <p:cNvSpPr/>
          <p:nvPr/>
        </p:nvSpPr>
        <p:spPr>
          <a:xfrm>
            <a:off x="4224489" y="1749775"/>
            <a:ext cx="2775000" cy="110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2"/>
          <p:cNvSpPr/>
          <p:nvPr/>
        </p:nvSpPr>
        <p:spPr>
          <a:xfrm>
            <a:off x="1240139" y="1749775"/>
            <a:ext cx="2775000" cy="110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2"/>
          <p:cNvSpPr/>
          <p:nvPr/>
        </p:nvSpPr>
        <p:spPr>
          <a:xfrm>
            <a:off x="-8700" y="3585250"/>
            <a:ext cx="9144000" cy="57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dulu…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5832300" y="43810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Tapi jaman sekarang… → </a:t>
            </a:r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1274538" y="1878825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, cek harga, cek spek</a:t>
            </a:r>
            <a:endParaRPr/>
          </a:p>
        </p:txBody>
      </p:sp>
      <p:sp>
        <p:nvSpPr>
          <p:cNvPr id="184" name="Google Shape;184;p22"/>
          <p:cNvSpPr txBox="1"/>
          <p:nvPr/>
        </p:nvSpPr>
        <p:spPr>
          <a:xfrm>
            <a:off x="4274538" y="1878825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brand B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, cek harga, cek spek</a:t>
            </a: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7156263" y="2391375"/>
            <a:ext cx="74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(dst)</a:t>
            </a:r>
            <a:endParaRPr/>
          </a:p>
        </p:txBody>
      </p:sp>
      <p:sp>
        <p:nvSpPr>
          <p:cNvPr id="186" name="Google Shape;186;p22"/>
          <p:cNvSpPr txBox="1"/>
          <p:nvPr/>
        </p:nvSpPr>
        <p:spPr>
          <a:xfrm>
            <a:off x="4150650" y="3022575"/>
            <a:ext cx="825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Lalu…</a:t>
            </a:r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311700" y="3643800"/>
            <a:ext cx="773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Bandingkan </a:t>
            </a: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semua brand yang di cek, baru menentukan pilihan</a:t>
            </a: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3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3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3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3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3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3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3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00" name="Google Shape;200;p23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01" name="Google Shape;201;p23"/>
          <p:cNvSpPr txBox="1"/>
          <p:nvPr/>
        </p:nvSpPr>
        <p:spPr>
          <a:xfrm>
            <a:off x="311700" y="4428675"/>
            <a:ext cx="85206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Decision making jadi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lebih lama dan kompleks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karena information overload</a:t>
            </a:r>
            <a:endParaRPr/>
          </a:p>
        </p:txBody>
      </p:sp>
      <p:sp>
        <p:nvSpPr>
          <p:cNvPr id="202" name="Google Shape;202;p23"/>
          <p:cNvSpPr txBox="1"/>
          <p:nvPr/>
        </p:nvSpPr>
        <p:spPr>
          <a:xfrm>
            <a:off x="1062500" y="3877752"/>
            <a:ext cx="10917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Dsb, dst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605360" y="1681791"/>
            <a:ext cx="24663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3"/>
          <p:cNvSpPr txBox="1"/>
          <p:nvPr/>
        </p:nvSpPr>
        <p:spPr>
          <a:xfrm>
            <a:off x="3544000" y="1391050"/>
            <a:ext cx="25296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influencer A,B,C ngomong apa (review, testimoni, konten)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6" name="Google Shape;206;p23"/>
          <p:cNvSpPr txBox="1"/>
          <p:nvPr/>
        </p:nvSpPr>
        <p:spPr>
          <a:xfrm>
            <a:off x="6824448" y="1391050"/>
            <a:ext cx="13656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review Google Maps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7" name="Google Shape;207;p23"/>
          <p:cNvSpPr txBox="1"/>
          <p:nvPr/>
        </p:nvSpPr>
        <p:spPr>
          <a:xfrm>
            <a:off x="6095925" y="2938850"/>
            <a:ext cx="25296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Cari konten tentang brand tersebut di media sosial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8" name="Google Shape;208;p23"/>
          <p:cNvSpPr txBox="1"/>
          <p:nvPr/>
        </p:nvSpPr>
        <p:spPr>
          <a:xfrm>
            <a:off x="3170936" y="2915000"/>
            <a:ext cx="27006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Tanya temen deket, temen online, kerabat online, keluarga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9" name="Google Shape;209;p23"/>
          <p:cNvSpPr txBox="1"/>
          <p:nvPr/>
        </p:nvSpPr>
        <p:spPr>
          <a:xfrm>
            <a:off x="430552" y="2969325"/>
            <a:ext cx="22161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Terbaru: tanya AI 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10" name="Google Shape;210;p23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3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3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3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4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4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4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4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4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4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4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27" name="Google Shape;227;p24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605360" y="1681791"/>
            <a:ext cx="246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29" name="Google Shape;229;p24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4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4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4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4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4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5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5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5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5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5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5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5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5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7" name="Google Shape;247;p25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48" name="Google Shape;248;p25"/>
          <p:cNvSpPr txBox="1"/>
          <p:nvPr/>
        </p:nvSpPr>
        <p:spPr>
          <a:xfrm>
            <a:off x="605360" y="1681791"/>
            <a:ext cx="246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49" name="Google Shape;249;p25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5"/>
          <p:cNvSpPr txBox="1"/>
          <p:nvPr/>
        </p:nvSpPr>
        <p:spPr>
          <a:xfrm>
            <a:off x="3544000" y="13910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influencer A,B,C ngomong apa (review, testimoni, konten)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51" name="Google Shape;251;p25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5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5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5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5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6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6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6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6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6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6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6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68" name="Google Shape;268;p26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69" name="Google Shape;269;p26"/>
          <p:cNvSpPr txBox="1"/>
          <p:nvPr/>
        </p:nvSpPr>
        <p:spPr>
          <a:xfrm>
            <a:off x="605360" y="1681791"/>
            <a:ext cx="246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0" name="Google Shape;270;p26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6"/>
          <p:cNvSpPr txBox="1"/>
          <p:nvPr/>
        </p:nvSpPr>
        <p:spPr>
          <a:xfrm>
            <a:off x="3544000" y="13910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influencer A,B,C ngomong apa (review, testimoni, konten)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2" name="Google Shape;272;p26"/>
          <p:cNvSpPr txBox="1"/>
          <p:nvPr/>
        </p:nvSpPr>
        <p:spPr>
          <a:xfrm>
            <a:off x="6824448" y="1391050"/>
            <a:ext cx="1365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review Google Maps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3" name="Google Shape;273;p26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6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6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6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6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7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7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7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7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7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7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7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7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90" name="Google Shape;290;p27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91" name="Google Shape;291;p27"/>
          <p:cNvSpPr txBox="1"/>
          <p:nvPr/>
        </p:nvSpPr>
        <p:spPr>
          <a:xfrm>
            <a:off x="605360" y="1681791"/>
            <a:ext cx="246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92" name="Google Shape;292;p27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7"/>
          <p:cNvSpPr txBox="1"/>
          <p:nvPr/>
        </p:nvSpPr>
        <p:spPr>
          <a:xfrm>
            <a:off x="3544000" y="13910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influencer A,B,C ngomong apa (review, testimoni, konten)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94" name="Google Shape;294;p27"/>
          <p:cNvSpPr txBox="1"/>
          <p:nvPr/>
        </p:nvSpPr>
        <p:spPr>
          <a:xfrm>
            <a:off x="6824448" y="1391050"/>
            <a:ext cx="1365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review Google Maps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95" name="Google Shape;295;p27"/>
          <p:cNvSpPr txBox="1"/>
          <p:nvPr/>
        </p:nvSpPr>
        <p:spPr>
          <a:xfrm>
            <a:off x="6095925" y="29388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Cari konten tentang brand tersebut di media sosial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96" name="Google Shape;296;p27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7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7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7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7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8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8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8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8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8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8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8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8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13" name="Google Shape;313;p28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14" name="Google Shape;314;p28"/>
          <p:cNvSpPr txBox="1"/>
          <p:nvPr/>
        </p:nvSpPr>
        <p:spPr>
          <a:xfrm>
            <a:off x="605360" y="1681791"/>
            <a:ext cx="246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5" name="Google Shape;315;p28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8"/>
          <p:cNvSpPr txBox="1"/>
          <p:nvPr/>
        </p:nvSpPr>
        <p:spPr>
          <a:xfrm>
            <a:off x="3544000" y="13910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influencer A,B,C ngomong apa (review, testimoni, konten)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7" name="Google Shape;317;p28"/>
          <p:cNvSpPr txBox="1"/>
          <p:nvPr/>
        </p:nvSpPr>
        <p:spPr>
          <a:xfrm>
            <a:off x="6824448" y="1391050"/>
            <a:ext cx="1365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review Google Maps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8" name="Google Shape;318;p28"/>
          <p:cNvSpPr txBox="1"/>
          <p:nvPr/>
        </p:nvSpPr>
        <p:spPr>
          <a:xfrm>
            <a:off x="6095925" y="29388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Cari konten tentang brand tersebut di media sosial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9" name="Google Shape;319;p28"/>
          <p:cNvSpPr txBox="1"/>
          <p:nvPr/>
        </p:nvSpPr>
        <p:spPr>
          <a:xfrm>
            <a:off x="3170936" y="2915000"/>
            <a:ext cx="2700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Tanya temen deket, temen online, kerabat online, keluarga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20" name="Google Shape;320;p28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8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8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8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8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9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9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9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9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9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9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9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9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37" name="Google Shape;337;p29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38" name="Google Shape;338;p29"/>
          <p:cNvSpPr txBox="1"/>
          <p:nvPr/>
        </p:nvSpPr>
        <p:spPr>
          <a:xfrm>
            <a:off x="605360" y="1681791"/>
            <a:ext cx="246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39" name="Google Shape;339;p29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9"/>
          <p:cNvSpPr txBox="1"/>
          <p:nvPr/>
        </p:nvSpPr>
        <p:spPr>
          <a:xfrm>
            <a:off x="3544000" y="13910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influencer A,B,C ngomong apa (review, testimoni, konten)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1" name="Google Shape;341;p29"/>
          <p:cNvSpPr txBox="1"/>
          <p:nvPr/>
        </p:nvSpPr>
        <p:spPr>
          <a:xfrm>
            <a:off x="6824448" y="1391050"/>
            <a:ext cx="1365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review Google Maps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2" name="Google Shape;342;p29"/>
          <p:cNvSpPr txBox="1"/>
          <p:nvPr/>
        </p:nvSpPr>
        <p:spPr>
          <a:xfrm>
            <a:off x="6095925" y="29388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Cari konten tentang brand tersebut di media sosial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3" name="Google Shape;343;p29"/>
          <p:cNvSpPr txBox="1"/>
          <p:nvPr/>
        </p:nvSpPr>
        <p:spPr>
          <a:xfrm>
            <a:off x="3170936" y="2915000"/>
            <a:ext cx="2700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Tanya temen deket, temen online, kerabat online, keluarga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4" name="Google Shape;344;p29"/>
          <p:cNvSpPr txBox="1"/>
          <p:nvPr/>
        </p:nvSpPr>
        <p:spPr>
          <a:xfrm>
            <a:off x="430552" y="2969325"/>
            <a:ext cx="221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Terbaru: tanya AI 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5" name="Google Shape;345;p29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9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9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9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9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0"/>
          <p:cNvSpPr/>
          <p:nvPr/>
        </p:nvSpPr>
        <p:spPr>
          <a:xfrm>
            <a:off x="325150" y="2915000"/>
            <a:ext cx="24663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0"/>
          <p:cNvSpPr/>
          <p:nvPr/>
        </p:nvSpPr>
        <p:spPr>
          <a:xfrm>
            <a:off x="3221700" y="2895150"/>
            <a:ext cx="2581500" cy="118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0"/>
          <p:cNvSpPr/>
          <p:nvPr/>
        </p:nvSpPr>
        <p:spPr>
          <a:xfrm>
            <a:off x="6127575" y="2938850"/>
            <a:ext cx="2466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0"/>
          <p:cNvSpPr/>
          <p:nvPr/>
        </p:nvSpPr>
        <p:spPr>
          <a:xfrm>
            <a:off x="6727100" y="1391050"/>
            <a:ext cx="15603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0"/>
          <p:cNvSpPr/>
          <p:nvPr/>
        </p:nvSpPr>
        <p:spPr>
          <a:xfrm>
            <a:off x="3546075" y="1391050"/>
            <a:ext cx="2581500" cy="113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0"/>
          <p:cNvSpPr/>
          <p:nvPr/>
        </p:nvSpPr>
        <p:spPr>
          <a:xfrm>
            <a:off x="0" y="0"/>
            <a:ext cx="9144000" cy="100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0"/>
          <p:cNvSpPr/>
          <p:nvPr/>
        </p:nvSpPr>
        <p:spPr>
          <a:xfrm>
            <a:off x="559450" y="1681800"/>
            <a:ext cx="2387100" cy="50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0"/>
          <p:cNvSpPr txBox="1"/>
          <p:nvPr>
            <p:ph type="title"/>
          </p:nvPr>
        </p:nvSpPr>
        <p:spPr>
          <a:xfrm>
            <a:off x="311700" y="227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sekarang…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62" name="Google Shape;362;p30"/>
          <p:cNvSpPr txBox="1"/>
          <p:nvPr>
            <p:ph idx="1" type="body"/>
          </p:nvPr>
        </p:nvSpPr>
        <p:spPr>
          <a:xfrm>
            <a:off x="565850" y="1004225"/>
            <a:ext cx="208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Cek </a:t>
            </a:r>
            <a:r>
              <a:rPr b="1"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…</a:t>
            </a:r>
            <a:endParaRPr>
              <a:solidFill>
                <a:srgbClr val="000000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63" name="Google Shape;363;p30"/>
          <p:cNvSpPr txBox="1"/>
          <p:nvPr/>
        </p:nvSpPr>
        <p:spPr>
          <a:xfrm>
            <a:off x="311700" y="4428675"/>
            <a:ext cx="852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Decision making jadi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lebih lama dan kompleks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karena information overload</a:t>
            </a:r>
            <a:endParaRPr/>
          </a:p>
        </p:txBody>
      </p:sp>
      <p:sp>
        <p:nvSpPr>
          <p:cNvPr id="364" name="Google Shape;364;p30"/>
          <p:cNvSpPr txBox="1"/>
          <p:nvPr/>
        </p:nvSpPr>
        <p:spPr>
          <a:xfrm>
            <a:off x="1062500" y="3877752"/>
            <a:ext cx="109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Dsb, dst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65" name="Google Shape;365;p30"/>
          <p:cNvSpPr txBox="1"/>
          <p:nvPr/>
        </p:nvSpPr>
        <p:spPr>
          <a:xfrm>
            <a:off x="605360" y="1681791"/>
            <a:ext cx="246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harga dan spek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6" name="Google Shape;366;p30"/>
          <p:cNvSpPr/>
          <p:nvPr/>
        </p:nvSpPr>
        <p:spPr>
          <a:xfrm>
            <a:off x="3027024" y="1911849"/>
            <a:ext cx="436500" cy="81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0"/>
          <p:cNvSpPr txBox="1"/>
          <p:nvPr/>
        </p:nvSpPr>
        <p:spPr>
          <a:xfrm>
            <a:off x="3544000" y="13910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influencer A,B,C ngomong apa (review, testimoni, konten)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8" name="Google Shape;368;p30"/>
          <p:cNvSpPr txBox="1"/>
          <p:nvPr/>
        </p:nvSpPr>
        <p:spPr>
          <a:xfrm>
            <a:off x="6824448" y="1391050"/>
            <a:ext cx="1365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review Google Maps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9" name="Google Shape;369;p30"/>
          <p:cNvSpPr txBox="1"/>
          <p:nvPr/>
        </p:nvSpPr>
        <p:spPr>
          <a:xfrm>
            <a:off x="6095925" y="2938850"/>
            <a:ext cx="2529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Cari konten tentang brand tersebut di media sosial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70" name="Google Shape;370;p30"/>
          <p:cNvSpPr txBox="1"/>
          <p:nvPr/>
        </p:nvSpPr>
        <p:spPr>
          <a:xfrm>
            <a:off x="3170936" y="2915000"/>
            <a:ext cx="2700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Tanya temen deket, temen online, kerabat online, keluarga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71" name="Google Shape;371;p30"/>
          <p:cNvSpPr txBox="1"/>
          <p:nvPr/>
        </p:nvSpPr>
        <p:spPr>
          <a:xfrm>
            <a:off x="430552" y="2969325"/>
            <a:ext cx="221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Terbaru: tanya AI 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72" name="Google Shape;372;p30"/>
          <p:cNvSpPr/>
          <p:nvPr/>
        </p:nvSpPr>
        <p:spPr>
          <a:xfrm>
            <a:off x="6209082" y="1918749"/>
            <a:ext cx="436500" cy="816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0"/>
          <p:cNvSpPr/>
          <p:nvPr/>
        </p:nvSpPr>
        <p:spPr>
          <a:xfrm rot="5400000">
            <a:off x="1479350" y="3657124"/>
            <a:ext cx="258000" cy="85800"/>
          </a:xfrm>
          <a:prstGeom prst="rightArrow">
            <a:avLst>
              <a:gd fmla="val 5798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0"/>
          <p:cNvSpPr/>
          <p:nvPr/>
        </p:nvSpPr>
        <p:spPr>
          <a:xfrm rot="10800000">
            <a:off x="5803200" y="3438350"/>
            <a:ext cx="324600" cy="903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0"/>
          <p:cNvSpPr/>
          <p:nvPr/>
        </p:nvSpPr>
        <p:spPr>
          <a:xfrm flipH="1">
            <a:off x="2844275" y="3340850"/>
            <a:ext cx="324600" cy="97500"/>
          </a:xfrm>
          <a:prstGeom prst="rightArrow">
            <a:avLst>
              <a:gd fmla="val 0" name="adj1"/>
              <a:gd fmla="val 953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0"/>
          <p:cNvSpPr/>
          <p:nvPr/>
        </p:nvSpPr>
        <p:spPr>
          <a:xfrm rot="5400000">
            <a:off x="7537740" y="2842053"/>
            <a:ext cx="323400" cy="87600"/>
          </a:xfrm>
          <a:prstGeom prst="rightArrow">
            <a:avLst>
              <a:gd fmla="val 0" name="adj1"/>
              <a:gd fmla="val 93903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1"/>
          <p:cNvSpPr/>
          <p:nvPr/>
        </p:nvSpPr>
        <p:spPr>
          <a:xfrm>
            <a:off x="-8700" y="-6575"/>
            <a:ext cx="9144000" cy="3186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2" name="Google Shape;382;p31"/>
          <p:cNvPicPr preferRelativeResize="0"/>
          <p:nvPr/>
        </p:nvPicPr>
        <p:blipFill rotWithShape="1">
          <a:blip r:embed="rId3">
            <a:alphaModFix/>
          </a:blip>
          <a:srcRect b="0" l="0" r="-705" t="33862"/>
          <a:stretch/>
        </p:blipFill>
        <p:spPr>
          <a:xfrm>
            <a:off x="166363" y="225725"/>
            <a:ext cx="8793876" cy="38503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57150">
              <a:srgbClr val="000000">
                <a:alpha val="50000"/>
              </a:srgbClr>
            </a:outerShdw>
          </a:effectLst>
        </p:spPr>
      </p:pic>
      <p:sp>
        <p:nvSpPr>
          <p:cNvPr id="383" name="Google Shape;383;p31"/>
          <p:cNvSpPr txBox="1"/>
          <p:nvPr/>
        </p:nvSpPr>
        <p:spPr>
          <a:xfrm>
            <a:off x="243075" y="4314750"/>
            <a:ext cx="8685900" cy="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Model ini juga relevan untuk calon nasabah bank, dimana kita justru bisa menang di tengah tengah chaos (opportunity in challenge)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-8700" y="-6575"/>
            <a:ext cx="914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4710900" y="3082588"/>
            <a:ext cx="3850800" cy="1566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4710900" y="1591813"/>
            <a:ext cx="3850800" cy="1273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613663" y="397138"/>
            <a:ext cx="3850800" cy="1273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613663" y="1863874"/>
            <a:ext cx="3850800" cy="1273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613663" y="3375088"/>
            <a:ext cx="3850800" cy="1273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4" title="id-11134233-7ra0k-mdobcj2777ny25.jpg"/>
          <p:cNvPicPr preferRelativeResize="0"/>
          <p:nvPr/>
        </p:nvPicPr>
        <p:blipFill rotWithShape="1">
          <a:blip r:embed="rId3">
            <a:alphaModFix/>
          </a:blip>
          <a:srcRect b="32383" l="0" r="0" t="24997"/>
          <a:stretch/>
        </p:blipFill>
        <p:spPr>
          <a:xfrm>
            <a:off x="7177150" y="3294847"/>
            <a:ext cx="993200" cy="42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 title="module_intracs_yasatama_logo.jpg"/>
          <p:cNvPicPr preferRelativeResize="0"/>
          <p:nvPr/>
        </p:nvPicPr>
        <p:blipFill rotWithShape="1">
          <a:blip r:embed="rId4">
            <a:alphaModFix/>
          </a:blip>
          <a:srcRect b="31415" l="0" r="0" t="23617"/>
          <a:stretch/>
        </p:blipFill>
        <p:spPr>
          <a:xfrm>
            <a:off x="1833300" y="3536286"/>
            <a:ext cx="1411550" cy="6347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/>
          <p:nvPr/>
        </p:nvSpPr>
        <p:spPr>
          <a:xfrm>
            <a:off x="4759875" y="339259"/>
            <a:ext cx="2961600" cy="1035300"/>
          </a:xfrm>
          <a:prstGeom prst="wedgeRoundRectCallout">
            <a:avLst>
              <a:gd fmla="val 46011" name="adj1"/>
              <a:gd fmla="val -87794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73" name="Google Shape;73;p14"/>
          <p:cNvSpPr txBox="1"/>
          <p:nvPr>
            <p:ph type="title"/>
          </p:nvPr>
        </p:nvSpPr>
        <p:spPr>
          <a:xfrm>
            <a:off x="4850500" y="422368"/>
            <a:ext cx="2776500" cy="521100"/>
          </a:xfrm>
          <a:prstGeom prst="rect">
            <a:avLst/>
          </a:prstGeom>
        </p:spPr>
        <p:txBody>
          <a:bodyPr anchorCtr="0" anchor="t" bIns="83200" lIns="83200" spcFirstLastPara="1" rIns="83200" wrap="square" tIns="832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48">
                <a:solidFill>
                  <a:schemeClr val="lt1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Siapa ini sok-sok ngajarin kita?</a:t>
            </a:r>
            <a:endParaRPr sz="2548">
              <a:solidFill>
                <a:schemeClr val="lt1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815425" y="1286800"/>
            <a:ext cx="3447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Direktur </a:t>
            </a:r>
            <a:r>
              <a:rPr lang="en-GB" sz="1400">
                <a:latin typeface="Rubik Medium"/>
                <a:ea typeface="Rubik Medium"/>
                <a:cs typeface="Rubik Medium"/>
                <a:sym typeface="Rubik Medium"/>
              </a:rPr>
              <a:t>PT. Sinergi Solusi Integrasi</a:t>
            </a:r>
            <a:endParaRPr sz="1400">
              <a:latin typeface="Rubik Medium"/>
              <a:ea typeface="Rubik Medium"/>
              <a:cs typeface="Rubik Medium"/>
              <a:sym typeface="Rubik Medium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Rubik Medium"/>
              <a:ea typeface="Rubik Medium"/>
              <a:cs typeface="Rubik Medium"/>
              <a:sym typeface="Rubik Medium"/>
            </a:endParaRPr>
          </a:p>
        </p:txBody>
      </p:sp>
      <p:pic>
        <p:nvPicPr>
          <p:cNvPr id="75" name="Google Shape;75;p14" title="s2indonesia_cover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6987" y="494734"/>
            <a:ext cx="1264174" cy="84081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439675" y="2676987"/>
            <a:ext cx="419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Komisaris </a:t>
            </a:r>
            <a:r>
              <a:rPr lang="en-GB" sz="1400">
                <a:latin typeface="Rubik Medium"/>
                <a:ea typeface="Rubik Medium"/>
                <a:cs typeface="Rubik Medium"/>
                <a:sym typeface="Rubik Medium"/>
              </a:rPr>
              <a:t>PT. Altera Cipta Teknologi</a:t>
            </a:r>
            <a:endParaRPr sz="1400"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77" name="Google Shape;77;p14"/>
          <p:cNvSpPr txBox="1"/>
          <p:nvPr>
            <p:ph idx="1" type="body"/>
          </p:nvPr>
        </p:nvSpPr>
        <p:spPr>
          <a:xfrm>
            <a:off x="4536900" y="2449813"/>
            <a:ext cx="419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Pendiri </a:t>
            </a:r>
            <a:r>
              <a:rPr lang="en-GB" sz="1400">
                <a:latin typeface="Rubik Medium"/>
                <a:ea typeface="Rubik Medium"/>
                <a:cs typeface="Rubik Medium"/>
                <a:sym typeface="Rubik Medium"/>
              </a:rPr>
              <a:t>PT. Solusi Akademi Sukses</a:t>
            </a:r>
            <a:endParaRPr sz="1400"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78" name="Google Shape;78;p14"/>
          <p:cNvSpPr txBox="1"/>
          <p:nvPr>
            <p:ph idx="1" type="body"/>
          </p:nvPr>
        </p:nvSpPr>
        <p:spPr>
          <a:xfrm>
            <a:off x="5033700" y="3887247"/>
            <a:ext cx="3205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Investor </a:t>
            </a:r>
            <a:r>
              <a:rPr lang="en-GB" sz="1400">
                <a:latin typeface="Rubik Medium"/>
                <a:ea typeface="Rubik Medium"/>
                <a:cs typeface="Rubik Medium"/>
                <a:sym typeface="Rubik Medium"/>
              </a:rPr>
              <a:t>PT. Solusi Nutri Sehat dan PT. Selera Nutrisi Sehat</a:t>
            </a:r>
            <a:endParaRPr sz="1400"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>
            <a:off x="390900" y="4173663"/>
            <a:ext cx="419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Konsultan </a:t>
            </a:r>
            <a:r>
              <a:rPr lang="en-GB" sz="1400">
                <a:latin typeface="Rubik Medium"/>
                <a:ea typeface="Rubik Medium"/>
                <a:cs typeface="Rubik Medium"/>
                <a:sym typeface="Rubik Medium"/>
              </a:rPr>
              <a:t>PT. Module Intracs Yasatama</a:t>
            </a:r>
            <a:endParaRPr sz="1400">
              <a:latin typeface="Rubik Medium"/>
              <a:ea typeface="Rubik Medium"/>
              <a:cs typeface="Rubik Medium"/>
              <a:sym typeface="Rubik Medium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Rubik Medium"/>
              <a:ea typeface="Rubik Medium"/>
              <a:cs typeface="Rubik Medium"/>
              <a:sym typeface="Rubik Medium"/>
            </a:endParaRPr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32212" y="2142766"/>
            <a:ext cx="1116250" cy="42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 title="BANKING-BETTER-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9538" y="1818876"/>
            <a:ext cx="1116252" cy="55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7788" y="541895"/>
            <a:ext cx="993188" cy="74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27146" y="595307"/>
            <a:ext cx="993195" cy="74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7817" y="2029291"/>
            <a:ext cx="895648" cy="65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327174" y="2029291"/>
            <a:ext cx="993201" cy="65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592663" y="1730425"/>
            <a:ext cx="1411546" cy="74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57800" y="3544050"/>
            <a:ext cx="895650" cy="619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327150" y="3481188"/>
            <a:ext cx="993175" cy="63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102250" y="3302418"/>
            <a:ext cx="895651" cy="44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130028" y="3248972"/>
            <a:ext cx="1107325" cy="55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2"/>
          <p:cNvSpPr/>
          <p:nvPr/>
        </p:nvSpPr>
        <p:spPr>
          <a:xfrm>
            <a:off x="6937075" y="-6575"/>
            <a:ext cx="2198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2"/>
          <p:cNvSpPr/>
          <p:nvPr/>
        </p:nvSpPr>
        <p:spPr>
          <a:xfrm>
            <a:off x="244475" y="339250"/>
            <a:ext cx="6165000" cy="813300"/>
          </a:xfrm>
          <a:prstGeom prst="wedgeRoundRectCallout">
            <a:avLst>
              <a:gd fmla="val 34816" name="adj1"/>
              <a:gd fmla="val -80702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390" name="Google Shape;390;p32"/>
          <p:cNvSpPr txBox="1"/>
          <p:nvPr>
            <p:ph type="title"/>
          </p:nvPr>
        </p:nvSpPr>
        <p:spPr>
          <a:xfrm>
            <a:off x="311700" y="459550"/>
            <a:ext cx="616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Lalu pengaruhnya apa buat Banker?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91" name="Google Shape;391;p32"/>
          <p:cNvSpPr txBox="1"/>
          <p:nvPr>
            <p:ph idx="1" type="body"/>
          </p:nvPr>
        </p:nvSpPr>
        <p:spPr>
          <a:xfrm>
            <a:off x="311700" y="1442925"/>
            <a:ext cx="639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“Trust me bro” sudah kurang efektif.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Banyak content creator review produk bank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392" name="Google Shape;39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24593">
            <a:off x="6697700" y="33600"/>
            <a:ext cx="2362499" cy="236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0313">
            <a:off x="6771092" y="2696320"/>
            <a:ext cx="2315538" cy="2315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3"/>
          <p:cNvSpPr/>
          <p:nvPr/>
        </p:nvSpPr>
        <p:spPr>
          <a:xfrm>
            <a:off x="6937075" y="-6575"/>
            <a:ext cx="2198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3"/>
          <p:cNvSpPr/>
          <p:nvPr/>
        </p:nvSpPr>
        <p:spPr>
          <a:xfrm>
            <a:off x="244475" y="339250"/>
            <a:ext cx="6165000" cy="813300"/>
          </a:xfrm>
          <a:prstGeom prst="wedgeRoundRectCallout">
            <a:avLst>
              <a:gd fmla="val 34816" name="adj1"/>
              <a:gd fmla="val -80702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400" name="Google Shape;400;p33"/>
          <p:cNvSpPr txBox="1"/>
          <p:nvPr>
            <p:ph type="title"/>
          </p:nvPr>
        </p:nvSpPr>
        <p:spPr>
          <a:xfrm>
            <a:off x="311700" y="459550"/>
            <a:ext cx="616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Lalu pengaruhnya apa buat Banker?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01" name="Google Shape;401;p33"/>
          <p:cNvSpPr txBox="1"/>
          <p:nvPr>
            <p:ph idx="1" type="body"/>
          </p:nvPr>
        </p:nvSpPr>
        <p:spPr>
          <a:xfrm>
            <a:off x="311700" y="1442925"/>
            <a:ext cx="639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“Trust me bro” sudah kurang efektif.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Banyak content creator review produk bank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Sudah bisa tanya AI untuk objektifitas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02" name="Google Shape;40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24593">
            <a:off x="6697700" y="33600"/>
            <a:ext cx="2362499" cy="236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0313">
            <a:off x="6771092" y="2696320"/>
            <a:ext cx="2315538" cy="2315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4"/>
          <p:cNvSpPr/>
          <p:nvPr/>
        </p:nvSpPr>
        <p:spPr>
          <a:xfrm>
            <a:off x="6937075" y="-6575"/>
            <a:ext cx="2198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4"/>
          <p:cNvSpPr/>
          <p:nvPr/>
        </p:nvSpPr>
        <p:spPr>
          <a:xfrm>
            <a:off x="244475" y="339250"/>
            <a:ext cx="6165000" cy="813300"/>
          </a:xfrm>
          <a:prstGeom prst="wedgeRoundRectCallout">
            <a:avLst>
              <a:gd fmla="val 34816" name="adj1"/>
              <a:gd fmla="val -80702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410" name="Google Shape;410;p34"/>
          <p:cNvSpPr txBox="1"/>
          <p:nvPr>
            <p:ph type="title"/>
          </p:nvPr>
        </p:nvSpPr>
        <p:spPr>
          <a:xfrm>
            <a:off x="311700" y="459550"/>
            <a:ext cx="616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Lalu pengaruhnya apa buat Banker?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11" name="Google Shape;411;p34"/>
          <p:cNvSpPr txBox="1"/>
          <p:nvPr>
            <p:ph idx="1" type="body"/>
          </p:nvPr>
        </p:nvSpPr>
        <p:spPr>
          <a:xfrm>
            <a:off x="311700" y="1442925"/>
            <a:ext cx="639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“Trust me bro” sudah kurang efektif.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Banyak content creator review produk bank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Sudah bisa tanya AI untuk objektifitas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Banyak </a:t>
            </a:r>
            <a:r>
              <a:rPr b="1" lang="en-GB">
                <a:latin typeface="Rubik"/>
                <a:ea typeface="Rubik"/>
                <a:cs typeface="Rubik"/>
                <a:sym typeface="Rubik"/>
              </a:rPr>
              <a:t>sesama nasabah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 membagikan pengalaman di media sosial (terutama Threads) dan Google Review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12" name="Google Shape;41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24593">
            <a:off x="6697700" y="33600"/>
            <a:ext cx="2362499" cy="236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0313">
            <a:off x="6771092" y="2696320"/>
            <a:ext cx="2315538" cy="2315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5"/>
          <p:cNvSpPr/>
          <p:nvPr/>
        </p:nvSpPr>
        <p:spPr>
          <a:xfrm>
            <a:off x="6937075" y="-6575"/>
            <a:ext cx="2198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5"/>
          <p:cNvSpPr/>
          <p:nvPr/>
        </p:nvSpPr>
        <p:spPr>
          <a:xfrm>
            <a:off x="244475" y="339250"/>
            <a:ext cx="6165000" cy="813300"/>
          </a:xfrm>
          <a:prstGeom prst="wedgeRoundRectCallout">
            <a:avLst>
              <a:gd fmla="val 34816" name="adj1"/>
              <a:gd fmla="val -80702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420" name="Google Shape;420;p35"/>
          <p:cNvSpPr txBox="1"/>
          <p:nvPr>
            <p:ph type="title"/>
          </p:nvPr>
        </p:nvSpPr>
        <p:spPr>
          <a:xfrm>
            <a:off x="311700" y="459550"/>
            <a:ext cx="616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Lalu pengaruhnya apa buat Banker?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21" name="Google Shape;421;p35"/>
          <p:cNvSpPr txBox="1"/>
          <p:nvPr>
            <p:ph idx="1" type="body"/>
          </p:nvPr>
        </p:nvSpPr>
        <p:spPr>
          <a:xfrm>
            <a:off x="311700" y="1442925"/>
            <a:ext cx="639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“Trust me bro” sudah kurang efektif.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Banyak content creator review produk bank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Sudah bisa tanya AI untuk objektifitas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Banyak </a:t>
            </a:r>
            <a:r>
              <a:rPr b="1" lang="en-GB">
                <a:latin typeface="Rubik"/>
                <a:ea typeface="Rubik"/>
                <a:cs typeface="Rubik"/>
                <a:sym typeface="Rubik"/>
              </a:rPr>
              <a:t>sesama nasabah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 membagikan pengalaman di media sosial (terutama Threads) dan Google Review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nyata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: orang tua saya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Semakin muda demografis nasabah, semakin independen mereka dalam mengambil keputusan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22" name="Google Shape;42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24593">
            <a:off x="6697700" y="33600"/>
            <a:ext cx="2362499" cy="236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0313">
            <a:off x="6771092" y="2696320"/>
            <a:ext cx="2315538" cy="2315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6"/>
          <p:cNvSpPr/>
          <p:nvPr/>
        </p:nvSpPr>
        <p:spPr>
          <a:xfrm>
            <a:off x="0" y="4321175"/>
            <a:ext cx="9144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6"/>
          <p:cNvSpPr txBox="1"/>
          <p:nvPr>
            <p:ph type="title"/>
          </p:nvPr>
        </p:nvSpPr>
        <p:spPr>
          <a:xfrm>
            <a:off x="311700" y="215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Kenapa orang lebih dengerin content creator?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30" name="Google Shape;430;p36"/>
          <p:cNvSpPr txBox="1"/>
          <p:nvPr>
            <p:ph idx="1" type="body"/>
          </p:nvPr>
        </p:nvSpPr>
        <p:spPr>
          <a:xfrm>
            <a:off x="311700" y="787775"/>
            <a:ext cx="5851500" cy="25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Sesama nasabah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bebas dari kepentingan ‘target’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31" name="Google Shape;431;p36"/>
          <p:cNvSpPr txBox="1"/>
          <p:nvPr/>
        </p:nvSpPr>
        <p:spPr>
          <a:xfrm>
            <a:off x="378450" y="4438000"/>
            <a:ext cx="8462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32" name="Google Shape;43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7775" y="841775"/>
            <a:ext cx="2319745" cy="3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7"/>
          <p:cNvSpPr/>
          <p:nvPr/>
        </p:nvSpPr>
        <p:spPr>
          <a:xfrm>
            <a:off x="0" y="4321175"/>
            <a:ext cx="9144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7"/>
          <p:cNvSpPr txBox="1"/>
          <p:nvPr>
            <p:ph type="title"/>
          </p:nvPr>
        </p:nvSpPr>
        <p:spPr>
          <a:xfrm>
            <a:off x="311700" y="215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Kenapa orang lebih dengerin content creator?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39" name="Google Shape;439;p37"/>
          <p:cNvSpPr txBox="1"/>
          <p:nvPr>
            <p:ph idx="1" type="body"/>
          </p:nvPr>
        </p:nvSpPr>
        <p:spPr>
          <a:xfrm>
            <a:off x="311700" y="787775"/>
            <a:ext cx="5851500" cy="25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Sesama nasabah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bebas dari kepentingan ‘target’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Proven track record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: beberapa content creator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porto’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cuan’,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memiliki kualifikasi keuangan (sekarang diwajibkan OJK)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40" name="Google Shape;440;p37"/>
          <p:cNvSpPr txBox="1"/>
          <p:nvPr/>
        </p:nvSpPr>
        <p:spPr>
          <a:xfrm>
            <a:off x="378450" y="4438000"/>
            <a:ext cx="8462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41" name="Google Shape;44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7775" y="841775"/>
            <a:ext cx="2319745" cy="3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8"/>
          <p:cNvSpPr/>
          <p:nvPr/>
        </p:nvSpPr>
        <p:spPr>
          <a:xfrm>
            <a:off x="0" y="4321175"/>
            <a:ext cx="9144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38"/>
          <p:cNvSpPr txBox="1"/>
          <p:nvPr>
            <p:ph type="title"/>
          </p:nvPr>
        </p:nvSpPr>
        <p:spPr>
          <a:xfrm>
            <a:off x="311700" y="215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Kenapa orang lebih dengerin content creator?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48" name="Google Shape;448;p38"/>
          <p:cNvSpPr txBox="1"/>
          <p:nvPr>
            <p:ph idx="1" type="body"/>
          </p:nvPr>
        </p:nvSpPr>
        <p:spPr>
          <a:xfrm>
            <a:off x="311700" y="787775"/>
            <a:ext cx="5851500" cy="25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Sesama nasabah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bebas dari kepentingan ‘target’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Proven track record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: beberapa content creator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porto’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cuan’,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memiliki kualifikasi keuangan (sekarang diwajibkan OJK)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Punya personal branding atau approach yang sangat kuat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sehingga orang malah dengan sendirinya “trust them bro”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49" name="Google Shape;449;p38"/>
          <p:cNvSpPr txBox="1"/>
          <p:nvPr/>
        </p:nvSpPr>
        <p:spPr>
          <a:xfrm>
            <a:off x="378450" y="4438000"/>
            <a:ext cx="8462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50" name="Google Shape;45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7775" y="841775"/>
            <a:ext cx="2319745" cy="3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9"/>
          <p:cNvSpPr/>
          <p:nvPr/>
        </p:nvSpPr>
        <p:spPr>
          <a:xfrm>
            <a:off x="0" y="4321175"/>
            <a:ext cx="9144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39"/>
          <p:cNvSpPr txBox="1"/>
          <p:nvPr>
            <p:ph type="title"/>
          </p:nvPr>
        </p:nvSpPr>
        <p:spPr>
          <a:xfrm>
            <a:off x="311700" y="215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Kenapa orang lebih dengerin content creator?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57" name="Google Shape;457;p39"/>
          <p:cNvSpPr txBox="1"/>
          <p:nvPr>
            <p:ph idx="1" type="body"/>
          </p:nvPr>
        </p:nvSpPr>
        <p:spPr>
          <a:xfrm>
            <a:off x="311700" y="787775"/>
            <a:ext cx="5851500" cy="25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Sesama nasabah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bebas dari kepentingan ‘target’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Proven track record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: beberapa content creator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porto’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cuan’,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memiliki kualifikasi keuangan (sekarang diwajibkan OJK)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Punya personal branding atau approach yang sangat kuat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sehingga orang malah dengan sendirinya “trust them bro”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Beberapa content creator juga</a:t>
            </a:r>
            <a:r>
              <a:rPr b="1" lang="en-GB">
                <a:latin typeface="Rubik"/>
                <a:ea typeface="Rubik"/>
                <a:cs typeface="Rubik"/>
                <a:sym typeface="Rubik"/>
              </a:rPr>
              <a:t> merangkap menjadi mentor/coach!!!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58" name="Google Shape;458;p39"/>
          <p:cNvSpPr txBox="1"/>
          <p:nvPr/>
        </p:nvSpPr>
        <p:spPr>
          <a:xfrm>
            <a:off x="378450" y="4438000"/>
            <a:ext cx="8462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59" name="Google Shape;45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7775" y="841775"/>
            <a:ext cx="2319745" cy="3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0"/>
          <p:cNvSpPr/>
          <p:nvPr/>
        </p:nvSpPr>
        <p:spPr>
          <a:xfrm>
            <a:off x="0" y="4321175"/>
            <a:ext cx="9144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0"/>
          <p:cNvSpPr txBox="1"/>
          <p:nvPr>
            <p:ph type="title"/>
          </p:nvPr>
        </p:nvSpPr>
        <p:spPr>
          <a:xfrm>
            <a:off x="311700" y="215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Kenapa orang lebih dengerin content creator?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66" name="Google Shape;466;p40"/>
          <p:cNvSpPr txBox="1"/>
          <p:nvPr>
            <p:ph idx="1" type="body"/>
          </p:nvPr>
        </p:nvSpPr>
        <p:spPr>
          <a:xfrm>
            <a:off x="311700" y="787775"/>
            <a:ext cx="5851500" cy="25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Sesama nasabah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bebas dari kepentingan ‘target’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Proven track record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: beberapa content creator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porto’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‘pamer cuan’,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memiliki kualifikasi keuangan (sekarang diwajibkan OJK)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Punya personal branding atau approach yang sangat kuat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sehingga orang malah dengan sendirinya “trust them bro”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Beberapa content creator juga</a:t>
            </a:r>
            <a:r>
              <a:rPr b="1" lang="en-GB">
                <a:latin typeface="Rubik"/>
                <a:ea typeface="Rubik"/>
                <a:cs typeface="Rubik"/>
                <a:sym typeface="Rubik"/>
              </a:rPr>
              <a:t> merangkap menjadi mentor/coach!!!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67" name="Google Shape;467;p40"/>
          <p:cNvSpPr txBox="1"/>
          <p:nvPr/>
        </p:nvSpPr>
        <p:spPr>
          <a:xfrm>
            <a:off x="378450" y="4438000"/>
            <a:ext cx="8462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Akibatnya, sumber informasi ‘third party’ malah lebih kredibel daripada first party</a:t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468" name="Google Shape;46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7775" y="841775"/>
            <a:ext cx="2319745" cy="3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1"/>
          <p:cNvSpPr/>
          <p:nvPr/>
        </p:nvSpPr>
        <p:spPr>
          <a:xfrm>
            <a:off x="897750" y="2236825"/>
            <a:ext cx="7348500" cy="212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4" name="Google Shape;474;p41"/>
          <p:cNvSpPr/>
          <p:nvPr/>
        </p:nvSpPr>
        <p:spPr>
          <a:xfrm flipH="1" rot="10800000">
            <a:off x="-8700" y="847588"/>
            <a:ext cx="9144000" cy="11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5" name="Google Shape;475;p41"/>
          <p:cNvSpPr/>
          <p:nvPr/>
        </p:nvSpPr>
        <p:spPr>
          <a:xfrm>
            <a:off x="889050" y="1586300"/>
            <a:ext cx="73485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6" name="Google Shape;476;p41"/>
          <p:cNvSpPr txBox="1"/>
          <p:nvPr>
            <p:ph type="title"/>
          </p:nvPr>
        </p:nvSpPr>
        <p:spPr>
          <a:xfrm>
            <a:off x="311700" y="219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Miskonsepsi salah: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 Creator musuh bank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77" name="Google Shape;477;p41"/>
          <p:cNvSpPr txBox="1"/>
          <p:nvPr>
            <p:ph idx="1" type="body"/>
          </p:nvPr>
        </p:nvSpPr>
        <p:spPr>
          <a:xfrm>
            <a:off x="303000" y="1016125"/>
            <a:ext cx="380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“Content creator nyindir RM kita”</a:t>
            </a:r>
            <a:endParaRPr b="1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78" name="Google Shape;478;p41"/>
          <p:cNvSpPr txBox="1"/>
          <p:nvPr/>
        </p:nvSpPr>
        <p:spPr>
          <a:xfrm>
            <a:off x="4232675" y="1016125"/>
            <a:ext cx="46515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“Content creator jelek-jelekin produk kita”</a:t>
            </a: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79" name="Google Shape;479;p41"/>
          <p:cNvSpPr txBox="1"/>
          <p:nvPr/>
        </p:nvSpPr>
        <p:spPr>
          <a:xfrm>
            <a:off x="543300" y="4436848"/>
            <a:ext cx="8040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Malah ada satu bank yang endorse saya karena saya sindir sindir!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/>
          <p:nvPr/>
        </p:nvSpPr>
        <p:spPr>
          <a:xfrm>
            <a:off x="-8700" y="1156200"/>
            <a:ext cx="9144000" cy="14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5"/>
          <p:cNvSpPr txBox="1"/>
          <p:nvPr>
            <p:ph type="title"/>
          </p:nvPr>
        </p:nvSpPr>
        <p:spPr>
          <a:xfrm>
            <a:off x="1971575" y="237525"/>
            <a:ext cx="529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5000">
                <a:latin typeface="Rubik ExtraBold"/>
                <a:ea typeface="Rubik ExtraBold"/>
                <a:cs typeface="Rubik ExtraBold"/>
                <a:sym typeface="Rubik ExtraBold"/>
              </a:rPr>
              <a:t>DISCLAIMER</a:t>
            </a:r>
            <a:endParaRPr sz="5000"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1990500" y="4146111"/>
            <a:ext cx="51456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Garansi: Materi ini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100% bebas AI</a:t>
            </a:r>
            <a:endParaRPr b="1"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872800" y="2400225"/>
            <a:ext cx="19389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BTN adalah singkatan dari Bank Tabungan Negara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872800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Fakta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00" name="Google Shape;100;p15"/>
          <p:cNvSpPr/>
          <p:nvPr/>
        </p:nvSpPr>
        <p:spPr>
          <a:xfrm rot="5400000">
            <a:off x="179892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5"/>
          <p:cNvSpPr/>
          <p:nvPr/>
        </p:nvSpPr>
        <p:spPr>
          <a:xfrm rot="5400000">
            <a:off x="451618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2"/>
          <p:cNvSpPr/>
          <p:nvPr/>
        </p:nvSpPr>
        <p:spPr>
          <a:xfrm flipH="1" rot="10800000">
            <a:off x="-8700" y="847588"/>
            <a:ext cx="9144000" cy="11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5" name="Google Shape;485;p42"/>
          <p:cNvSpPr/>
          <p:nvPr/>
        </p:nvSpPr>
        <p:spPr>
          <a:xfrm>
            <a:off x="889050" y="1586300"/>
            <a:ext cx="73485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6" name="Google Shape;486;p42"/>
          <p:cNvSpPr txBox="1"/>
          <p:nvPr>
            <p:ph type="title"/>
          </p:nvPr>
        </p:nvSpPr>
        <p:spPr>
          <a:xfrm>
            <a:off x="311700" y="219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Miskonsepsi salah: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 Creator musuh bank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87" name="Google Shape;487;p42"/>
          <p:cNvSpPr txBox="1"/>
          <p:nvPr>
            <p:ph idx="1" type="body"/>
          </p:nvPr>
        </p:nvSpPr>
        <p:spPr>
          <a:xfrm>
            <a:off x="303000" y="1016125"/>
            <a:ext cx="380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“Content creator nyindir RM kita”</a:t>
            </a:r>
            <a:endParaRPr b="1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88" name="Google Shape;488;p42"/>
          <p:cNvSpPr txBox="1"/>
          <p:nvPr/>
        </p:nvSpPr>
        <p:spPr>
          <a:xfrm>
            <a:off x="1079850" y="1621550"/>
            <a:ext cx="6966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Tanggapi dengan bijaksana dan positif, jadikan masukan!</a:t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89" name="Google Shape;489;p42"/>
          <p:cNvSpPr txBox="1"/>
          <p:nvPr/>
        </p:nvSpPr>
        <p:spPr>
          <a:xfrm>
            <a:off x="1333800" y="2383513"/>
            <a:ext cx="6605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Ada konsekuensi juga untuk creator yang cari musuh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90" name="Google Shape;490;p42"/>
          <p:cNvSpPr txBox="1"/>
          <p:nvPr/>
        </p:nvSpPr>
        <p:spPr>
          <a:xfrm>
            <a:off x="4232675" y="1016125"/>
            <a:ext cx="46515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“Content creator jelek-jelekin produk kita”</a:t>
            </a: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3"/>
          <p:cNvSpPr/>
          <p:nvPr/>
        </p:nvSpPr>
        <p:spPr>
          <a:xfrm>
            <a:off x="897750" y="2236825"/>
            <a:ext cx="7348500" cy="212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6" name="Google Shape;496;p43"/>
          <p:cNvSpPr/>
          <p:nvPr/>
        </p:nvSpPr>
        <p:spPr>
          <a:xfrm flipH="1" rot="10800000">
            <a:off x="-8700" y="847588"/>
            <a:ext cx="9144000" cy="11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7" name="Google Shape;497;p43"/>
          <p:cNvSpPr/>
          <p:nvPr/>
        </p:nvSpPr>
        <p:spPr>
          <a:xfrm>
            <a:off x="889050" y="1586300"/>
            <a:ext cx="73485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8" name="Google Shape;498;p43"/>
          <p:cNvSpPr txBox="1"/>
          <p:nvPr>
            <p:ph type="title"/>
          </p:nvPr>
        </p:nvSpPr>
        <p:spPr>
          <a:xfrm>
            <a:off x="311700" y="219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Miskonsepsi salah: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 Creator musuh bank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99" name="Google Shape;499;p43"/>
          <p:cNvSpPr txBox="1"/>
          <p:nvPr>
            <p:ph idx="1" type="body"/>
          </p:nvPr>
        </p:nvSpPr>
        <p:spPr>
          <a:xfrm>
            <a:off x="303000" y="1016125"/>
            <a:ext cx="380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“Content creator nyindir RM kita”</a:t>
            </a:r>
            <a:endParaRPr b="1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00" name="Google Shape;500;p43"/>
          <p:cNvSpPr txBox="1"/>
          <p:nvPr/>
        </p:nvSpPr>
        <p:spPr>
          <a:xfrm>
            <a:off x="1079850" y="1621550"/>
            <a:ext cx="6966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Tanggapi dengan bijaksana dan positif, jadikan masukan!</a:t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01" name="Google Shape;501;p43"/>
          <p:cNvSpPr txBox="1"/>
          <p:nvPr/>
        </p:nvSpPr>
        <p:spPr>
          <a:xfrm>
            <a:off x="1333800" y="2383513"/>
            <a:ext cx="6605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Ada konsekuensi juga untuk creator yang cari musuh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02" name="Google Shape;502;p43"/>
          <p:cNvSpPr txBox="1"/>
          <p:nvPr/>
        </p:nvSpPr>
        <p:spPr>
          <a:xfrm>
            <a:off x="4232675" y="1016125"/>
            <a:ext cx="46515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“Content creator jelek-jelekin produk kita”</a:t>
            </a: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03" name="Google Shape;503;p43"/>
          <p:cNvSpPr txBox="1"/>
          <p:nvPr/>
        </p:nvSpPr>
        <p:spPr>
          <a:xfrm>
            <a:off x="5434640" y="2812763"/>
            <a:ext cx="2612100" cy="4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ubik"/>
              <a:buChar char="-"/>
            </a:pPr>
            <a:r>
              <a:rPr lang="en-GB" sz="1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Tidak ada RM/sales yang mau diajak kerjasama referral/affiliate</a:t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04" name="Google Shape;504;p43"/>
          <p:cNvSpPr txBox="1"/>
          <p:nvPr/>
        </p:nvSpPr>
        <p:spPr>
          <a:xfrm>
            <a:off x="3173850" y="2784900"/>
            <a:ext cx="2448000" cy="15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ubik"/>
              <a:buChar char="-"/>
            </a:pPr>
            <a:r>
              <a:rPr lang="en-GB" sz="17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Tidak dapat endorse dari marcom/korporat</a:t>
            </a:r>
            <a:endParaRPr sz="17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05" name="Google Shape;505;p43"/>
          <p:cNvSpPr txBox="1"/>
          <p:nvPr/>
        </p:nvSpPr>
        <p:spPr>
          <a:xfrm>
            <a:off x="1079850" y="2784900"/>
            <a:ext cx="2700900" cy="13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ubik"/>
              <a:buChar char="-"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Justru menurunkan kredibilitas </a:t>
            </a: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06" name="Google Shape;506;p43"/>
          <p:cNvSpPr txBox="1"/>
          <p:nvPr/>
        </p:nvSpPr>
        <p:spPr>
          <a:xfrm>
            <a:off x="543300" y="4436848"/>
            <a:ext cx="804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Malah ada satu bank yang endorse saya karena saya sindir sindir!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4"/>
          <p:cNvSpPr/>
          <p:nvPr/>
        </p:nvSpPr>
        <p:spPr>
          <a:xfrm>
            <a:off x="-8700" y="-6575"/>
            <a:ext cx="9144000" cy="125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2" name="Google Shape;512;p44"/>
          <p:cNvSpPr txBox="1"/>
          <p:nvPr>
            <p:ph idx="1" type="body"/>
          </p:nvPr>
        </p:nvSpPr>
        <p:spPr>
          <a:xfrm>
            <a:off x="303000" y="1489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Bagaimana bank justru memanfaatkan content creator dan konten mereka?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13" name="Google Shape;513;p44"/>
          <p:cNvSpPr/>
          <p:nvPr/>
        </p:nvSpPr>
        <p:spPr>
          <a:xfrm>
            <a:off x="2192700" y="485475"/>
            <a:ext cx="47412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4" name="Google Shape;514;p44"/>
          <p:cNvSpPr txBox="1"/>
          <p:nvPr>
            <p:ph type="title"/>
          </p:nvPr>
        </p:nvSpPr>
        <p:spPr>
          <a:xfrm>
            <a:off x="2741850" y="650775"/>
            <a:ext cx="387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Memanfaatkan Creator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15" name="Google Shape;515;p44"/>
          <p:cNvSpPr txBox="1"/>
          <p:nvPr/>
        </p:nvSpPr>
        <p:spPr>
          <a:xfrm>
            <a:off x="303002" y="2135200"/>
            <a:ext cx="2852100" cy="1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Corporate marcomm endorse content placement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16" name="Google Shape;516;p44"/>
          <p:cNvCxnSpPr/>
          <p:nvPr/>
        </p:nvCxnSpPr>
        <p:spPr>
          <a:xfrm>
            <a:off x="3155095" y="2191436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7" name="Google Shape;517;p44"/>
          <p:cNvCxnSpPr/>
          <p:nvPr/>
        </p:nvCxnSpPr>
        <p:spPr>
          <a:xfrm>
            <a:off x="6094495" y="21914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8" name="Google Shape;518;p44"/>
          <p:cNvCxnSpPr/>
          <p:nvPr/>
        </p:nvCxnSpPr>
        <p:spPr>
          <a:xfrm>
            <a:off x="3683045" y="3495061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9" name="Google Shape;519;p44"/>
          <p:cNvCxnSpPr/>
          <p:nvPr/>
        </p:nvCxnSpPr>
        <p:spPr>
          <a:xfrm flipH="1">
            <a:off x="671089" y="3385577"/>
            <a:ext cx="7784400" cy="1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0" name="Google Shape;520;p44"/>
          <p:cNvCxnSpPr/>
          <p:nvPr/>
        </p:nvCxnSpPr>
        <p:spPr>
          <a:xfrm>
            <a:off x="6618145" y="34950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5"/>
          <p:cNvSpPr/>
          <p:nvPr/>
        </p:nvSpPr>
        <p:spPr>
          <a:xfrm>
            <a:off x="-8700" y="-6575"/>
            <a:ext cx="9144000" cy="125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6" name="Google Shape;526;p45"/>
          <p:cNvSpPr txBox="1"/>
          <p:nvPr>
            <p:ph idx="1" type="body"/>
          </p:nvPr>
        </p:nvSpPr>
        <p:spPr>
          <a:xfrm>
            <a:off x="303000" y="1489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Bagaimana bank justru memanfaatkan content creator dan konten mereka?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27" name="Google Shape;527;p45"/>
          <p:cNvSpPr/>
          <p:nvPr/>
        </p:nvSpPr>
        <p:spPr>
          <a:xfrm>
            <a:off x="2192700" y="485475"/>
            <a:ext cx="47412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8" name="Google Shape;528;p45"/>
          <p:cNvSpPr txBox="1"/>
          <p:nvPr>
            <p:ph type="title"/>
          </p:nvPr>
        </p:nvSpPr>
        <p:spPr>
          <a:xfrm>
            <a:off x="2741850" y="650775"/>
            <a:ext cx="387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Memanfaatkan Creator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29" name="Google Shape;529;p45"/>
          <p:cNvSpPr txBox="1"/>
          <p:nvPr/>
        </p:nvSpPr>
        <p:spPr>
          <a:xfrm>
            <a:off x="303002" y="2135200"/>
            <a:ext cx="28521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Corporate marcomm endorse content placement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30" name="Google Shape;530;p45"/>
          <p:cNvSpPr txBox="1"/>
          <p:nvPr/>
        </p:nvSpPr>
        <p:spPr>
          <a:xfrm>
            <a:off x="3491100" y="2293900"/>
            <a:ext cx="2144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Bikin konten response/reaction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31" name="Google Shape;531;p45"/>
          <p:cNvCxnSpPr/>
          <p:nvPr/>
        </p:nvCxnSpPr>
        <p:spPr>
          <a:xfrm>
            <a:off x="3155095" y="2191436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2" name="Google Shape;532;p45"/>
          <p:cNvCxnSpPr/>
          <p:nvPr/>
        </p:nvCxnSpPr>
        <p:spPr>
          <a:xfrm>
            <a:off x="6094495" y="21914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3" name="Google Shape;533;p45"/>
          <p:cNvCxnSpPr/>
          <p:nvPr/>
        </p:nvCxnSpPr>
        <p:spPr>
          <a:xfrm>
            <a:off x="3683045" y="3495061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4" name="Google Shape;534;p45"/>
          <p:cNvCxnSpPr/>
          <p:nvPr/>
        </p:nvCxnSpPr>
        <p:spPr>
          <a:xfrm flipH="1">
            <a:off x="671089" y="3385577"/>
            <a:ext cx="7784400" cy="1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5" name="Google Shape;535;p45"/>
          <p:cNvCxnSpPr/>
          <p:nvPr/>
        </p:nvCxnSpPr>
        <p:spPr>
          <a:xfrm>
            <a:off x="6618145" y="34950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6"/>
          <p:cNvSpPr/>
          <p:nvPr/>
        </p:nvSpPr>
        <p:spPr>
          <a:xfrm>
            <a:off x="-8700" y="-6575"/>
            <a:ext cx="9144000" cy="125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1" name="Google Shape;541;p46"/>
          <p:cNvSpPr txBox="1"/>
          <p:nvPr>
            <p:ph idx="1" type="body"/>
          </p:nvPr>
        </p:nvSpPr>
        <p:spPr>
          <a:xfrm>
            <a:off x="303000" y="1489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Bagaimana bank justru memanfaatkan content creator dan konten mereka?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42" name="Google Shape;542;p46"/>
          <p:cNvSpPr/>
          <p:nvPr/>
        </p:nvSpPr>
        <p:spPr>
          <a:xfrm>
            <a:off x="2192700" y="485475"/>
            <a:ext cx="47412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3" name="Google Shape;543;p46"/>
          <p:cNvSpPr txBox="1"/>
          <p:nvPr>
            <p:ph type="title"/>
          </p:nvPr>
        </p:nvSpPr>
        <p:spPr>
          <a:xfrm>
            <a:off x="2741850" y="650775"/>
            <a:ext cx="387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Memanfaatkan Creator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44" name="Google Shape;544;p46"/>
          <p:cNvSpPr txBox="1"/>
          <p:nvPr/>
        </p:nvSpPr>
        <p:spPr>
          <a:xfrm>
            <a:off x="303002" y="2135200"/>
            <a:ext cx="28521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Corporate marcomm endorse content placement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5" name="Google Shape;545;p46"/>
          <p:cNvSpPr txBox="1"/>
          <p:nvPr/>
        </p:nvSpPr>
        <p:spPr>
          <a:xfrm>
            <a:off x="3491100" y="2293900"/>
            <a:ext cx="2144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Bikin konten response/reaction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46" name="Google Shape;546;p46"/>
          <p:cNvSpPr txBox="1"/>
          <p:nvPr/>
        </p:nvSpPr>
        <p:spPr>
          <a:xfrm>
            <a:off x="6179005" y="2293900"/>
            <a:ext cx="20529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kerjasama referral/affiliate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47" name="Google Shape;547;p46"/>
          <p:cNvCxnSpPr/>
          <p:nvPr/>
        </p:nvCxnSpPr>
        <p:spPr>
          <a:xfrm>
            <a:off x="3155095" y="2191436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8" name="Google Shape;548;p46"/>
          <p:cNvCxnSpPr/>
          <p:nvPr/>
        </p:nvCxnSpPr>
        <p:spPr>
          <a:xfrm>
            <a:off x="6094495" y="21914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9" name="Google Shape;549;p46"/>
          <p:cNvCxnSpPr/>
          <p:nvPr/>
        </p:nvCxnSpPr>
        <p:spPr>
          <a:xfrm>
            <a:off x="3683045" y="3495061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0" name="Google Shape;550;p46"/>
          <p:cNvCxnSpPr/>
          <p:nvPr/>
        </p:nvCxnSpPr>
        <p:spPr>
          <a:xfrm flipH="1">
            <a:off x="671089" y="3385577"/>
            <a:ext cx="7784400" cy="1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1" name="Google Shape;551;p46"/>
          <p:cNvCxnSpPr/>
          <p:nvPr/>
        </p:nvCxnSpPr>
        <p:spPr>
          <a:xfrm>
            <a:off x="6618145" y="34950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47"/>
          <p:cNvSpPr/>
          <p:nvPr/>
        </p:nvSpPr>
        <p:spPr>
          <a:xfrm>
            <a:off x="-8700" y="-6575"/>
            <a:ext cx="9144000" cy="125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7" name="Google Shape;557;p47"/>
          <p:cNvSpPr txBox="1"/>
          <p:nvPr>
            <p:ph idx="1" type="body"/>
          </p:nvPr>
        </p:nvSpPr>
        <p:spPr>
          <a:xfrm>
            <a:off x="303000" y="1489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Bagaimana bank justru memanfaatkan content creator dan konten mereka?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58" name="Google Shape;558;p47"/>
          <p:cNvSpPr/>
          <p:nvPr/>
        </p:nvSpPr>
        <p:spPr>
          <a:xfrm>
            <a:off x="2192700" y="485475"/>
            <a:ext cx="47412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9" name="Google Shape;559;p47"/>
          <p:cNvSpPr txBox="1"/>
          <p:nvPr>
            <p:ph type="title"/>
          </p:nvPr>
        </p:nvSpPr>
        <p:spPr>
          <a:xfrm>
            <a:off x="2741850" y="650775"/>
            <a:ext cx="387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Memanfaatkan Creator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60" name="Google Shape;560;p47"/>
          <p:cNvSpPr txBox="1"/>
          <p:nvPr/>
        </p:nvSpPr>
        <p:spPr>
          <a:xfrm>
            <a:off x="303002" y="2135200"/>
            <a:ext cx="28521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Corporate marcomm endorse content placement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1" name="Google Shape;561;p47"/>
          <p:cNvSpPr txBox="1"/>
          <p:nvPr/>
        </p:nvSpPr>
        <p:spPr>
          <a:xfrm>
            <a:off x="3491100" y="2293900"/>
            <a:ext cx="2144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Bikin konten response/reaction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2" name="Google Shape;562;p47"/>
          <p:cNvSpPr txBox="1"/>
          <p:nvPr/>
        </p:nvSpPr>
        <p:spPr>
          <a:xfrm>
            <a:off x="6179005" y="2293900"/>
            <a:ext cx="20529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kerjasama referral/affiliate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3" name="Google Shape;563;p47"/>
          <p:cNvSpPr txBox="1"/>
          <p:nvPr/>
        </p:nvSpPr>
        <p:spPr>
          <a:xfrm>
            <a:off x="210956" y="3513943"/>
            <a:ext cx="38253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Cabang membuat acara, mengundang untuk meningkatkan kredibilitas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64" name="Google Shape;564;p47"/>
          <p:cNvCxnSpPr/>
          <p:nvPr/>
        </p:nvCxnSpPr>
        <p:spPr>
          <a:xfrm>
            <a:off x="3155095" y="2191436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5" name="Google Shape;565;p47"/>
          <p:cNvCxnSpPr/>
          <p:nvPr/>
        </p:nvCxnSpPr>
        <p:spPr>
          <a:xfrm>
            <a:off x="6094495" y="21914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6" name="Google Shape;566;p47"/>
          <p:cNvCxnSpPr/>
          <p:nvPr/>
        </p:nvCxnSpPr>
        <p:spPr>
          <a:xfrm>
            <a:off x="3683045" y="3495061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7" name="Google Shape;567;p47"/>
          <p:cNvCxnSpPr/>
          <p:nvPr/>
        </p:nvCxnSpPr>
        <p:spPr>
          <a:xfrm flipH="1">
            <a:off x="671089" y="3385577"/>
            <a:ext cx="7784400" cy="1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8" name="Google Shape;568;p47"/>
          <p:cNvCxnSpPr/>
          <p:nvPr/>
        </p:nvCxnSpPr>
        <p:spPr>
          <a:xfrm>
            <a:off x="6618145" y="34950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48"/>
          <p:cNvSpPr/>
          <p:nvPr/>
        </p:nvSpPr>
        <p:spPr>
          <a:xfrm>
            <a:off x="-8700" y="-6575"/>
            <a:ext cx="9144000" cy="125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4" name="Google Shape;574;p48"/>
          <p:cNvSpPr txBox="1"/>
          <p:nvPr>
            <p:ph idx="1" type="body"/>
          </p:nvPr>
        </p:nvSpPr>
        <p:spPr>
          <a:xfrm>
            <a:off x="303000" y="1489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Bagaimana bank justru memanfaatkan content creator dan konten mereka?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75" name="Google Shape;575;p48"/>
          <p:cNvSpPr/>
          <p:nvPr/>
        </p:nvSpPr>
        <p:spPr>
          <a:xfrm>
            <a:off x="2192700" y="485475"/>
            <a:ext cx="47412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6" name="Google Shape;576;p48"/>
          <p:cNvSpPr txBox="1"/>
          <p:nvPr>
            <p:ph type="title"/>
          </p:nvPr>
        </p:nvSpPr>
        <p:spPr>
          <a:xfrm>
            <a:off x="2741850" y="650775"/>
            <a:ext cx="387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Memanfaatkan Creator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77" name="Google Shape;577;p48"/>
          <p:cNvSpPr txBox="1"/>
          <p:nvPr/>
        </p:nvSpPr>
        <p:spPr>
          <a:xfrm>
            <a:off x="303002" y="2135200"/>
            <a:ext cx="28521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Corporate marcomm endorse content placement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78" name="Google Shape;578;p48"/>
          <p:cNvSpPr txBox="1"/>
          <p:nvPr/>
        </p:nvSpPr>
        <p:spPr>
          <a:xfrm>
            <a:off x="3491100" y="2293900"/>
            <a:ext cx="2144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Bikin konten response/reaction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79" name="Google Shape;579;p48"/>
          <p:cNvSpPr txBox="1"/>
          <p:nvPr/>
        </p:nvSpPr>
        <p:spPr>
          <a:xfrm>
            <a:off x="6179005" y="2293900"/>
            <a:ext cx="20529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kerjasama referral/affiliate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0" name="Google Shape;580;p48"/>
          <p:cNvSpPr txBox="1"/>
          <p:nvPr/>
        </p:nvSpPr>
        <p:spPr>
          <a:xfrm>
            <a:off x="210956" y="3513943"/>
            <a:ext cx="38253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Cabang membuat acara, mengundang untuk meningkatkan kredibilitas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81" name="Google Shape;581;p48"/>
          <p:cNvCxnSpPr/>
          <p:nvPr/>
        </p:nvCxnSpPr>
        <p:spPr>
          <a:xfrm>
            <a:off x="3155095" y="2191436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2" name="Google Shape;582;p48"/>
          <p:cNvCxnSpPr/>
          <p:nvPr/>
        </p:nvCxnSpPr>
        <p:spPr>
          <a:xfrm>
            <a:off x="6094495" y="21914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3" name="Google Shape;583;p48"/>
          <p:cNvCxnSpPr/>
          <p:nvPr/>
        </p:nvCxnSpPr>
        <p:spPr>
          <a:xfrm>
            <a:off x="3683045" y="3495061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4" name="Google Shape;584;p48"/>
          <p:cNvCxnSpPr/>
          <p:nvPr/>
        </p:nvCxnSpPr>
        <p:spPr>
          <a:xfrm flipH="1">
            <a:off x="671089" y="3385577"/>
            <a:ext cx="7784400" cy="1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5" name="Google Shape;585;p48"/>
          <p:cNvCxnSpPr/>
          <p:nvPr/>
        </p:nvCxnSpPr>
        <p:spPr>
          <a:xfrm>
            <a:off x="6618145" y="34950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6" name="Google Shape;586;p48"/>
          <p:cNvSpPr txBox="1"/>
          <p:nvPr/>
        </p:nvSpPr>
        <p:spPr>
          <a:xfrm>
            <a:off x="4036255" y="3513950"/>
            <a:ext cx="20529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Menggunakan konten untuk bahan promosi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9"/>
          <p:cNvSpPr/>
          <p:nvPr/>
        </p:nvSpPr>
        <p:spPr>
          <a:xfrm>
            <a:off x="-8700" y="-6575"/>
            <a:ext cx="9144000" cy="125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92" name="Google Shape;592;p49"/>
          <p:cNvSpPr txBox="1"/>
          <p:nvPr>
            <p:ph idx="1" type="body"/>
          </p:nvPr>
        </p:nvSpPr>
        <p:spPr>
          <a:xfrm>
            <a:off x="303000" y="1489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Bagaimana bank justru memanfaatkan content creator dan konten mereka?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93" name="Google Shape;593;p49"/>
          <p:cNvSpPr/>
          <p:nvPr/>
        </p:nvSpPr>
        <p:spPr>
          <a:xfrm>
            <a:off x="2192700" y="485475"/>
            <a:ext cx="47412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94" name="Google Shape;594;p49"/>
          <p:cNvSpPr txBox="1"/>
          <p:nvPr>
            <p:ph type="title"/>
          </p:nvPr>
        </p:nvSpPr>
        <p:spPr>
          <a:xfrm>
            <a:off x="2741850" y="650775"/>
            <a:ext cx="387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Memanfaatkan Creator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95" name="Google Shape;595;p49"/>
          <p:cNvSpPr txBox="1"/>
          <p:nvPr/>
        </p:nvSpPr>
        <p:spPr>
          <a:xfrm>
            <a:off x="303002" y="2135200"/>
            <a:ext cx="28521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Corporate marcomm endorse content placement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6" name="Google Shape;596;p49"/>
          <p:cNvSpPr txBox="1"/>
          <p:nvPr/>
        </p:nvSpPr>
        <p:spPr>
          <a:xfrm>
            <a:off x="3491100" y="2293900"/>
            <a:ext cx="2144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Bikin konten response/reaction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7" name="Google Shape;597;p49"/>
          <p:cNvSpPr txBox="1"/>
          <p:nvPr/>
        </p:nvSpPr>
        <p:spPr>
          <a:xfrm>
            <a:off x="6179005" y="2293900"/>
            <a:ext cx="20529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kerjasama referral/affiliate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8" name="Google Shape;598;p49"/>
          <p:cNvSpPr txBox="1"/>
          <p:nvPr/>
        </p:nvSpPr>
        <p:spPr>
          <a:xfrm>
            <a:off x="210956" y="3513943"/>
            <a:ext cx="38253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Cabang membuat acara, mengundang untuk meningkatkan kredibilitas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9" name="Google Shape;599;p49"/>
          <p:cNvSpPr txBox="1"/>
          <p:nvPr/>
        </p:nvSpPr>
        <p:spPr>
          <a:xfrm>
            <a:off x="6076752" y="3603675"/>
            <a:ext cx="28521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Training/Consulting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 untuk memahami perspektif nasabah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600" name="Google Shape;600;p49"/>
          <p:cNvCxnSpPr/>
          <p:nvPr/>
        </p:nvCxnSpPr>
        <p:spPr>
          <a:xfrm>
            <a:off x="3155095" y="2191436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1" name="Google Shape;601;p49"/>
          <p:cNvCxnSpPr/>
          <p:nvPr/>
        </p:nvCxnSpPr>
        <p:spPr>
          <a:xfrm>
            <a:off x="6094495" y="21914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2" name="Google Shape;602;p49"/>
          <p:cNvCxnSpPr/>
          <p:nvPr/>
        </p:nvCxnSpPr>
        <p:spPr>
          <a:xfrm>
            <a:off x="3683045" y="3495061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3" name="Google Shape;603;p49"/>
          <p:cNvCxnSpPr/>
          <p:nvPr/>
        </p:nvCxnSpPr>
        <p:spPr>
          <a:xfrm flipH="1">
            <a:off x="671089" y="3385577"/>
            <a:ext cx="7784400" cy="1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4" name="Google Shape;604;p49"/>
          <p:cNvCxnSpPr/>
          <p:nvPr/>
        </p:nvCxnSpPr>
        <p:spPr>
          <a:xfrm>
            <a:off x="5957620" y="3495048"/>
            <a:ext cx="0" cy="113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5" name="Google Shape;605;p49"/>
          <p:cNvSpPr txBox="1"/>
          <p:nvPr/>
        </p:nvSpPr>
        <p:spPr>
          <a:xfrm>
            <a:off x="3853455" y="3513950"/>
            <a:ext cx="20529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Menggunakan konten untuk bahan promosi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0"/>
          <p:cNvSpPr/>
          <p:nvPr/>
        </p:nvSpPr>
        <p:spPr>
          <a:xfrm>
            <a:off x="2881675" y="2798231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1" name="Google Shape;611;p50"/>
          <p:cNvSpPr/>
          <p:nvPr/>
        </p:nvSpPr>
        <p:spPr>
          <a:xfrm>
            <a:off x="2881800" y="1960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2" name="Google Shape;612;p50"/>
          <p:cNvSpPr/>
          <p:nvPr/>
        </p:nvSpPr>
        <p:spPr>
          <a:xfrm>
            <a:off x="2881675" y="1002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3" name="Google Shape;613;p50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14" name="Google Shape;614;p50"/>
          <p:cNvSpPr/>
          <p:nvPr/>
        </p:nvSpPr>
        <p:spPr>
          <a:xfrm>
            <a:off x="-8700" y="-6575"/>
            <a:ext cx="2613000" cy="329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5" name="Google Shape;615;p50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(1)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6" name="Google Shape;616;p50"/>
          <p:cNvSpPr txBox="1"/>
          <p:nvPr>
            <p:ph idx="1" type="body"/>
          </p:nvPr>
        </p:nvSpPr>
        <p:spPr>
          <a:xfrm>
            <a:off x="2881685" y="370005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Seorang RM menawarkan pembelian bonds secondary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7" name="Google Shape;617;p50"/>
          <p:cNvSpPr txBox="1"/>
          <p:nvPr/>
        </p:nvSpPr>
        <p:spPr>
          <a:xfrm>
            <a:off x="340650" y="3796500"/>
            <a:ext cx="8280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Hindsight: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harus menempatkan diri sebagai pelaku pasar. Rekomendasikan produk alternatif yang sesuai kondisi market, misalnya RDPU, deposito, atau malah valas (tentunya sesuai profil risiko nasabah)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8" name="Google Shape;618;p50"/>
          <p:cNvSpPr txBox="1"/>
          <p:nvPr/>
        </p:nvSpPr>
        <p:spPr>
          <a:xfrm>
            <a:off x="3274375" y="1002533"/>
            <a:ext cx="51558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bertanya pada content creator, “menurutmu gimana?”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19" name="Google Shape;619;p50"/>
          <p:cNvSpPr txBox="1"/>
          <p:nvPr/>
        </p:nvSpPr>
        <p:spPr>
          <a:xfrm>
            <a:off x="2881675" y="1933850"/>
            <a:ext cx="59412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Creator menjawab “jangan, karena suku bunga lagi mau naik”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20" name="Google Shape;620;p50"/>
          <p:cNvSpPr txBox="1"/>
          <p:nvPr/>
        </p:nvSpPr>
        <p:spPr>
          <a:xfrm>
            <a:off x="2941525" y="2768225"/>
            <a:ext cx="58215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menolak penawaran dan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kehilangan trust pada RM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21" name="Google Shape;621;p50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50"/>
          <p:cNvSpPr/>
          <p:nvPr/>
        </p:nvSpPr>
        <p:spPr>
          <a:xfrm>
            <a:off x="5758225" y="1741882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50"/>
          <p:cNvSpPr/>
          <p:nvPr/>
        </p:nvSpPr>
        <p:spPr>
          <a:xfrm>
            <a:off x="5758225" y="2618808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1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29" name="Google Shape;629;p51"/>
          <p:cNvSpPr/>
          <p:nvPr/>
        </p:nvSpPr>
        <p:spPr>
          <a:xfrm>
            <a:off x="-8700" y="-6575"/>
            <a:ext cx="2613000" cy="329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30" name="Google Shape;630;p51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(1)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31" name="Google Shape;631;p51"/>
          <p:cNvSpPr txBox="1"/>
          <p:nvPr>
            <p:ph idx="1" type="body"/>
          </p:nvPr>
        </p:nvSpPr>
        <p:spPr>
          <a:xfrm>
            <a:off x="2881685" y="370005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Seorang RM menawarkan pembelian bonds secondary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32" name="Google Shape;632;p51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/>
          <p:nvPr/>
        </p:nvSpPr>
        <p:spPr>
          <a:xfrm>
            <a:off x="-8700" y="1156200"/>
            <a:ext cx="9144000" cy="14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 txBox="1"/>
          <p:nvPr>
            <p:ph type="title"/>
          </p:nvPr>
        </p:nvSpPr>
        <p:spPr>
          <a:xfrm>
            <a:off x="1971575" y="237525"/>
            <a:ext cx="529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5000">
                <a:latin typeface="Rubik ExtraBold"/>
                <a:ea typeface="Rubik ExtraBold"/>
                <a:cs typeface="Rubik ExtraBold"/>
                <a:sym typeface="Rubik ExtraBold"/>
              </a:rPr>
              <a:t>DISCLAIMER</a:t>
            </a:r>
            <a:endParaRPr sz="5000"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3389254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Opini/Pendapat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872800" y="2400225"/>
            <a:ext cx="19389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BTN adalah singkatan dari Bank Tabungan Negara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3397950" y="2400225"/>
            <a:ext cx="23481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Pelayanan Bank Tabungan Negara sangat memuaskan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872800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Fakta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12" name="Google Shape;112;p16"/>
          <p:cNvSpPr/>
          <p:nvPr/>
        </p:nvSpPr>
        <p:spPr>
          <a:xfrm rot="5400000">
            <a:off x="179892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6"/>
          <p:cNvSpPr/>
          <p:nvPr/>
        </p:nvSpPr>
        <p:spPr>
          <a:xfrm rot="5400000">
            <a:off x="451618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52"/>
          <p:cNvSpPr/>
          <p:nvPr/>
        </p:nvSpPr>
        <p:spPr>
          <a:xfrm>
            <a:off x="2881675" y="1002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8" name="Google Shape;638;p52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9" name="Google Shape;639;p52"/>
          <p:cNvSpPr/>
          <p:nvPr/>
        </p:nvSpPr>
        <p:spPr>
          <a:xfrm>
            <a:off x="-8700" y="-6575"/>
            <a:ext cx="2613000" cy="329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40" name="Google Shape;640;p52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(1)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41" name="Google Shape;641;p52"/>
          <p:cNvSpPr txBox="1"/>
          <p:nvPr>
            <p:ph idx="1" type="body"/>
          </p:nvPr>
        </p:nvSpPr>
        <p:spPr>
          <a:xfrm>
            <a:off x="2881685" y="370005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Seorang RM menawarkan pembelian bonds secondary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42" name="Google Shape;642;p52"/>
          <p:cNvSpPr txBox="1"/>
          <p:nvPr/>
        </p:nvSpPr>
        <p:spPr>
          <a:xfrm>
            <a:off x="3274375" y="1002533"/>
            <a:ext cx="51558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bertanya pada content creator, “menurutmu gimana?”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43" name="Google Shape;643;p52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52"/>
          <p:cNvSpPr/>
          <p:nvPr/>
        </p:nvSpPr>
        <p:spPr>
          <a:xfrm>
            <a:off x="5758225" y="1741882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53"/>
          <p:cNvSpPr/>
          <p:nvPr/>
        </p:nvSpPr>
        <p:spPr>
          <a:xfrm>
            <a:off x="2881675" y="2798231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50" name="Google Shape;650;p53"/>
          <p:cNvSpPr/>
          <p:nvPr/>
        </p:nvSpPr>
        <p:spPr>
          <a:xfrm>
            <a:off x="2881800" y="1960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51" name="Google Shape;651;p53"/>
          <p:cNvSpPr/>
          <p:nvPr/>
        </p:nvSpPr>
        <p:spPr>
          <a:xfrm>
            <a:off x="2881675" y="1002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52" name="Google Shape;652;p53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53" name="Google Shape;653;p53"/>
          <p:cNvSpPr/>
          <p:nvPr/>
        </p:nvSpPr>
        <p:spPr>
          <a:xfrm>
            <a:off x="-8700" y="-6575"/>
            <a:ext cx="2613000" cy="329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54" name="Google Shape;654;p53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(1)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55" name="Google Shape;655;p53"/>
          <p:cNvSpPr txBox="1"/>
          <p:nvPr>
            <p:ph idx="1" type="body"/>
          </p:nvPr>
        </p:nvSpPr>
        <p:spPr>
          <a:xfrm>
            <a:off x="2881685" y="370005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Seorang RM menawarkan pembelian bonds secondary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56" name="Google Shape;656;p53"/>
          <p:cNvSpPr txBox="1"/>
          <p:nvPr/>
        </p:nvSpPr>
        <p:spPr>
          <a:xfrm>
            <a:off x="3274375" y="1002533"/>
            <a:ext cx="51558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bertanya pada content creator, “menurutmu gimana?”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7" name="Google Shape;657;p53"/>
          <p:cNvSpPr txBox="1"/>
          <p:nvPr/>
        </p:nvSpPr>
        <p:spPr>
          <a:xfrm>
            <a:off x="2881675" y="1933850"/>
            <a:ext cx="5941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Creator menjawab “jangan, karena suku bunga lagi mau naik”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58" name="Google Shape;658;p53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53"/>
          <p:cNvSpPr/>
          <p:nvPr/>
        </p:nvSpPr>
        <p:spPr>
          <a:xfrm>
            <a:off x="5758225" y="1741882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53"/>
          <p:cNvSpPr/>
          <p:nvPr/>
        </p:nvSpPr>
        <p:spPr>
          <a:xfrm>
            <a:off x="5758225" y="2618808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54"/>
          <p:cNvSpPr/>
          <p:nvPr/>
        </p:nvSpPr>
        <p:spPr>
          <a:xfrm>
            <a:off x="2881675" y="2798231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6" name="Google Shape;666;p54"/>
          <p:cNvSpPr/>
          <p:nvPr/>
        </p:nvSpPr>
        <p:spPr>
          <a:xfrm>
            <a:off x="2881800" y="1960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7" name="Google Shape;667;p54"/>
          <p:cNvSpPr/>
          <p:nvPr/>
        </p:nvSpPr>
        <p:spPr>
          <a:xfrm>
            <a:off x="2881675" y="1002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8" name="Google Shape;668;p54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9" name="Google Shape;669;p54"/>
          <p:cNvSpPr/>
          <p:nvPr/>
        </p:nvSpPr>
        <p:spPr>
          <a:xfrm>
            <a:off x="-8700" y="-6575"/>
            <a:ext cx="2613000" cy="329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70" name="Google Shape;670;p54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(1)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71" name="Google Shape;671;p54"/>
          <p:cNvSpPr txBox="1"/>
          <p:nvPr>
            <p:ph idx="1" type="body"/>
          </p:nvPr>
        </p:nvSpPr>
        <p:spPr>
          <a:xfrm>
            <a:off x="2881685" y="370005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Seorang RM menawarkan pembelian bonds secondary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72" name="Google Shape;672;p54"/>
          <p:cNvSpPr txBox="1"/>
          <p:nvPr/>
        </p:nvSpPr>
        <p:spPr>
          <a:xfrm>
            <a:off x="3274375" y="1002533"/>
            <a:ext cx="51558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bertanya pada content creator, “menurutmu gimana?”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73" name="Google Shape;673;p54"/>
          <p:cNvSpPr txBox="1"/>
          <p:nvPr/>
        </p:nvSpPr>
        <p:spPr>
          <a:xfrm>
            <a:off x="2881675" y="1933850"/>
            <a:ext cx="5941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Creator menjawab “jangan, karena suku bunga lagi mau naik”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74" name="Google Shape;674;p54"/>
          <p:cNvSpPr txBox="1"/>
          <p:nvPr/>
        </p:nvSpPr>
        <p:spPr>
          <a:xfrm>
            <a:off x="2941525" y="2768225"/>
            <a:ext cx="58215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menolak penawaran dan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kehilangan trust pada RM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75" name="Google Shape;675;p54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54"/>
          <p:cNvSpPr/>
          <p:nvPr/>
        </p:nvSpPr>
        <p:spPr>
          <a:xfrm>
            <a:off x="5758225" y="1741882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54"/>
          <p:cNvSpPr/>
          <p:nvPr/>
        </p:nvSpPr>
        <p:spPr>
          <a:xfrm>
            <a:off x="5758225" y="2618808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5"/>
          <p:cNvSpPr/>
          <p:nvPr/>
        </p:nvSpPr>
        <p:spPr>
          <a:xfrm>
            <a:off x="2881675" y="2798231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3" name="Google Shape;683;p55"/>
          <p:cNvSpPr/>
          <p:nvPr/>
        </p:nvSpPr>
        <p:spPr>
          <a:xfrm>
            <a:off x="2881800" y="1960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4" name="Google Shape;684;p55"/>
          <p:cNvSpPr/>
          <p:nvPr/>
        </p:nvSpPr>
        <p:spPr>
          <a:xfrm>
            <a:off x="2881675" y="1002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5" name="Google Shape;685;p55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6" name="Google Shape;686;p55"/>
          <p:cNvSpPr/>
          <p:nvPr/>
        </p:nvSpPr>
        <p:spPr>
          <a:xfrm>
            <a:off x="-8700" y="-6575"/>
            <a:ext cx="2613000" cy="329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87" name="Google Shape;687;p55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(1)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88" name="Google Shape;688;p55"/>
          <p:cNvSpPr txBox="1"/>
          <p:nvPr>
            <p:ph idx="1" type="body"/>
          </p:nvPr>
        </p:nvSpPr>
        <p:spPr>
          <a:xfrm>
            <a:off x="2881685" y="370005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Seorang RM menawarkan pembelian bonds secondary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89" name="Google Shape;689;p55"/>
          <p:cNvSpPr txBox="1"/>
          <p:nvPr/>
        </p:nvSpPr>
        <p:spPr>
          <a:xfrm>
            <a:off x="340650" y="3796500"/>
            <a:ext cx="8280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Hindsight: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harus menempatkan diri sebagai pelaku pasar. Rekomendasikan produk alternatif yang sesuai kondisi market, misalnya RDPU, deposito, atau malah valas (tentunya sesuai profil risiko nasabah)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90" name="Google Shape;690;p55"/>
          <p:cNvSpPr txBox="1"/>
          <p:nvPr/>
        </p:nvSpPr>
        <p:spPr>
          <a:xfrm>
            <a:off x="3274375" y="1002533"/>
            <a:ext cx="51558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bertanya pada content creator, “menurutmu gimana?”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91" name="Google Shape;691;p55"/>
          <p:cNvSpPr txBox="1"/>
          <p:nvPr/>
        </p:nvSpPr>
        <p:spPr>
          <a:xfrm>
            <a:off x="2881675" y="1933850"/>
            <a:ext cx="5941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Creator menjawab “jangan, karena suku bunga lagi mau naik”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92" name="Google Shape;692;p55"/>
          <p:cNvSpPr txBox="1"/>
          <p:nvPr/>
        </p:nvSpPr>
        <p:spPr>
          <a:xfrm>
            <a:off x="2941525" y="2768225"/>
            <a:ext cx="58215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menolak penawaran dan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kehilangan trust pada RM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93" name="Google Shape;693;p55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55"/>
          <p:cNvSpPr/>
          <p:nvPr/>
        </p:nvSpPr>
        <p:spPr>
          <a:xfrm>
            <a:off x="5758225" y="1741882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55"/>
          <p:cNvSpPr/>
          <p:nvPr/>
        </p:nvSpPr>
        <p:spPr>
          <a:xfrm>
            <a:off x="5758225" y="2618808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56"/>
          <p:cNvSpPr/>
          <p:nvPr/>
        </p:nvSpPr>
        <p:spPr>
          <a:xfrm>
            <a:off x="2881800" y="344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01" name="Google Shape;701;p56"/>
          <p:cNvSpPr/>
          <p:nvPr/>
        </p:nvSpPr>
        <p:spPr>
          <a:xfrm>
            <a:off x="-8700" y="-6575"/>
            <a:ext cx="2613000" cy="3609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02" name="Google Shape;702;p56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(2)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03" name="Google Shape;703;p56"/>
          <p:cNvSpPr txBox="1"/>
          <p:nvPr>
            <p:ph idx="1" type="body"/>
          </p:nvPr>
        </p:nvSpPr>
        <p:spPr>
          <a:xfrm>
            <a:off x="2785200" y="349650"/>
            <a:ext cx="6134400" cy="6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50">
                <a:latin typeface="Rubik"/>
                <a:ea typeface="Rubik"/>
                <a:cs typeface="Rubik"/>
                <a:sym typeface="Rubik"/>
              </a:rPr>
              <a:t>Seorang RM menawarkan pembelian equity mutual fund</a:t>
            </a:r>
            <a:endParaRPr sz="185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04" name="Google Shape;704;p56"/>
          <p:cNvSpPr/>
          <p:nvPr/>
        </p:nvSpPr>
        <p:spPr>
          <a:xfrm>
            <a:off x="5758225" y="102726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57"/>
          <p:cNvSpPr/>
          <p:nvPr/>
        </p:nvSpPr>
        <p:spPr>
          <a:xfrm>
            <a:off x="2881675" y="1218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10" name="Google Shape;710;p57"/>
          <p:cNvSpPr/>
          <p:nvPr/>
        </p:nvSpPr>
        <p:spPr>
          <a:xfrm>
            <a:off x="2881800" y="344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11" name="Google Shape;711;p57"/>
          <p:cNvSpPr/>
          <p:nvPr/>
        </p:nvSpPr>
        <p:spPr>
          <a:xfrm>
            <a:off x="-8700" y="-6575"/>
            <a:ext cx="2613000" cy="3609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12" name="Google Shape;712;p57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(2)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13" name="Google Shape;713;p57"/>
          <p:cNvSpPr txBox="1"/>
          <p:nvPr>
            <p:ph idx="1" type="body"/>
          </p:nvPr>
        </p:nvSpPr>
        <p:spPr>
          <a:xfrm>
            <a:off x="2785200" y="349650"/>
            <a:ext cx="6134400" cy="6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50">
                <a:latin typeface="Rubik"/>
                <a:ea typeface="Rubik"/>
                <a:cs typeface="Rubik"/>
                <a:sym typeface="Rubik"/>
              </a:rPr>
              <a:t>Seorang RM menawarkan pembelian equity mutual fund</a:t>
            </a:r>
            <a:endParaRPr sz="185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14" name="Google Shape;714;p57"/>
          <p:cNvSpPr txBox="1"/>
          <p:nvPr/>
        </p:nvSpPr>
        <p:spPr>
          <a:xfrm>
            <a:off x="2941525" y="1175676"/>
            <a:ext cx="58215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cek konten beberapa content creator keuangan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15" name="Google Shape;715;p57"/>
          <p:cNvSpPr/>
          <p:nvPr/>
        </p:nvSpPr>
        <p:spPr>
          <a:xfrm>
            <a:off x="5758225" y="102726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57"/>
          <p:cNvSpPr/>
          <p:nvPr/>
        </p:nvSpPr>
        <p:spPr>
          <a:xfrm>
            <a:off x="5758225" y="193195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58"/>
          <p:cNvSpPr/>
          <p:nvPr/>
        </p:nvSpPr>
        <p:spPr>
          <a:xfrm>
            <a:off x="2881675" y="3082552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2" name="Google Shape;722;p58"/>
          <p:cNvSpPr/>
          <p:nvPr/>
        </p:nvSpPr>
        <p:spPr>
          <a:xfrm>
            <a:off x="2881800" y="213940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3" name="Google Shape;723;p58"/>
          <p:cNvSpPr/>
          <p:nvPr/>
        </p:nvSpPr>
        <p:spPr>
          <a:xfrm>
            <a:off x="2881675" y="1218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4" name="Google Shape;724;p58"/>
          <p:cNvSpPr/>
          <p:nvPr/>
        </p:nvSpPr>
        <p:spPr>
          <a:xfrm>
            <a:off x="2881800" y="344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5" name="Google Shape;725;p58"/>
          <p:cNvSpPr/>
          <p:nvPr/>
        </p:nvSpPr>
        <p:spPr>
          <a:xfrm>
            <a:off x="-8700" y="-6575"/>
            <a:ext cx="2613000" cy="3609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26" name="Google Shape;726;p58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(2)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27" name="Google Shape;727;p58"/>
          <p:cNvSpPr txBox="1"/>
          <p:nvPr>
            <p:ph idx="1" type="body"/>
          </p:nvPr>
        </p:nvSpPr>
        <p:spPr>
          <a:xfrm>
            <a:off x="2785200" y="349650"/>
            <a:ext cx="6134400" cy="6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50">
                <a:latin typeface="Rubik"/>
                <a:ea typeface="Rubik"/>
                <a:cs typeface="Rubik"/>
                <a:sym typeface="Rubik"/>
              </a:rPr>
              <a:t>Seorang RM menawarkan pembelian equity mutual fund</a:t>
            </a:r>
            <a:endParaRPr sz="185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28" name="Google Shape;728;p58"/>
          <p:cNvSpPr txBox="1"/>
          <p:nvPr/>
        </p:nvSpPr>
        <p:spPr>
          <a:xfrm>
            <a:off x="2941525" y="1175676"/>
            <a:ext cx="58215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cek konten beberapa content creator keuangan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29" name="Google Shape;729;p58"/>
          <p:cNvSpPr txBox="1"/>
          <p:nvPr/>
        </p:nvSpPr>
        <p:spPr>
          <a:xfrm>
            <a:off x="2881675" y="2109400"/>
            <a:ext cx="5941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4 konten bilang IHSG masih akan turun, 6 konten bilang IHSG sudah murah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30" name="Google Shape;730;p58"/>
          <p:cNvSpPr/>
          <p:nvPr/>
        </p:nvSpPr>
        <p:spPr>
          <a:xfrm>
            <a:off x="5758225" y="102726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58"/>
          <p:cNvSpPr/>
          <p:nvPr/>
        </p:nvSpPr>
        <p:spPr>
          <a:xfrm>
            <a:off x="5758225" y="193195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58"/>
          <p:cNvSpPr/>
          <p:nvPr/>
        </p:nvSpPr>
        <p:spPr>
          <a:xfrm>
            <a:off x="5758225" y="2865058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59"/>
          <p:cNvSpPr/>
          <p:nvPr/>
        </p:nvSpPr>
        <p:spPr>
          <a:xfrm>
            <a:off x="2881675" y="3082552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38" name="Google Shape;738;p59"/>
          <p:cNvSpPr/>
          <p:nvPr/>
        </p:nvSpPr>
        <p:spPr>
          <a:xfrm>
            <a:off x="2881800" y="213940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39" name="Google Shape;739;p59"/>
          <p:cNvSpPr/>
          <p:nvPr/>
        </p:nvSpPr>
        <p:spPr>
          <a:xfrm>
            <a:off x="2881675" y="1218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40" name="Google Shape;740;p59"/>
          <p:cNvSpPr/>
          <p:nvPr/>
        </p:nvSpPr>
        <p:spPr>
          <a:xfrm>
            <a:off x="2881800" y="344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41" name="Google Shape;741;p59"/>
          <p:cNvSpPr/>
          <p:nvPr/>
        </p:nvSpPr>
        <p:spPr>
          <a:xfrm>
            <a:off x="-8700" y="-6575"/>
            <a:ext cx="2613000" cy="3609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42" name="Google Shape;742;p59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(2)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43" name="Google Shape;743;p59"/>
          <p:cNvSpPr txBox="1"/>
          <p:nvPr>
            <p:ph idx="1" type="body"/>
          </p:nvPr>
        </p:nvSpPr>
        <p:spPr>
          <a:xfrm>
            <a:off x="2785200" y="349650"/>
            <a:ext cx="6134400" cy="6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50">
                <a:latin typeface="Rubik"/>
                <a:ea typeface="Rubik"/>
                <a:cs typeface="Rubik"/>
                <a:sym typeface="Rubik"/>
              </a:rPr>
              <a:t>Seorang RM menawarkan pembelian equity mutual fund</a:t>
            </a:r>
            <a:endParaRPr sz="185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44" name="Google Shape;744;p59"/>
          <p:cNvSpPr txBox="1"/>
          <p:nvPr/>
        </p:nvSpPr>
        <p:spPr>
          <a:xfrm>
            <a:off x="2941525" y="1175676"/>
            <a:ext cx="58215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cek konten beberapa content creator keuangan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45" name="Google Shape;745;p59"/>
          <p:cNvSpPr txBox="1"/>
          <p:nvPr/>
        </p:nvSpPr>
        <p:spPr>
          <a:xfrm>
            <a:off x="2881675" y="2109400"/>
            <a:ext cx="5941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4 konten bilang IHSG masih akan turun, 6 konten bilang IHSG sudah murah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46" name="Google Shape;746;p59"/>
          <p:cNvSpPr txBox="1"/>
          <p:nvPr/>
        </p:nvSpPr>
        <p:spPr>
          <a:xfrm>
            <a:off x="2941650" y="3091850"/>
            <a:ext cx="582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 akhirnya mau membeli produk equity fund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47" name="Google Shape;747;p59"/>
          <p:cNvSpPr/>
          <p:nvPr/>
        </p:nvSpPr>
        <p:spPr>
          <a:xfrm>
            <a:off x="5758225" y="102726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59"/>
          <p:cNvSpPr/>
          <p:nvPr/>
        </p:nvSpPr>
        <p:spPr>
          <a:xfrm>
            <a:off x="5758225" y="193195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59"/>
          <p:cNvSpPr/>
          <p:nvPr/>
        </p:nvSpPr>
        <p:spPr>
          <a:xfrm>
            <a:off x="5758225" y="2865058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60"/>
          <p:cNvSpPr/>
          <p:nvPr/>
        </p:nvSpPr>
        <p:spPr>
          <a:xfrm>
            <a:off x="2881675" y="3082552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5" name="Google Shape;755;p60"/>
          <p:cNvSpPr/>
          <p:nvPr/>
        </p:nvSpPr>
        <p:spPr>
          <a:xfrm>
            <a:off x="2881800" y="213940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6" name="Google Shape;756;p60"/>
          <p:cNvSpPr/>
          <p:nvPr/>
        </p:nvSpPr>
        <p:spPr>
          <a:xfrm>
            <a:off x="2881675" y="1218650"/>
            <a:ext cx="5941200" cy="81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7" name="Google Shape;757;p60"/>
          <p:cNvSpPr/>
          <p:nvPr/>
        </p:nvSpPr>
        <p:spPr>
          <a:xfrm>
            <a:off x="2881800" y="344050"/>
            <a:ext cx="5941200" cy="75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8" name="Google Shape;758;p60"/>
          <p:cNvSpPr/>
          <p:nvPr/>
        </p:nvSpPr>
        <p:spPr>
          <a:xfrm>
            <a:off x="-8700" y="-6575"/>
            <a:ext cx="2613000" cy="3609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59" name="Google Shape;759;p60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(2)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60" name="Google Shape;760;p60"/>
          <p:cNvSpPr txBox="1"/>
          <p:nvPr>
            <p:ph idx="1" type="body"/>
          </p:nvPr>
        </p:nvSpPr>
        <p:spPr>
          <a:xfrm>
            <a:off x="2785200" y="349650"/>
            <a:ext cx="6134400" cy="6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50">
                <a:latin typeface="Rubik"/>
                <a:ea typeface="Rubik"/>
                <a:cs typeface="Rubik"/>
                <a:sym typeface="Rubik"/>
              </a:rPr>
              <a:t>Seorang RM menawarkan pembelian equity mutual fund</a:t>
            </a:r>
            <a:endParaRPr sz="185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61" name="Google Shape;761;p60"/>
          <p:cNvSpPr txBox="1"/>
          <p:nvPr/>
        </p:nvSpPr>
        <p:spPr>
          <a:xfrm>
            <a:off x="340650" y="3786893"/>
            <a:ext cx="84627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Hindsight: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bisa memanfaatkan ‘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confirmation bias’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 dengan menggunakan opini third party yang cocok untuk memperkuat penawaran produk. “Pak/bu coba liat konten ini deh, betul kan apa kata saya”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62" name="Google Shape;762;p60"/>
          <p:cNvSpPr txBox="1"/>
          <p:nvPr/>
        </p:nvSpPr>
        <p:spPr>
          <a:xfrm>
            <a:off x="2941525" y="1175676"/>
            <a:ext cx="58215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cek konten beberapa content creator keuangan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63" name="Google Shape;763;p60"/>
          <p:cNvSpPr txBox="1"/>
          <p:nvPr/>
        </p:nvSpPr>
        <p:spPr>
          <a:xfrm>
            <a:off x="2881675" y="2109400"/>
            <a:ext cx="5941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4 konten bilang IHSG masih akan turun, 6 konten bilang IHSG sudah murah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64" name="Google Shape;764;p60"/>
          <p:cNvSpPr txBox="1"/>
          <p:nvPr/>
        </p:nvSpPr>
        <p:spPr>
          <a:xfrm>
            <a:off x="2941650" y="3091850"/>
            <a:ext cx="582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 akhirnya mau membeli produk equity fund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65" name="Google Shape;765;p60"/>
          <p:cNvSpPr/>
          <p:nvPr/>
        </p:nvSpPr>
        <p:spPr>
          <a:xfrm>
            <a:off x="5758225" y="102726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60"/>
          <p:cNvSpPr/>
          <p:nvPr/>
        </p:nvSpPr>
        <p:spPr>
          <a:xfrm>
            <a:off x="5758225" y="1931957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60"/>
          <p:cNvSpPr/>
          <p:nvPr/>
        </p:nvSpPr>
        <p:spPr>
          <a:xfrm>
            <a:off x="5758225" y="2865058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61"/>
          <p:cNvSpPr/>
          <p:nvPr/>
        </p:nvSpPr>
        <p:spPr>
          <a:xfrm>
            <a:off x="2881675" y="3635877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3" name="Google Shape;773;p61"/>
          <p:cNvSpPr/>
          <p:nvPr/>
        </p:nvSpPr>
        <p:spPr>
          <a:xfrm>
            <a:off x="2881800" y="1561495"/>
            <a:ext cx="5941200" cy="60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4" name="Google Shape;774;p61"/>
          <p:cNvSpPr/>
          <p:nvPr/>
        </p:nvSpPr>
        <p:spPr>
          <a:xfrm>
            <a:off x="2881675" y="1002650"/>
            <a:ext cx="5941200" cy="453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5" name="Google Shape;775;p61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6" name="Google Shape;776;p61"/>
          <p:cNvSpPr/>
          <p:nvPr/>
        </p:nvSpPr>
        <p:spPr>
          <a:xfrm>
            <a:off x="-8700" y="-6575"/>
            <a:ext cx="2613000" cy="4163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77" name="Google Shape;777;p61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(3)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78" name="Google Shape;778;p61"/>
          <p:cNvSpPr txBox="1"/>
          <p:nvPr>
            <p:ph idx="1" type="body"/>
          </p:nvPr>
        </p:nvSpPr>
        <p:spPr>
          <a:xfrm>
            <a:off x="2911825" y="370900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latin typeface="Rubik"/>
                <a:ea typeface="Rubik"/>
                <a:cs typeface="Rubik"/>
                <a:sym typeface="Rubik"/>
              </a:rPr>
              <a:t>Seorang RM menawarkan pembelian </a:t>
            </a:r>
            <a:r>
              <a:rPr lang="en-GB" sz="1500">
                <a:latin typeface="Rubik"/>
                <a:ea typeface="Rubik"/>
                <a:cs typeface="Rubik"/>
                <a:sym typeface="Rubik"/>
              </a:rPr>
              <a:t>produk bancassurance</a:t>
            </a:r>
            <a:endParaRPr sz="15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79" name="Google Shape;779;p61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61"/>
          <p:cNvSpPr/>
          <p:nvPr/>
        </p:nvSpPr>
        <p:spPr>
          <a:xfrm>
            <a:off x="5758350" y="134578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61"/>
          <p:cNvSpPr/>
          <p:nvPr/>
        </p:nvSpPr>
        <p:spPr>
          <a:xfrm>
            <a:off x="5758350" y="343950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>
            <a:off x="-8700" y="1156200"/>
            <a:ext cx="9144000" cy="14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7"/>
          <p:cNvSpPr txBox="1"/>
          <p:nvPr>
            <p:ph type="title"/>
          </p:nvPr>
        </p:nvSpPr>
        <p:spPr>
          <a:xfrm>
            <a:off x="1971575" y="237525"/>
            <a:ext cx="529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5000">
                <a:latin typeface="Rubik ExtraBold"/>
                <a:ea typeface="Rubik ExtraBold"/>
                <a:cs typeface="Rubik ExtraBold"/>
                <a:sym typeface="Rubik ExtraBold"/>
              </a:rPr>
              <a:t>DISCLAIMER</a:t>
            </a:r>
            <a:endParaRPr sz="5000"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3389254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Opini/Pendapat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6099475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Hipotesa/Analisa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22" name="Google Shape;122;p17"/>
          <p:cNvSpPr txBox="1"/>
          <p:nvPr/>
        </p:nvSpPr>
        <p:spPr>
          <a:xfrm>
            <a:off x="872800" y="2400225"/>
            <a:ext cx="19389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BTN adalah singkatan dari Bank Tabungan Negara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6099475" y="2400225"/>
            <a:ext cx="23481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BTN akan menjadi bank yang makin hebat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3397950" y="2400225"/>
            <a:ext cx="23481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Pelayanan Bank Tabungan Negara sangat memuaskan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5" name="Google Shape;125;p17"/>
          <p:cNvSpPr txBox="1"/>
          <p:nvPr/>
        </p:nvSpPr>
        <p:spPr>
          <a:xfrm>
            <a:off x="872800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Fakta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26" name="Google Shape;126;p17"/>
          <p:cNvSpPr/>
          <p:nvPr/>
        </p:nvSpPr>
        <p:spPr>
          <a:xfrm rot="5400000">
            <a:off x="179892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7"/>
          <p:cNvSpPr/>
          <p:nvPr/>
        </p:nvSpPr>
        <p:spPr>
          <a:xfrm rot="5400000">
            <a:off x="451618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62"/>
          <p:cNvSpPr/>
          <p:nvPr/>
        </p:nvSpPr>
        <p:spPr>
          <a:xfrm>
            <a:off x="2881675" y="3635877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7" name="Google Shape;787;p62"/>
          <p:cNvSpPr/>
          <p:nvPr/>
        </p:nvSpPr>
        <p:spPr>
          <a:xfrm>
            <a:off x="2881800" y="1561495"/>
            <a:ext cx="5941200" cy="60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8" name="Google Shape;788;p62"/>
          <p:cNvSpPr/>
          <p:nvPr/>
        </p:nvSpPr>
        <p:spPr>
          <a:xfrm>
            <a:off x="2881675" y="1002650"/>
            <a:ext cx="5941200" cy="453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9" name="Google Shape;789;p62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0" name="Google Shape;790;p62"/>
          <p:cNvSpPr/>
          <p:nvPr/>
        </p:nvSpPr>
        <p:spPr>
          <a:xfrm>
            <a:off x="-8700" y="-6575"/>
            <a:ext cx="2613000" cy="4163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91" name="Google Shape;791;p62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(3)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92" name="Google Shape;792;p62"/>
          <p:cNvSpPr txBox="1"/>
          <p:nvPr>
            <p:ph idx="1" type="body"/>
          </p:nvPr>
        </p:nvSpPr>
        <p:spPr>
          <a:xfrm>
            <a:off x="2911825" y="370900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latin typeface="Rubik"/>
                <a:ea typeface="Rubik"/>
                <a:cs typeface="Rubik"/>
                <a:sym typeface="Rubik"/>
              </a:rPr>
              <a:t>Seorang RM menawarkan pembelian produk bancassurance</a:t>
            </a:r>
            <a:endParaRPr sz="15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93" name="Google Shape;793;p62"/>
          <p:cNvSpPr txBox="1"/>
          <p:nvPr/>
        </p:nvSpPr>
        <p:spPr>
          <a:xfrm>
            <a:off x="2881675" y="942750"/>
            <a:ext cx="5941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 konsultasi dengan mentor/coach keuangan pribadinya</a:t>
            </a:r>
            <a:endParaRPr sz="15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94" name="Google Shape;794;p62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62"/>
          <p:cNvSpPr/>
          <p:nvPr/>
        </p:nvSpPr>
        <p:spPr>
          <a:xfrm>
            <a:off x="5758350" y="134578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62"/>
          <p:cNvSpPr/>
          <p:nvPr/>
        </p:nvSpPr>
        <p:spPr>
          <a:xfrm>
            <a:off x="5758350" y="343950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63"/>
          <p:cNvSpPr/>
          <p:nvPr/>
        </p:nvSpPr>
        <p:spPr>
          <a:xfrm>
            <a:off x="2881675" y="3635877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02" name="Google Shape;802;p63"/>
          <p:cNvSpPr/>
          <p:nvPr/>
        </p:nvSpPr>
        <p:spPr>
          <a:xfrm>
            <a:off x="2881800" y="1561495"/>
            <a:ext cx="5941200" cy="60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03" name="Google Shape;803;p63"/>
          <p:cNvSpPr/>
          <p:nvPr/>
        </p:nvSpPr>
        <p:spPr>
          <a:xfrm>
            <a:off x="2881675" y="1002650"/>
            <a:ext cx="5941200" cy="453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04" name="Google Shape;804;p63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05" name="Google Shape;805;p63"/>
          <p:cNvSpPr/>
          <p:nvPr/>
        </p:nvSpPr>
        <p:spPr>
          <a:xfrm>
            <a:off x="-8700" y="-6575"/>
            <a:ext cx="2613000" cy="4163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06" name="Google Shape;806;p63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(3)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07" name="Google Shape;807;p63"/>
          <p:cNvSpPr txBox="1"/>
          <p:nvPr>
            <p:ph idx="1" type="body"/>
          </p:nvPr>
        </p:nvSpPr>
        <p:spPr>
          <a:xfrm>
            <a:off x="2911825" y="370900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latin typeface="Rubik"/>
                <a:ea typeface="Rubik"/>
                <a:cs typeface="Rubik"/>
                <a:sym typeface="Rubik"/>
              </a:rPr>
              <a:t>Seorang RM menawarkan pembelian produk bancassurance</a:t>
            </a:r>
            <a:endParaRPr sz="15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08" name="Google Shape;808;p63"/>
          <p:cNvSpPr txBox="1"/>
          <p:nvPr/>
        </p:nvSpPr>
        <p:spPr>
          <a:xfrm>
            <a:off x="2881675" y="942750"/>
            <a:ext cx="5941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 konsultasi dengan mentor/coach keuangan pribadinya</a:t>
            </a:r>
            <a:endParaRPr sz="15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09" name="Google Shape;809;p63"/>
          <p:cNvSpPr txBox="1"/>
          <p:nvPr/>
        </p:nvSpPr>
        <p:spPr>
          <a:xfrm>
            <a:off x="2821825" y="1521875"/>
            <a:ext cx="59412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3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Coach/mentor bilang produk tersebut kurang cocok dengan kebutuhan. Misalnya karena sudah punya asuransi kesehatan yang komprehensif</a:t>
            </a:r>
            <a:endParaRPr sz="13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10" name="Google Shape;810;p63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63"/>
          <p:cNvSpPr/>
          <p:nvPr/>
        </p:nvSpPr>
        <p:spPr>
          <a:xfrm>
            <a:off x="5758350" y="134578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63"/>
          <p:cNvSpPr/>
          <p:nvPr/>
        </p:nvSpPr>
        <p:spPr>
          <a:xfrm>
            <a:off x="5758350" y="343950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64"/>
          <p:cNvSpPr/>
          <p:nvPr/>
        </p:nvSpPr>
        <p:spPr>
          <a:xfrm>
            <a:off x="2881675" y="3635877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8" name="Google Shape;818;p64"/>
          <p:cNvSpPr/>
          <p:nvPr/>
        </p:nvSpPr>
        <p:spPr>
          <a:xfrm>
            <a:off x="2881800" y="1561495"/>
            <a:ext cx="5941200" cy="60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9" name="Google Shape;819;p64"/>
          <p:cNvSpPr/>
          <p:nvPr/>
        </p:nvSpPr>
        <p:spPr>
          <a:xfrm>
            <a:off x="2881675" y="1002650"/>
            <a:ext cx="5941200" cy="453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0" name="Google Shape;820;p64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1" name="Google Shape;821;p64"/>
          <p:cNvSpPr/>
          <p:nvPr/>
        </p:nvSpPr>
        <p:spPr>
          <a:xfrm>
            <a:off x="-8700" y="-6575"/>
            <a:ext cx="2613000" cy="4163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22" name="Google Shape;822;p64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(3)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23" name="Google Shape;823;p64"/>
          <p:cNvSpPr txBox="1"/>
          <p:nvPr>
            <p:ph idx="1" type="body"/>
          </p:nvPr>
        </p:nvSpPr>
        <p:spPr>
          <a:xfrm>
            <a:off x="2911825" y="370900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latin typeface="Rubik"/>
                <a:ea typeface="Rubik"/>
                <a:cs typeface="Rubik"/>
                <a:sym typeface="Rubik"/>
              </a:rPr>
              <a:t>Seorang RM menawarkan pembelian produk bancassurance</a:t>
            </a:r>
            <a:endParaRPr sz="15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24" name="Google Shape;824;p64"/>
          <p:cNvSpPr txBox="1"/>
          <p:nvPr/>
        </p:nvSpPr>
        <p:spPr>
          <a:xfrm>
            <a:off x="2881675" y="942750"/>
            <a:ext cx="5941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 konsultasi dengan mentor/coach keuangan pribadinya</a:t>
            </a:r>
            <a:endParaRPr sz="15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25" name="Google Shape;825;p64"/>
          <p:cNvSpPr txBox="1"/>
          <p:nvPr/>
        </p:nvSpPr>
        <p:spPr>
          <a:xfrm>
            <a:off x="2821825" y="1521875"/>
            <a:ext cx="59412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3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Coach/mentor bilang produk tersebut kurang cocok dengan kebutuhan. Misalnya karena sudah punya asuransi kesehatan yang komprehensif</a:t>
            </a:r>
            <a:endParaRPr sz="13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26" name="Google Shape;826;p64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64"/>
          <p:cNvSpPr/>
          <p:nvPr/>
        </p:nvSpPr>
        <p:spPr>
          <a:xfrm>
            <a:off x="5758350" y="134578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64"/>
          <p:cNvSpPr/>
          <p:nvPr/>
        </p:nvSpPr>
        <p:spPr>
          <a:xfrm>
            <a:off x="5758350" y="343950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64"/>
          <p:cNvSpPr txBox="1"/>
          <p:nvPr/>
        </p:nvSpPr>
        <p:spPr>
          <a:xfrm>
            <a:off x="2311213" y="2259875"/>
            <a:ext cx="6541800" cy="12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AutoNum type="alphaLcPeriod"/>
            </a:pPr>
            <a:r>
              <a:rPr lang="en-GB" sz="12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 salah: ditawarkan asuransi penyakit kritis untuk anak</a:t>
            </a:r>
            <a:endParaRPr sz="12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AutoNum type="alphaLcPeriod"/>
            </a:pPr>
            <a:r>
              <a:rPr lang="en-GB" sz="12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 salah: ditawarkan produk endowment/dwiguna, padahal nasabah di usia produktif</a:t>
            </a:r>
            <a:endParaRPr sz="12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AutoNum type="alphaLcPeriod"/>
            </a:pPr>
            <a:r>
              <a:rPr lang="en-GB" sz="12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 salah: ditawarkan produk single premi unit link, padahal nasabah benar-benar tidak memiliki proteksi lain</a:t>
            </a:r>
            <a:endParaRPr sz="12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65"/>
          <p:cNvSpPr/>
          <p:nvPr/>
        </p:nvSpPr>
        <p:spPr>
          <a:xfrm>
            <a:off x="2881675" y="3635877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5" name="Google Shape;835;p65"/>
          <p:cNvSpPr/>
          <p:nvPr/>
        </p:nvSpPr>
        <p:spPr>
          <a:xfrm>
            <a:off x="2881800" y="1561495"/>
            <a:ext cx="5941200" cy="607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6" name="Google Shape;836;p65"/>
          <p:cNvSpPr/>
          <p:nvPr/>
        </p:nvSpPr>
        <p:spPr>
          <a:xfrm>
            <a:off x="2881675" y="1002650"/>
            <a:ext cx="5941200" cy="453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7" name="Google Shape;837;p65"/>
          <p:cNvSpPr/>
          <p:nvPr/>
        </p:nvSpPr>
        <p:spPr>
          <a:xfrm>
            <a:off x="2881800" y="344050"/>
            <a:ext cx="5941200" cy="52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8" name="Google Shape;838;p65"/>
          <p:cNvSpPr/>
          <p:nvPr/>
        </p:nvSpPr>
        <p:spPr>
          <a:xfrm>
            <a:off x="-8700" y="-6575"/>
            <a:ext cx="2613000" cy="4163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39" name="Google Shape;839;p65"/>
          <p:cNvSpPr txBox="1"/>
          <p:nvPr>
            <p:ph type="title"/>
          </p:nvPr>
        </p:nvSpPr>
        <p:spPr>
          <a:xfrm>
            <a:off x="360125" y="20539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(3)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40" name="Google Shape;840;p65"/>
          <p:cNvSpPr txBox="1"/>
          <p:nvPr>
            <p:ph idx="1" type="body"/>
          </p:nvPr>
        </p:nvSpPr>
        <p:spPr>
          <a:xfrm>
            <a:off x="2911825" y="370900"/>
            <a:ext cx="5941200" cy="5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latin typeface="Rubik"/>
                <a:ea typeface="Rubik"/>
                <a:cs typeface="Rubik"/>
                <a:sym typeface="Rubik"/>
              </a:rPr>
              <a:t>Seorang RM menawarkan pembelian produk bancassurance</a:t>
            </a:r>
            <a:endParaRPr sz="15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41" name="Google Shape;841;p65"/>
          <p:cNvSpPr txBox="1"/>
          <p:nvPr/>
        </p:nvSpPr>
        <p:spPr>
          <a:xfrm>
            <a:off x="340650" y="4235318"/>
            <a:ext cx="84627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Hindsight: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Meskipun dikejar target, RM tetap harus memberikan penawaran produk yang sesuai kebutuhan dan profil risiko nasabah. 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42" name="Google Shape;842;p65"/>
          <p:cNvSpPr txBox="1"/>
          <p:nvPr/>
        </p:nvSpPr>
        <p:spPr>
          <a:xfrm>
            <a:off x="2881675" y="942750"/>
            <a:ext cx="5941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 konsultasi dengan mentor/coach keuangan pribadinya</a:t>
            </a:r>
            <a:endParaRPr sz="15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43" name="Google Shape;843;p65"/>
          <p:cNvSpPr txBox="1"/>
          <p:nvPr/>
        </p:nvSpPr>
        <p:spPr>
          <a:xfrm>
            <a:off x="2821825" y="1521875"/>
            <a:ext cx="59412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3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Coach/mentor bilang produk tersebut kurang cocok dengan kebutuhan. Misalnya karena sudah punya asuransi kesehatan yang komprehensif</a:t>
            </a:r>
            <a:endParaRPr sz="13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44" name="Google Shape;844;p65"/>
          <p:cNvSpPr txBox="1"/>
          <p:nvPr/>
        </p:nvSpPr>
        <p:spPr>
          <a:xfrm>
            <a:off x="2911825" y="3669325"/>
            <a:ext cx="5941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Nasabah menolak penawaran RM, RM bisa buat penawaran baru</a:t>
            </a:r>
            <a:endParaRPr sz="15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45" name="Google Shape;845;p65"/>
          <p:cNvSpPr/>
          <p:nvPr/>
        </p:nvSpPr>
        <p:spPr>
          <a:xfrm>
            <a:off x="5758225" y="781349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65"/>
          <p:cNvSpPr/>
          <p:nvPr/>
        </p:nvSpPr>
        <p:spPr>
          <a:xfrm>
            <a:off x="5758350" y="134578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65"/>
          <p:cNvSpPr/>
          <p:nvPr/>
        </p:nvSpPr>
        <p:spPr>
          <a:xfrm>
            <a:off x="5758350" y="3439500"/>
            <a:ext cx="188100" cy="280200"/>
          </a:xfrm>
          <a:prstGeom prst="downArrow">
            <a:avLst>
              <a:gd fmla="val 11529" name="adj1"/>
              <a:gd fmla="val 6772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65"/>
          <p:cNvSpPr txBox="1"/>
          <p:nvPr/>
        </p:nvSpPr>
        <p:spPr>
          <a:xfrm>
            <a:off x="2311213" y="2259875"/>
            <a:ext cx="6541800" cy="12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AutoNum type="alphaLcPeriod"/>
            </a:pPr>
            <a:r>
              <a:rPr lang="en-GB" sz="12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 salah: ditawarkan asuransi penyakit kritis untuk anak</a:t>
            </a:r>
            <a:endParaRPr sz="12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AutoNum type="alphaLcPeriod"/>
            </a:pPr>
            <a:r>
              <a:rPr lang="en-GB" sz="12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 salah: ditawarkan produk endowment/dwiguna, padahal nasabah di usia produktif</a:t>
            </a:r>
            <a:endParaRPr sz="12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ubik"/>
              <a:buAutoNum type="alphaLcPeriod"/>
            </a:pPr>
            <a:r>
              <a:rPr lang="en-GB" sz="12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 salah: ditawarkan produk single premi unit link, padahal nasabah benar-benar tidak memiliki proteksi lain</a:t>
            </a:r>
            <a:endParaRPr sz="12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66"/>
          <p:cNvSpPr/>
          <p:nvPr/>
        </p:nvSpPr>
        <p:spPr>
          <a:xfrm>
            <a:off x="-8700" y="755175"/>
            <a:ext cx="9360600" cy="47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54" name="Google Shape;854;p66"/>
          <p:cNvSpPr/>
          <p:nvPr/>
        </p:nvSpPr>
        <p:spPr>
          <a:xfrm>
            <a:off x="2667300" y="206125"/>
            <a:ext cx="6165000" cy="813300"/>
          </a:xfrm>
          <a:prstGeom prst="wedgeRoundRectCallout">
            <a:avLst>
              <a:gd fmla="val 37160" name="adj1"/>
              <a:gd fmla="val 74056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855" name="Google Shape;855;p66"/>
          <p:cNvSpPr txBox="1"/>
          <p:nvPr>
            <p:ph type="title"/>
          </p:nvPr>
        </p:nvSpPr>
        <p:spPr>
          <a:xfrm>
            <a:off x="2795025" y="326425"/>
            <a:ext cx="576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“What will I do if I’m in their shoes”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56" name="Google Shape;856;p66"/>
          <p:cNvSpPr txBox="1"/>
          <p:nvPr>
            <p:ph idx="1" type="body"/>
          </p:nvPr>
        </p:nvSpPr>
        <p:spPr>
          <a:xfrm>
            <a:off x="311700" y="1321525"/>
            <a:ext cx="6860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Top kesalahan RM</a:t>
            </a: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, berdasarkan observasi saya (</a:t>
            </a:r>
            <a:r>
              <a:rPr i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trust me bro</a:t>
            </a: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)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57" name="Google Shape;857;p66"/>
          <p:cNvSpPr txBox="1"/>
          <p:nvPr/>
        </p:nvSpPr>
        <p:spPr>
          <a:xfrm>
            <a:off x="311701" y="1778210"/>
            <a:ext cx="26856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Menganggap nasabah polos / kertas kosong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Ingat, sekarang akses informasi sangat mudah.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Nasabah yang gatau apa-apa, jadi bisa tau dalam hitungan menit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58" name="Google Shape;858;p66"/>
          <p:cNvSpPr/>
          <p:nvPr/>
        </p:nvSpPr>
        <p:spPr>
          <a:xfrm flipH="1" rot="-5400000">
            <a:off x="1854525" y="3063925"/>
            <a:ext cx="2368800" cy="2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59" name="Google Shape;859;p66"/>
          <p:cNvSpPr/>
          <p:nvPr/>
        </p:nvSpPr>
        <p:spPr>
          <a:xfrm flipH="1" rot="-5400000">
            <a:off x="4525275" y="3063925"/>
            <a:ext cx="2368800" cy="2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67"/>
          <p:cNvSpPr/>
          <p:nvPr/>
        </p:nvSpPr>
        <p:spPr>
          <a:xfrm>
            <a:off x="-8700" y="755175"/>
            <a:ext cx="9360600" cy="47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65" name="Google Shape;865;p67"/>
          <p:cNvSpPr/>
          <p:nvPr/>
        </p:nvSpPr>
        <p:spPr>
          <a:xfrm>
            <a:off x="2667300" y="206125"/>
            <a:ext cx="6165000" cy="813300"/>
          </a:xfrm>
          <a:prstGeom prst="wedgeRoundRectCallout">
            <a:avLst>
              <a:gd fmla="val 37160" name="adj1"/>
              <a:gd fmla="val 74056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866" name="Google Shape;866;p67"/>
          <p:cNvSpPr txBox="1"/>
          <p:nvPr>
            <p:ph type="title"/>
          </p:nvPr>
        </p:nvSpPr>
        <p:spPr>
          <a:xfrm>
            <a:off x="2795025" y="326425"/>
            <a:ext cx="576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“What will I do if I’m in their shoes”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67" name="Google Shape;867;p67"/>
          <p:cNvSpPr txBox="1"/>
          <p:nvPr>
            <p:ph idx="1" type="body"/>
          </p:nvPr>
        </p:nvSpPr>
        <p:spPr>
          <a:xfrm>
            <a:off x="311700" y="1321525"/>
            <a:ext cx="6860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Top kesalahan RM</a:t>
            </a: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, berdasarkan observasi saya (</a:t>
            </a:r>
            <a:r>
              <a:rPr i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trust me bro</a:t>
            </a: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)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68" name="Google Shape;868;p67"/>
          <p:cNvSpPr txBox="1"/>
          <p:nvPr/>
        </p:nvSpPr>
        <p:spPr>
          <a:xfrm>
            <a:off x="311701" y="1778210"/>
            <a:ext cx="26856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Menganggap nasabah polos / kertas kosong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Ingat, sekarang akses informasi sangat mudah.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Nasabah yang gatau apa-apa, jadi bisa tau dalam hitungan menit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69" name="Google Shape;869;p67"/>
          <p:cNvSpPr txBox="1"/>
          <p:nvPr/>
        </p:nvSpPr>
        <p:spPr>
          <a:xfrm>
            <a:off x="3080550" y="1778200"/>
            <a:ext cx="2587500" cy="29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Ga menjadi pelaku pasar, cuma kurir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Jaman sekarang investasi bisa dengan 10rb - 100rb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Kalaupun mau tanpa modal, bisa menjadi pengamat pasar!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70" name="Google Shape;870;p67"/>
          <p:cNvSpPr/>
          <p:nvPr/>
        </p:nvSpPr>
        <p:spPr>
          <a:xfrm flipH="1" rot="-5400000">
            <a:off x="1854525" y="3063925"/>
            <a:ext cx="2368800" cy="2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1" name="Google Shape;871;p67"/>
          <p:cNvSpPr/>
          <p:nvPr/>
        </p:nvSpPr>
        <p:spPr>
          <a:xfrm flipH="1" rot="-5400000">
            <a:off x="4525275" y="3063925"/>
            <a:ext cx="2368800" cy="2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68"/>
          <p:cNvSpPr/>
          <p:nvPr/>
        </p:nvSpPr>
        <p:spPr>
          <a:xfrm>
            <a:off x="-8700" y="755175"/>
            <a:ext cx="9360600" cy="47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7" name="Google Shape;877;p68"/>
          <p:cNvSpPr/>
          <p:nvPr/>
        </p:nvSpPr>
        <p:spPr>
          <a:xfrm>
            <a:off x="2667300" y="206125"/>
            <a:ext cx="6165000" cy="813300"/>
          </a:xfrm>
          <a:prstGeom prst="wedgeRoundRectCallout">
            <a:avLst>
              <a:gd fmla="val 37160" name="adj1"/>
              <a:gd fmla="val 74056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878" name="Google Shape;878;p68"/>
          <p:cNvSpPr txBox="1"/>
          <p:nvPr>
            <p:ph type="title"/>
          </p:nvPr>
        </p:nvSpPr>
        <p:spPr>
          <a:xfrm>
            <a:off x="2795025" y="326425"/>
            <a:ext cx="5766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“What will I do if I’m in their shoes”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79" name="Google Shape;879;p68"/>
          <p:cNvSpPr txBox="1"/>
          <p:nvPr>
            <p:ph idx="1" type="body"/>
          </p:nvPr>
        </p:nvSpPr>
        <p:spPr>
          <a:xfrm>
            <a:off x="311700" y="1321525"/>
            <a:ext cx="6860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Top kesalahan RM</a:t>
            </a: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, berdasarkan observasi saya (</a:t>
            </a:r>
            <a:r>
              <a:rPr i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trust me bro</a:t>
            </a: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)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80" name="Google Shape;880;p68"/>
          <p:cNvSpPr txBox="1"/>
          <p:nvPr/>
        </p:nvSpPr>
        <p:spPr>
          <a:xfrm>
            <a:off x="311701" y="1778210"/>
            <a:ext cx="26856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Menganggap nasabah polos / kertas kosong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Ingat, sekarang akses informasi sangat mudah.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Nasabah yang gatau apa-apa, jadi bisa tau dalam hitungan menit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81" name="Google Shape;881;p68"/>
          <p:cNvSpPr txBox="1"/>
          <p:nvPr/>
        </p:nvSpPr>
        <p:spPr>
          <a:xfrm>
            <a:off x="3080550" y="1778200"/>
            <a:ext cx="2587500" cy="29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Ga menjadi pelaku pasar, cuma kurir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Jaman sekarang investasi bisa dengan 10rb - 100rb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Kalaupun mau tanpa modal, bisa menjadi pengamat pasar!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82" name="Google Shape;882;p68"/>
          <p:cNvSpPr txBox="1"/>
          <p:nvPr/>
        </p:nvSpPr>
        <p:spPr>
          <a:xfrm>
            <a:off x="5751300" y="1778200"/>
            <a:ext cx="3205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Mengabaikan eksistensi opsi lain atau kompetitor</a:t>
            </a:r>
            <a:endParaRPr b="1"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Ingat decision making model jaman sekarang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Kok gamau pelajari offering kompetitor bagaimana?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</a:pP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Kompetitor: bank lain </a:t>
            </a:r>
            <a:r>
              <a:rPr b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dan </a:t>
            </a:r>
            <a:r>
              <a:rPr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juga fintech!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83" name="Google Shape;883;p68"/>
          <p:cNvSpPr/>
          <p:nvPr/>
        </p:nvSpPr>
        <p:spPr>
          <a:xfrm flipH="1" rot="-5400000">
            <a:off x="1854525" y="3063925"/>
            <a:ext cx="2368800" cy="2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84" name="Google Shape;884;p68"/>
          <p:cNvSpPr/>
          <p:nvPr/>
        </p:nvSpPr>
        <p:spPr>
          <a:xfrm flipH="1" rot="-5400000">
            <a:off x="4525275" y="3063925"/>
            <a:ext cx="2368800" cy="2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69"/>
          <p:cNvSpPr/>
          <p:nvPr/>
        </p:nvSpPr>
        <p:spPr>
          <a:xfrm>
            <a:off x="0" y="4047025"/>
            <a:ext cx="9144000" cy="97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69"/>
          <p:cNvSpPr/>
          <p:nvPr/>
        </p:nvSpPr>
        <p:spPr>
          <a:xfrm>
            <a:off x="564025" y="3236175"/>
            <a:ext cx="5925300" cy="1347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69"/>
          <p:cNvSpPr/>
          <p:nvPr/>
        </p:nvSpPr>
        <p:spPr>
          <a:xfrm>
            <a:off x="246925" y="475100"/>
            <a:ext cx="6165000" cy="1347900"/>
          </a:xfrm>
          <a:prstGeom prst="wedgeRoundRectCallout">
            <a:avLst>
              <a:gd fmla="val -44149" name="adj1"/>
              <a:gd fmla="val 72569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892" name="Google Shape;892;p69"/>
          <p:cNvSpPr txBox="1"/>
          <p:nvPr>
            <p:ph type="title"/>
          </p:nvPr>
        </p:nvSpPr>
        <p:spPr>
          <a:xfrm>
            <a:off x="486600" y="714000"/>
            <a:ext cx="5925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Pak Adrian, bukannya ga mau, tapi ga ada waktu…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93" name="Google Shape;893;p69"/>
          <p:cNvSpPr txBox="1"/>
          <p:nvPr>
            <p:ph idx="1" type="body"/>
          </p:nvPr>
        </p:nvSpPr>
        <p:spPr>
          <a:xfrm>
            <a:off x="486600" y="3330900"/>
            <a:ext cx="5925300" cy="16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Target belum achieve, harus kejar-kejar nasabah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Chat nasabah dikacangin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Meeting ga kelar-kelar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94" name="Google Shape;894;p69"/>
          <p:cNvSpPr/>
          <p:nvPr/>
        </p:nvSpPr>
        <p:spPr>
          <a:xfrm>
            <a:off x="2892400" y="1668325"/>
            <a:ext cx="6165000" cy="1347900"/>
          </a:xfrm>
          <a:prstGeom prst="wedgeRoundRectCallout">
            <a:avLst>
              <a:gd fmla="val 48455" name="adj1"/>
              <a:gd fmla="val 72806" name="adj2"/>
              <a:gd fmla="val 0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895" name="Google Shape;895;p69"/>
          <p:cNvSpPr txBox="1"/>
          <p:nvPr>
            <p:ph type="title"/>
          </p:nvPr>
        </p:nvSpPr>
        <p:spPr>
          <a:xfrm>
            <a:off x="3192600" y="1884650"/>
            <a:ext cx="5925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Pak Adrian ga pernah rasain kerja kaya kita sih…</a:t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70"/>
          <p:cNvSpPr/>
          <p:nvPr/>
        </p:nvSpPr>
        <p:spPr>
          <a:xfrm>
            <a:off x="4902450" y="4231375"/>
            <a:ext cx="31821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70"/>
          <p:cNvSpPr/>
          <p:nvPr/>
        </p:nvSpPr>
        <p:spPr>
          <a:xfrm>
            <a:off x="992400" y="4231375"/>
            <a:ext cx="36558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70"/>
          <p:cNvSpPr/>
          <p:nvPr/>
        </p:nvSpPr>
        <p:spPr>
          <a:xfrm>
            <a:off x="992400" y="3648550"/>
            <a:ext cx="70920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70"/>
          <p:cNvSpPr/>
          <p:nvPr/>
        </p:nvSpPr>
        <p:spPr>
          <a:xfrm>
            <a:off x="0" y="3151858"/>
            <a:ext cx="9144000" cy="7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70"/>
          <p:cNvSpPr/>
          <p:nvPr/>
        </p:nvSpPr>
        <p:spPr>
          <a:xfrm>
            <a:off x="843300" y="2861000"/>
            <a:ext cx="15756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70"/>
          <p:cNvSpPr txBox="1"/>
          <p:nvPr>
            <p:ph type="title"/>
          </p:nvPr>
        </p:nvSpPr>
        <p:spPr>
          <a:xfrm>
            <a:off x="311700" y="445025"/>
            <a:ext cx="5011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Saya ga pernah jadi banker, tapi waktu saya terbatas juga 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06" name="Google Shape;906;p70"/>
          <p:cNvSpPr txBox="1"/>
          <p:nvPr>
            <p:ph idx="1" type="body"/>
          </p:nvPr>
        </p:nvSpPr>
        <p:spPr>
          <a:xfrm>
            <a:off x="311700" y="1454263"/>
            <a:ext cx="8520600" cy="9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-GB" sz="1490">
                <a:latin typeface="Rubik"/>
                <a:ea typeface="Rubik"/>
                <a:cs typeface="Rubik"/>
                <a:sym typeface="Rubik"/>
              </a:rPr>
              <a:t>Kerjaan saya bukan cuma bikin konten…</a:t>
            </a:r>
            <a:endParaRPr sz="149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-GB" sz="1490">
                <a:latin typeface="Rubik"/>
                <a:ea typeface="Rubik"/>
                <a:cs typeface="Rubik"/>
                <a:sym typeface="Rubik"/>
              </a:rPr>
              <a:t>Perusahaan yang saya urus ada 5… ga semua autopilot</a:t>
            </a:r>
            <a:endParaRPr sz="149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rPr lang="en-GB" sz="1490">
                <a:latin typeface="Rubik"/>
                <a:ea typeface="Rubik"/>
                <a:cs typeface="Rubik"/>
                <a:sym typeface="Rubik"/>
              </a:rPr>
              <a:t>Masih perlu ngonten, bagi waktu sama keluarga, punya hobi dan komunitas pula</a:t>
            </a:r>
            <a:endParaRPr sz="149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07" name="Google Shape;907;p70"/>
          <p:cNvSpPr txBox="1"/>
          <p:nvPr/>
        </p:nvSpPr>
        <p:spPr>
          <a:xfrm>
            <a:off x="992400" y="28610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Solusinya: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71"/>
          <p:cNvSpPr/>
          <p:nvPr/>
        </p:nvSpPr>
        <p:spPr>
          <a:xfrm>
            <a:off x="4902450" y="4231375"/>
            <a:ext cx="31821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71"/>
          <p:cNvSpPr/>
          <p:nvPr/>
        </p:nvSpPr>
        <p:spPr>
          <a:xfrm>
            <a:off x="992400" y="4231375"/>
            <a:ext cx="36558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71"/>
          <p:cNvSpPr/>
          <p:nvPr/>
        </p:nvSpPr>
        <p:spPr>
          <a:xfrm>
            <a:off x="992400" y="3648550"/>
            <a:ext cx="70920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71"/>
          <p:cNvSpPr/>
          <p:nvPr/>
        </p:nvSpPr>
        <p:spPr>
          <a:xfrm>
            <a:off x="0" y="3151858"/>
            <a:ext cx="9144000" cy="7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71"/>
          <p:cNvSpPr/>
          <p:nvPr/>
        </p:nvSpPr>
        <p:spPr>
          <a:xfrm>
            <a:off x="843300" y="2861000"/>
            <a:ext cx="1575600" cy="514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71"/>
          <p:cNvSpPr txBox="1"/>
          <p:nvPr>
            <p:ph type="title"/>
          </p:nvPr>
        </p:nvSpPr>
        <p:spPr>
          <a:xfrm>
            <a:off x="311700" y="445025"/>
            <a:ext cx="5011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Saya ga pernah jadi banker, tapi waktu saya terbatas juga 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18" name="Google Shape;918;p71"/>
          <p:cNvSpPr txBox="1"/>
          <p:nvPr>
            <p:ph idx="1" type="body"/>
          </p:nvPr>
        </p:nvSpPr>
        <p:spPr>
          <a:xfrm>
            <a:off x="311700" y="1454263"/>
            <a:ext cx="8520600" cy="97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-GB" sz="1490">
                <a:latin typeface="Rubik"/>
                <a:ea typeface="Rubik"/>
                <a:cs typeface="Rubik"/>
                <a:sym typeface="Rubik"/>
              </a:rPr>
              <a:t>Kerjaan saya bukan cuma bikin konten…</a:t>
            </a:r>
            <a:endParaRPr sz="149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-GB" sz="1490">
                <a:latin typeface="Rubik"/>
                <a:ea typeface="Rubik"/>
                <a:cs typeface="Rubik"/>
                <a:sym typeface="Rubik"/>
              </a:rPr>
              <a:t>Perusahaan yang saya urus ada 5… ga semua autopilot</a:t>
            </a:r>
            <a:endParaRPr sz="149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rPr lang="en-GB" sz="1490">
                <a:latin typeface="Rubik"/>
                <a:ea typeface="Rubik"/>
                <a:cs typeface="Rubik"/>
                <a:sym typeface="Rubik"/>
              </a:rPr>
              <a:t>Masih perlu ngonten, bagi waktu sama keluarga, punya hobi dan komunitas pula</a:t>
            </a:r>
            <a:endParaRPr sz="149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19" name="Google Shape;919;p71"/>
          <p:cNvSpPr txBox="1"/>
          <p:nvPr/>
        </p:nvSpPr>
        <p:spPr>
          <a:xfrm>
            <a:off x="1059593" y="4237678"/>
            <a:ext cx="358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Manfaatkan AI secara bijaksana</a:t>
            </a: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20" name="Google Shape;920;p71"/>
          <p:cNvSpPr txBox="1"/>
          <p:nvPr/>
        </p:nvSpPr>
        <p:spPr>
          <a:xfrm>
            <a:off x="992400" y="28610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Solusinya: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21" name="Google Shape;921;p71"/>
          <p:cNvSpPr txBox="1"/>
          <p:nvPr/>
        </p:nvSpPr>
        <p:spPr>
          <a:xfrm>
            <a:off x="5021176" y="42376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Belajar time management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22" name="Google Shape;922;p71"/>
          <p:cNvSpPr txBox="1"/>
          <p:nvPr/>
        </p:nvSpPr>
        <p:spPr>
          <a:xfrm>
            <a:off x="1059601" y="3654861"/>
            <a:ext cx="702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Upskilling diri sendiri di waktu luang → jadikan ini entertainment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/>
          <p:nvPr/>
        </p:nvSpPr>
        <p:spPr>
          <a:xfrm>
            <a:off x="-8700" y="1156200"/>
            <a:ext cx="9144000" cy="14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8"/>
          <p:cNvSpPr txBox="1"/>
          <p:nvPr>
            <p:ph type="title"/>
          </p:nvPr>
        </p:nvSpPr>
        <p:spPr>
          <a:xfrm>
            <a:off x="1971575" y="237525"/>
            <a:ext cx="529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5000">
                <a:latin typeface="Rubik ExtraBold"/>
                <a:ea typeface="Rubik ExtraBold"/>
                <a:cs typeface="Rubik ExtraBold"/>
                <a:sym typeface="Rubik ExtraBold"/>
              </a:rPr>
              <a:t>DISCLAIMER</a:t>
            </a:r>
            <a:endParaRPr sz="5000"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1990500" y="4146111"/>
            <a:ext cx="514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Garansi: Materi ini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100% bebas AI</a:t>
            </a:r>
            <a:endParaRPr b="1"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3389254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Opini/Pendapat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6099475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Hipotesa/Analisa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872800" y="2400225"/>
            <a:ext cx="19389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BTN adalah singkatan dari Bank Tabungan Negara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6099475" y="2400225"/>
            <a:ext cx="23481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BTN akan menjadi bank yang makin hebat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3397950" y="2400225"/>
            <a:ext cx="2348100" cy="12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91919"/>
                </a:solidFill>
                <a:latin typeface="Rubik"/>
                <a:ea typeface="Rubik"/>
                <a:cs typeface="Rubik"/>
                <a:sym typeface="Rubik"/>
              </a:rPr>
              <a:t>Pelayanan Bank Tabungan Negara sangat memuaskan</a:t>
            </a:r>
            <a:endParaRPr sz="16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9191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872800" y="1911800"/>
            <a:ext cx="23481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91919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Fakta</a:t>
            </a:r>
            <a:endParaRPr sz="1800">
              <a:solidFill>
                <a:srgbClr val="191919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141" name="Google Shape;141;p18"/>
          <p:cNvSpPr/>
          <p:nvPr/>
        </p:nvSpPr>
        <p:spPr>
          <a:xfrm rot="5400000">
            <a:off x="179892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/>
          <p:nvPr/>
        </p:nvSpPr>
        <p:spPr>
          <a:xfrm rot="5400000">
            <a:off x="4516188" y="2527644"/>
            <a:ext cx="2547900" cy="8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2"/>
          <p:cNvSpPr/>
          <p:nvPr/>
        </p:nvSpPr>
        <p:spPr>
          <a:xfrm>
            <a:off x="-8700" y="-6575"/>
            <a:ext cx="9144000" cy="17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28" name="Google Shape;928;p72"/>
          <p:cNvSpPr txBox="1"/>
          <p:nvPr>
            <p:ph type="title"/>
          </p:nvPr>
        </p:nvSpPr>
        <p:spPr>
          <a:xfrm>
            <a:off x="311700" y="559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Penting: 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RM harus bisa ‘translate’ dari WM ke nasabah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29" name="Google Shape;929;p72"/>
          <p:cNvSpPr txBox="1"/>
          <p:nvPr>
            <p:ph idx="1" type="body"/>
          </p:nvPr>
        </p:nvSpPr>
        <p:spPr>
          <a:xfrm>
            <a:off x="844225" y="2014725"/>
            <a:ext cx="7242300" cy="212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Wealth management susah-susah riset dan bikin briefing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Apakah RM nya benar-benar paham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Preposisi produknya?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Value produknya untuk nasabah?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Seberapa time sensitive informasi dari WM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Seringkali, RM cuma meneruskan broadcast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Padahal, nasabah belum tentu ngerti action apa yang harus diambil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73"/>
          <p:cNvSpPr/>
          <p:nvPr/>
        </p:nvSpPr>
        <p:spPr>
          <a:xfrm>
            <a:off x="-8700" y="-6575"/>
            <a:ext cx="9144000" cy="81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35" name="Google Shape;935;p73"/>
          <p:cNvSpPr/>
          <p:nvPr/>
        </p:nvSpPr>
        <p:spPr>
          <a:xfrm>
            <a:off x="801175" y="303925"/>
            <a:ext cx="77211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36" name="Google Shape;936;p73"/>
          <p:cNvSpPr txBox="1"/>
          <p:nvPr>
            <p:ph type="title"/>
          </p:nvPr>
        </p:nvSpPr>
        <p:spPr>
          <a:xfrm>
            <a:off x="311700" y="469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3 jenis nasabah ketika dengar market update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37" name="Google Shape;937;p73"/>
          <p:cNvSpPr txBox="1"/>
          <p:nvPr>
            <p:ph idx="1" type="body"/>
          </p:nvPr>
        </p:nvSpPr>
        <p:spPr>
          <a:xfrm>
            <a:off x="102475" y="1448775"/>
            <a:ext cx="3197400" cy="169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Yang sudah affluent: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Ohh oke, uda tau, makasih ya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“Haha ngawur”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So what? Cuan gue lebih gede daripada ngurus ginian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Segmen ini bisa dikonversi, meskipun agak challenging. Disini mungkin WM yang harus turun tangan bantu RM 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74"/>
          <p:cNvSpPr/>
          <p:nvPr/>
        </p:nvSpPr>
        <p:spPr>
          <a:xfrm>
            <a:off x="-8700" y="-6575"/>
            <a:ext cx="9144000" cy="81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3" name="Google Shape;943;p74"/>
          <p:cNvSpPr/>
          <p:nvPr/>
        </p:nvSpPr>
        <p:spPr>
          <a:xfrm>
            <a:off x="801175" y="303925"/>
            <a:ext cx="77211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44" name="Google Shape;944;p74"/>
          <p:cNvSpPr txBox="1"/>
          <p:nvPr>
            <p:ph type="title"/>
          </p:nvPr>
        </p:nvSpPr>
        <p:spPr>
          <a:xfrm>
            <a:off x="311700" y="469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3 jenis nasabah ketika dengar market update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45" name="Google Shape;945;p74"/>
          <p:cNvSpPr txBox="1"/>
          <p:nvPr>
            <p:ph idx="1" type="body"/>
          </p:nvPr>
        </p:nvSpPr>
        <p:spPr>
          <a:xfrm>
            <a:off x="102475" y="1448775"/>
            <a:ext cx="3197400" cy="169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Yang sudah affluent: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Ohh oke, uda tau, makasih ya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“Haha ngawur”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So what? Cuan gue lebih gede daripada ngurus ginian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Segmen ini bisa dikonversi, meskipun agak challenging. Disini mungkin WM yang harus turun tangan bantu RM 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46" name="Google Shape;946;p74"/>
          <p:cNvSpPr txBox="1"/>
          <p:nvPr/>
        </p:nvSpPr>
        <p:spPr>
          <a:xfrm>
            <a:off x="2861400" y="1448775"/>
            <a:ext cx="3318300" cy="3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Yang ‘aspiring’</a:t>
            </a:r>
            <a:endParaRPr b="1"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Tanya lebih lanjut “maksudnya gimana ini pak”</a:t>
            </a:r>
            <a:endParaRPr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Seringkali di tahap ini, RM malah nge rush selling atau malah malas diajak diskusi</a:t>
            </a:r>
            <a:endParaRPr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Ini segmen yang sebenarnya paling mudah di konversi! Karena sudah ada awareness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75"/>
          <p:cNvSpPr/>
          <p:nvPr/>
        </p:nvSpPr>
        <p:spPr>
          <a:xfrm>
            <a:off x="-8700" y="-6575"/>
            <a:ext cx="9144000" cy="81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52" name="Google Shape;952;p75"/>
          <p:cNvSpPr/>
          <p:nvPr/>
        </p:nvSpPr>
        <p:spPr>
          <a:xfrm>
            <a:off x="801175" y="303925"/>
            <a:ext cx="7721100" cy="903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53" name="Google Shape;953;p75"/>
          <p:cNvSpPr txBox="1"/>
          <p:nvPr>
            <p:ph type="title"/>
          </p:nvPr>
        </p:nvSpPr>
        <p:spPr>
          <a:xfrm>
            <a:off x="311700" y="469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3 jenis nasabah ketika dengar market update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54" name="Google Shape;954;p75"/>
          <p:cNvSpPr txBox="1"/>
          <p:nvPr>
            <p:ph idx="1" type="body"/>
          </p:nvPr>
        </p:nvSpPr>
        <p:spPr>
          <a:xfrm>
            <a:off x="102475" y="1448775"/>
            <a:ext cx="3197400" cy="169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Yang sudah affluent: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Ohh oke, uda tau, makasih ya 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“Haha ngawur”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So what? Cuan gue lebih gede daripada ngurus ginian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AutoNum type="alphaL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Segmen ini bisa dikonversi, meskipun agak challenging. Disini mungkin WM yang harus turun tangan bantu RM 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55" name="Google Shape;955;p75"/>
          <p:cNvSpPr txBox="1"/>
          <p:nvPr/>
        </p:nvSpPr>
        <p:spPr>
          <a:xfrm>
            <a:off x="2861400" y="1448775"/>
            <a:ext cx="3318300" cy="3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Yang ‘aspiring’</a:t>
            </a:r>
            <a:endParaRPr b="1"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Tanya lebih lanjut “maksudnya gimana ini pak”</a:t>
            </a:r>
            <a:endParaRPr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Seringkali di tahap ini, RM malah nge rush selling atau malah malas diajak diskusi</a:t>
            </a:r>
            <a:endParaRPr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Ini segmen yang sebenarnya paling mudah di konversi! Karena sudah ada awareness</a:t>
            </a:r>
            <a:endParaRPr/>
          </a:p>
        </p:txBody>
      </p:sp>
      <p:sp>
        <p:nvSpPr>
          <p:cNvPr id="956" name="Google Shape;956;p75"/>
          <p:cNvSpPr txBox="1"/>
          <p:nvPr/>
        </p:nvSpPr>
        <p:spPr>
          <a:xfrm>
            <a:off x="5651725" y="1448775"/>
            <a:ext cx="3009300" cy="23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Unaware</a:t>
            </a:r>
            <a:endParaRPr b="1"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Ga ngerti sama sekali</a:t>
            </a:r>
            <a:endParaRPr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Merasa overwhelmed dengan market update broadcast</a:t>
            </a:r>
            <a:endParaRPr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ubik"/>
              <a:buAutoNum type="alphaLcPeriod"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Segmen ini harus di ‘nurture’ dulu sebelum bisa konversi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76"/>
          <p:cNvSpPr/>
          <p:nvPr/>
        </p:nvSpPr>
        <p:spPr>
          <a:xfrm>
            <a:off x="-8700" y="-6575"/>
            <a:ext cx="9144000" cy="2867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62" name="Google Shape;962;p76"/>
          <p:cNvSpPr/>
          <p:nvPr/>
        </p:nvSpPr>
        <p:spPr>
          <a:xfrm>
            <a:off x="311700" y="751475"/>
            <a:ext cx="8520600" cy="423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63" name="Google Shape;963;p76"/>
          <p:cNvSpPr txBox="1"/>
          <p:nvPr>
            <p:ph type="title"/>
          </p:nvPr>
        </p:nvSpPr>
        <p:spPr>
          <a:xfrm>
            <a:off x="311700" y="178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Contoh gaya komunikasi berdasarkan segmen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64" name="Google Shape;964;p76"/>
          <p:cNvSpPr txBox="1"/>
          <p:nvPr>
            <p:ph idx="1" type="body"/>
          </p:nvPr>
        </p:nvSpPr>
        <p:spPr>
          <a:xfrm>
            <a:off x="536550" y="9419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15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1. Affluent / Sophisticated</a:t>
            </a:r>
            <a:endParaRPr b="1" sz="15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Mindset:</a:t>
            </a:r>
            <a:br>
              <a:rPr b="1"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i="1"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"Saya sudah paham market. Convince me."</a:t>
            </a:r>
            <a:endParaRPr i="1"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Yang harus dilakukan RM/WM:</a:t>
            </a:r>
            <a:endParaRPr b="1"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●"/>
            </a:pP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Siapkan kontra-argumen (objection handling)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●"/>
            </a:pP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Jangan menggurui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●"/>
            </a:pP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Diskusikan strategi, bukan menjelaskan definisi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ubik"/>
              <a:buChar char="●"/>
            </a:pP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Fokus pada diversifikasi, asset allocation, dan risk management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Contoh kalimat:</a:t>
            </a:r>
            <a:endParaRPr b="1"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"Betul Pak, return-nya memang bukan yang paling tinggi. Justru kami melihat produk ini cocok sebagai diversifikasi portofolio."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"Kami tidak menyarankan switching investasi Bapak, tetapi melengkapi alokasi yang sudah ada."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"Kalau melihat portofolio Bapak saat ini, produk ini bisa mengurangi konsentrasi risiko."</a:t>
            </a:r>
            <a:endParaRPr sz="1200"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77"/>
          <p:cNvSpPr/>
          <p:nvPr/>
        </p:nvSpPr>
        <p:spPr>
          <a:xfrm>
            <a:off x="-8700" y="-6575"/>
            <a:ext cx="9144000" cy="2867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0" name="Google Shape;970;p77"/>
          <p:cNvSpPr/>
          <p:nvPr/>
        </p:nvSpPr>
        <p:spPr>
          <a:xfrm>
            <a:off x="311700" y="751475"/>
            <a:ext cx="8520600" cy="423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1" name="Google Shape;971;p77"/>
          <p:cNvSpPr txBox="1"/>
          <p:nvPr>
            <p:ph type="title"/>
          </p:nvPr>
        </p:nvSpPr>
        <p:spPr>
          <a:xfrm>
            <a:off x="311700" y="178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Cheat sheet action segmen nasabah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72" name="Google Shape;972;p77"/>
          <p:cNvSpPr txBox="1"/>
          <p:nvPr>
            <p:ph idx="1" type="body"/>
          </p:nvPr>
        </p:nvSpPr>
        <p:spPr>
          <a:xfrm>
            <a:off x="614688" y="863549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4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2. Aspiring</a:t>
            </a:r>
            <a:endParaRPr b="1" sz="14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Mindset:</a:t>
            </a:r>
            <a:br>
              <a:rPr b="1"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i="1"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"Saya tertarik, tapi belum terlalu paham."</a:t>
            </a:r>
            <a:endParaRPr i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Yang harus dilakukan RM/WM: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ubik"/>
              <a:buChar char="●"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Edukasi terlebih dahulu</a:t>
            </a:r>
            <a:endParaRPr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ubik"/>
              <a:buChar char="●"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Jawab pertanyaan dengan sederhana</a:t>
            </a:r>
            <a:endParaRPr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ubik"/>
              <a:buChar char="●"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Pastikan nasabah benar-benar memahami manfaatnya</a:t>
            </a:r>
            <a:endParaRPr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ubik"/>
              <a:buChar char="●"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Jangan terburu-buru closing</a:t>
            </a:r>
            <a:endParaRPr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Contoh kalimat: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"Baik Pak/Bu, jadi sederhananya produk ini bertujuan untuk..."</a:t>
            </a:r>
            <a:endParaRPr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"Kalau boleh saya analogikan..."</a:t>
            </a:r>
            <a:endParaRPr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"Yang paling penting bukan produknya dulu, tetapi apakah tujuan investasi Bapak/Ibu memang cocok dengan produk ini."</a:t>
            </a:r>
            <a:endParaRPr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"Kalau ada bagian yang kurang jelas, silakan ditanyakan kapan saja."</a:t>
            </a:r>
            <a:endParaRPr b="1" sz="11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78"/>
          <p:cNvSpPr/>
          <p:nvPr/>
        </p:nvSpPr>
        <p:spPr>
          <a:xfrm>
            <a:off x="-8700" y="-6575"/>
            <a:ext cx="9144000" cy="2867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8" name="Google Shape;978;p78"/>
          <p:cNvSpPr/>
          <p:nvPr/>
        </p:nvSpPr>
        <p:spPr>
          <a:xfrm>
            <a:off x="311700" y="751475"/>
            <a:ext cx="8520600" cy="4239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9" name="Google Shape;979;p78"/>
          <p:cNvSpPr txBox="1"/>
          <p:nvPr>
            <p:ph type="title"/>
          </p:nvPr>
        </p:nvSpPr>
        <p:spPr>
          <a:xfrm>
            <a:off x="311700" y="178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Cheat sheet action segmen nasabah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80" name="Google Shape;980;p78"/>
          <p:cNvSpPr txBox="1"/>
          <p:nvPr>
            <p:ph idx="1" type="body"/>
          </p:nvPr>
        </p:nvSpPr>
        <p:spPr>
          <a:xfrm>
            <a:off x="614700" y="9248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935"/>
              <a:buNone/>
            </a:pPr>
            <a:r>
              <a:rPr b="1" lang="en-GB" sz="150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3. Unaware / Indifferent</a:t>
            </a:r>
            <a:endParaRPr b="1" sz="150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b="1"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Mindset:</a:t>
            </a:r>
            <a:br>
              <a:rPr b="1"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r>
              <a:rPr i="1"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"Memangnya kenapa saya harus peduli?"</a:t>
            </a:r>
            <a:endParaRPr i="1"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b="1"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Yang harus dilakukan RM/WM:</a:t>
            </a:r>
            <a:endParaRPr b="1"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0673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35"/>
              <a:buFont typeface="Rubik"/>
              <a:buChar char="●"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Bangun awareness dulu</a:t>
            </a:r>
            <a:endParaRPr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0673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5"/>
              <a:buFont typeface="Rubik"/>
              <a:buChar char="●"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Jangan langsung menawarkan produk</a:t>
            </a:r>
            <a:endParaRPr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0673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5"/>
              <a:buFont typeface="Rubik"/>
              <a:buChar char="●"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Mulai dari kondisi atau masalah yang relevan dengan nasabah</a:t>
            </a:r>
            <a:endParaRPr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-300673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5"/>
              <a:buFont typeface="Rubik"/>
              <a:buChar char="●"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Gunakan contoh sederhana dan relatable</a:t>
            </a:r>
            <a:endParaRPr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b="1"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Contoh kalimat:</a:t>
            </a:r>
            <a:endParaRPr b="1"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"Boleh saya jelaskan dulu kenapa market update ini penting untuk Bapak/Ibu?"</a:t>
            </a:r>
            <a:endParaRPr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"Tujuan kami bukan agar Bapak/Ibu sering transaksi, tetapi supaya keputusan keuangannya tetap sesuai dengan kondisi pasar."</a:t>
            </a:r>
            <a:endParaRPr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"Kalau kondisi ekonomi berubah, dampaknya bisa terasa ke deposito, obligasi, maupun investasi lainnya. Karena itu kami rutin memberikan update."</a:t>
            </a:r>
            <a:endParaRPr sz="113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381000" marR="3810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"Setelah memahami kondisinya, baru kita lihat apakah memang ada produk yang sesuai."</a:t>
            </a:r>
            <a:endParaRPr b="1" sz="1305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7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Tapi, Nasabah bukan cuma di segmentasi berdasarkan dana…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80"/>
          <p:cNvSpPr/>
          <p:nvPr/>
        </p:nvSpPr>
        <p:spPr>
          <a:xfrm>
            <a:off x="-8700" y="1997550"/>
            <a:ext cx="9144000" cy="46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91" name="Google Shape;991;p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Tapi, Nasabah bukan cuma di segmentasi berdasarkan dana…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92" name="Google Shape;992;p80"/>
          <p:cNvSpPr txBox="1"/>
          <p:nvPr/>
        </p:nvSpPr>
        <p:spPr>
          <a:xfrm>
            <a:off x="0" y="1330058"/>
            <a:ext cx="914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Dana banyak = affluent. Dana sedikit: mass.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81"/>
          <p:cNvSpPr/>
          <p:nvPr/>
        </p:nvSpPr>
        <p:spPr>
          <a:xfrm>
            <a:off x="-8700" y="1997550"/>
            <a:ext cx="9144000" cy="46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98" name="Google Shape;998;p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Tapi, Nasabah bukan cuma di segmentasi berdasarkan dana…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99" name="Google Shape;999;p81"/>
          <p:cNvSpPr txBox="1"/>
          <p:nvPr>
            <p:ph idx="1" type="body"/>
          </p:nvPr>
        </p:nvSpPr>
        <p:spPr>
          <a:xfrm>
            <a:off x="1577250" y="1997538"/>
            <a:ext cx="5989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Salah.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00" name="Google Shape;1000;p81"/>
          <p:cNvSpPr txBox="1"/>
          <p:nvPr/>
        </p:nvSpPr>
        <p:spPr>
          <a:xfrm>
            <a:off x="0" y="1330058"/>
            <a:ext cx="914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Dana banyak = affluent. Dana sedikit: mass.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/>
          <p:nvPr/>
        </p:nvSpPr>
        <p:spPr>
          <a:xfrm>
            <a:off x="-8700" y="-6575"/>
            <a:ext cx="9144000" cy="3186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6150"/>
            <a:ext cx="5730325" cy="37235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</p:pic>
      <p:sp>
        <p:nvSpPr>
          <p:cNvPr id="149" name="Google Shape;149;p19"/>
          <p:cNvSpPr txBox="1"/>
          <p:nvPr>
            <p:ph type="title"/>
          </p:nvPr>
        </p:nvSpPr>
        <p:spPr>
          <a:xfrm>
            <a:off x="311700" y="314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Bagaimana orang </a:t>
            </a:r>
            <a:r>
              <a:rPr b="1" lang="en-GB">
                <a:latin typeface="Rubik"/>
                <a:ea typeface="Rubik"/>
                <a:cs typeface="Rubik"/>
                <a:sym typeface="Rubik"/>
              </a:rPr>
              <a:t>menentukan pembelian…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6100175" y="3574500"/>
            <a:ext cx="2732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Sumber: cornerstone research, research gate</a:t>
            </a:r>
            <a:endParaRPr sz="13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1" name="Google Shape;151;p19"/>
          <p:cNvSpPr/>
          <p:nvPr/>
        </p:nvSpPr>
        <p:spPr>
          <a:xfrm>
            <a:off x="1450675" y="1890575"/>
            <a:ext cx="3792900" cy="14133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/>
          </a:p>
        </p:txBody>
      </p:sp>
      <p:pic>
        <p:nvPicPr>
          <p:cNvPr id="152" name="Google Shape;15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0174" y="1432898"/>
            <a:ext cx="2865875" cy="12985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82"/>
          <p:cNvSpPr/>
          <p:nvPr/>
        </p:nvSpPr>
        <p:spPr>
          <a:xfrm>
            <a:off x="-8700" y="1997550"/>
            <a:ext cx="9144000" cy="46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06" name="Google Shape;1006;p82"/>
          <p:cNvSpPr/>
          <p:nvPr/>
        </p:nvSpPr>
        <p:spPr>
          <a:xfrm>
            <a:off x="838100" y="2571750"/>
            <a:ext cx="3559500" cy="2026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07" name="Google Shape;1007;p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Tapi, Nasabah bukan cuma di segmentasi berdasarkan dana…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08" name="Google Shape;1008;p82"/>
          <p:cNvSpPr txBox="1"/>
          <p:nvPr>
            <p:ph idx="1" type="body"/>
          </p:nvPr>
        </p:nvSpPr>
        <p:spPr>
          <a:xfrm>
            <a:off x="1577250" y="1997538"/>
            <a:ext cx="5989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Salah.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09" name="Google Shape;1009;p82"/>
          <p:cNvSpPr txBox="1"/>
          <p:nvPr/>
        </p:nvSpPr>
        <p:spPr>
          <a:xfrm>
            <a:off x="1000839" y="2950300"/>
            <a:ext cx="323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Ada yang banyak dana tapi ga ngerti keuangan…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10" name="Google Shape;1010;p82"/>
          <p:cNvSpPr txBox="1"/>
          <p:nvPr/>
        </p:nvSpPr>
        <p:spPr>
          <a:xfrm>
            <a:off x="0" y="1330058"/>
            <a:ext cx="914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Dana banyak = affluent. Dana sedikit: mass.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11" name="Google Shape;1011;p82"/>
          <p:cNvSpPr txBox="1"/>
          <p:nvPr/>
        </p:nvSpPr>
        <p:spPr>
          <a:xfrm>
            <a:off x="1000839" y="3693100"/>
            <a:ext cx="32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Contoh: orang tua saya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83"/>
          <p:cNvSpPr/>
          <p:nvPr/>
        </p:nvSpPr>
        <p:spPr>
          <a:xfrm>
            <a:off x="-8700" y="1997550"/>
            <a:ext cx="9144000" cy="46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7" name="Google Shape;1017;p83"/>
          <p:cNvSpPr/>
          <p:nvPr/>
        </p:nvSpPr>
        <p:spPr>
          <a:xfrm>
            <a:off x="4852325" y="2571750"/>
            <a:ext cx="3559500" cy="2026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8" name="Google Shape;1018;p83"/>
          <p:cNvSpPr/>
          <p:nvPr/>
        </p:nvSpPr>
        <p:spPr>
          <a:xfrm>
            <a:off x="838100" y="2571750"/>
            <a:ext cx="3559500" cy="2026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9" name="Google Shape;1019;p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Tapi, Nasabah bukan cuma di segmentasi berdasarkan dana…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20" name="Google Shape;1020;p83"/>
          <p:cNvSpPr txBox="1"/>
          <p:nvPr>
            <p:ph idx="1" type="body"/>
          </p:nvPr>
        </p:nvSpPr>
        <p:spPr>
          <a:xfrm>
            <a:off x="1577250" y="1997538"/>
            <a:ext cx="5989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Salah.</a:t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21" name="Google Shape;1021;p83"/>
          <p:cNvSpPr txBox="1"/>
          <p:nvPr/>
        </p:nvSpPr>
        <p:spPr>
          <a:xfrm>
            <a:off x="5015082" y="2950300"/>
            <a:ext cx="323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Ada yang dana pas-pasan tapi malah ngerti investasi…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22" name="Google Shape;1022;p83"/>
          <p:cNvSpPr txBox="1"/>
          <p:nvPr/>
        </p:nvSpPr>
        <p:spPr>
          <a:xfrm>
            <a:off x="1000839" y="2950300"/>
            <a:ext cx="323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Ada yang banyak dana tapi ga ngerti keuangan…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23" name="Google Shape;1023;p83"/>
          <p:cNvSpPr txBox="1"/>
          <p:nvPr/>
        </p:nvSpPr>
        <p:spPr>
          <a:xfrm>
            <a:off x="0" y="1330058"/>
            <a:ext cx="914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Dana banyak = affluent. Dana sedikit: mass.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24" name="Google Shape;1024;p83"/>
          <p:cNvSpPr txBox="1"/>
          <p:nvPr/>
        </p:nvSpPr>
        <p:spPr>
          <a:xfrm>
            <a:off x="1000839" y="3693100"/>
            <a:ext cx="32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Contoh: orang tua saya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25" name="Google Shape;1025;p83"/>
          <p:cNvSpPr txBox="1"/>
          <p:nvPr/>
        </p:nvSpPr>
        <p:spPr>
          <a:xfrm>
            <a:off x="5015064" y="3693100"/>
            <a:ext cx="32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Contoh: saya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84"/>
          <p:cNvSpPr txBox="1"/>
          <p:nvPr>
            <p:ph type="title"/>
          </p:nvPr>
        </p:nvSpPr>
        <p:spPr>
          <a:xfrm>
            <a:off x="311700" y="306649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Beberapa Jenis Segmentasi 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(Menurut saya)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31" name="Google Shape;1031;p84"/>
          <p:cNvSpPr txBox="1"/>
          <p:nvPr>
            <p:ph idx="1" type="body"/>
          </p:nvPr>
        </p:nvSpPr>
        <p:spPr>
          <a:xfrm>
            <a:off x="311700" y="1152475"/>
            <a:ext cx="2497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b="1" lang="en-GB" sz="1695">
                <a:latin typeface="Rubik"/>
                <a:ea typeface="Rubik"/>
                <a:cs typeface="Rubik"/>
                <a:sym typeface="Rubik"/>
              </a:rPr>
              <a:t>Demographic</a:t>
            </a:r>
            <a:r>
              <a:rPr lang="en-GB" sz="1695">
                <a:latin typeface="Rubik"/>
                <a:ea typeface="Rubik"/>
                <a:cs typeface="Rubik"/>
                <a:sym typeface="Rubik"/>
              </a:rPr>
              <a:t>-based: gen X, Y, Z</a:t>
            </a:r>
            <a:endParaRPr sz="1695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-GB" sz="1695">
                <a:latin typeface="Rubik"/>
                <a:ea typeface="Rubik"/>
                <a:cs typeface="Rubik"/>
                <a:sym typeface="Rubik"/>
              </a:rPr>
              <a:t>Y dan Z tidak lagi mementingkan undangan gathering, Y sangat mementingkan gift/personalisasi</a:t>
            </a:r>
            <a:endParaRPr sz="1695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-GB" sz="1695">
                <a:latin typeface="Rubik"/>
                <a:ea typeface="Rubik"/>
                <a:cs typeface="Rubik"/>
                <a:sym typeface="Rubik"/>
              </a:rPr>
              <a:t>Case study: bank sebelah sangat mementingkan hal ini</a:t>
            </a:r>
            <a:endParaRPr sz="1695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t/>
            </a:r>
            <a:endParaRPr sz="1695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853"/>
              <a:buNone/>
            </a:pPr>
            <a:r>
              <a:t/>
            </a:r>
            <a:endParaRPr sz="1695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32" name="Google Shape;1032;p84"/>
          <p:cNvSpPr/>
          <p:nvPr/>
        </p:nvSpPr>
        <p:spPr>
          <a:xfrm flipH="1" rot="-5400000">
            <a:off x="1446750" y="2826925"/>
            <a:ext cx="3239100" cy="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33" name="Google Shape;1033;p84"/>
          <p:cNvSpPr/>
          <p:nvPr/>
        </p:nvSpPr>
        <p:spPr>
          <a:xfrm flipH="1" rot="-5400000">
            <a:off x="4343638" y="2826925"/>
            <a:ext cx="3239100" cy="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85"/>
          <p:cNvSpPr txBox="1"/>
          <p:nvPr>
            <p:ph type="title"/>
          </p:nvPr>
        </p:nvSpPr>
        <p:spPr>
          <a:xfrm>
            <a:off x="311700" y="306649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Beberapa Jenis Segmentasi 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(Menurut saya)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39" name="Google Shape;1039;p85"/>
          <p:cNvSpPr txBox="1"/>
          <p:nvPr>
            <p:ph idx="1" type="body"/>
          </p:nvPr>
        </p:nvSpPr>
        <p:spPr>
          <a:xfrm>
            <a:off x="311700" y="1152475"/>
            <a:ext cx="2497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Demographic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-based: gen X, Y, Z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Y dan Z tidak lagi mementingkan undangan gathering, Y sangat mementingkan gift/personalisasi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Case study: bank sebelah sangat mementingkan hal ini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40" name="Google Shape;1040;p85"/>
          <p:cNvSpPr txBox="1"/>
          <p:nvPr/>
        </p:nvSpPr>
        <p:spPr>
          <a:xfrm>
            <a:off x="3323100" y="1152475"/>
            <a:ext cx="249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Profil risiko: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konservatif, moderat, agresif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Waspada, tidak hanya bergantung pada kuesioner OJK!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“Cuan nya kecil amat”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41" name="Google Shape;1041;p85"/>
          <p:cNvSpPr/>
          <p:nvPr/>
        </p:nvSpPr>
        <p:spPr>
          <a:xfrm flipH="1" rot="-5400000">
            <a:off x="1446750" y="2826925"/>
            <a:ext cx="3239100" cy="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42" name="Google Shape;1042;p85"/>
          <p:cNvSpPr/>
          <p:nvPr/>
        </p:nvSpPr>
        <p:spPr>
          <a:xfrm flipH="1" rot="-5400000">
            <a:off x="4343638" y="2826925"/>
            <a:ext cx="3239100" cy="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86"/>
          <p:cNvSpPr/>
          <p:nvPr/>
        </p:nvSpPr>
        <p:spPr>
          <a:xfrm flipH="1" rot="-5400000">
            <a:off x="1446750" y="2826925"/>
            <a:ext cx="3239100" cy="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48" name="Google Shape;1048;p86"/>
          <p:cNvSpPr/>
          <p:nvPr/>
        </p:nvSpPr>
        <p:spPr>
          <a:xfrm flipH="1" rot="-5400000">
            <a:off x="4343638" y="2826925"/>
            <a:ext cx="3239100" cy="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49" name="Google Shape;1049;p86"/>
          <p:cNvSpPr txBox="1"/>
          <p:nvPr/>
        </p:nvSpPr>
        <p:spPr>
          <a:xfrm>
            <a:off x="6105475" y="1152475"/>
            <a:ext cx="26676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Habit dan lifestyle</a:t>
            </a:r>
            <a:endParaRPr b="1"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Ada yang mementingkan kemewahan buat gaya-gayaan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Ada yang justru ga suka hal-hal seperti itu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50" name="Google Shape;1050;p86"/>
          <p:cNvSpPr txBox="1"/>
          <p:nvPr>
            <p:ph type="title"/>
          </p:nvPr>
        </p:nvSpPr>
        <p:spPr>
          <a:xfrm>
            <a:off x="311700" y="306649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Beberapa Jenis Segmentasi 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(Menurut saya)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51" name="Google Shape;1051;p86"/>
          <p:cNvSpPr txBox="1"/>
          <p:nvPr>
            <p:ph idx="1" type="body"/>
          </p:nvPr>
        </p:nvSpPr>
        <p:spPr>
          <a:xfrm>
            <a:off x="311700" y="1152475"/>
            <a:ext cx="2497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Demographic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-based: gen X, Y, Z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Y dan Z tidak lagi mementingkan undangan gathering, Y sangat mementingkan gift/personalisasi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Case study: bank sebelah sangat mementingkan hal ini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52" name="Google Shape;1052;p86"/>
          <p:cNvSpPr txBox="1"/>
          <p:nvPr/>
        </p:nvSpPr>
        <p:spPr>
          <a:xfrm>
            <a:off x="3323100" y="1152475"/>
            <a:ext cx="2497800" cy="26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Profil risiko: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konservatif, moderat, agresif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Waspada, tidak hanya bergantung pada kuesioner OJK!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“Cuan nya kecil amat”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7" name="Google Shape;1057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538725"/>
            <a:ext cx="5217324" cy="14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p87"/>
          <p:cNvSpPr/>
          <p:nvPr/>
        </p:nvSpPr>
        <p:spPr>
          <a:xfrm>
            <a:off x="-8700" y="-6575"/>
            <a:ext cx="9144000" cy="79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59" name="Google Shape;1059;p87"/>
          <p:cNvSpPr txBox="1"/>
          <p:nvPr>
            <p:ph type="title"/>
          </p:nvPr>
        </p:nvSpPr>
        <p:spPr>
          <a:xfrm>
            <a:off x="311700" y="104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Tidak semua nasabah fokus pada cuan diatas kertas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60" name="Google Shape;1060;p87"/>
          <p:cNvSpPr txBox="1"/>
          <p:nvPr>
            <p:ph idx="1" type="body"/>
          </p:nvPr>
        </p:nvSpPr>
        <p:spPr>
          <a:xfrm>
            <a:off x="265300" y="863550"/>
            <a:ext cx="5508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Rubik"/>
                <a:ea typeface="Rubik"/>
                <a:cs typeface="Rubik"/>
                <a:sym typeface="Rubik"/>
              </a:rPr>
              <a:t>Kalau yang dicari cuan, mungkin mereka tidak beli produk bank…</a:t>
            </a:r>
            <a:endParaRPr sz="140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>
                <a:latin typeface="Rubik"/>
                <a:ea typeface="Rubik"/>
                <a:cs typeface="Rubik"/>
                <a:sym typeface="Rubik"/>
              </a:rPr>
              <a:t>Mereka cari:</a:t>
            </a:r>
            <a:endParaRPr sz="1400">
              <a:latin typeface="Rubik"/>
              <a:ea typeface="Rubik"/>
              <a:cs typeface="Rubik"/>
              <a:sym typeface="Rubik"/>
            </a:endParaRPr>
          </a:p>
          <a:p>
            <a:pPr indent="-3175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Advisory </a:t>
            </a:r>
            <a:r>
              <a:rPr lang="en-GB" sz="1400">
                <a:latin typeface="Rubik"/>
                <a:ea typeface="Rubik"/>
                <a:cs typeface="Rubik"/>
                <a:sym typeface="Rubik"/>
              </a:rPr>
              <a:t>(buat belajar dan tanya-tanya)</a:t>
            </a:r>
            <a:endParaRPr sz="1400">
              <a:latin typeface="Rubik"/>
              <a:ea typeface="Rubik"/>
              <a:cs typeface="Rubik"/>
              <a:sym typeface="Rubik"/>
            </a:endParaRPr>
          </a:p>
          <a:p>
            <a:pPr indent="-3175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Pelayanan </a:t>
            </a:r>
            <a:r>
              <a:rPr lang="en-GB" sz="1400">
                <a:latin typeface="Rubik"/>
                <a:ea typeface="Rubik"/>
                <a:cs typeface="Rubik"/>
                <a:sym typeface="Rubik"/>
              </a:rPr>
              <a:t>(diundang event lalu di videoin, dikirim gift lalu di upload, kemudahan complaint kalau ada issue)</a:t>
            </a:r>
            <a:endParaRPr sz="1400">
              <a:latin typeface="Rubik"/>
              <a:ea typeface="Rubik"/>
              <a:cs typeface="Rubik"/>
              <a:sym typeface="Rubik"/>
            </a:endParaRPr>
          </a:p>
          <a:p>
            <a:pPr indent="-3175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Prestige </a:t>
            </a:r>
            <a:r>
              <a:rPr lang="en-GB" sz="1400">
                <a:latin typeface="Rubik"/>
                <a:ea typeface="Rubik"/>
                <a:cs typeface="Rubik"/>
                <a:sym typeface="Rubik"/>
              </a:rPr>
              <a:t>(pamer kartu debit, pamer cc top tier)</a:t>
            </a:r>
            <a:endParaRPr sz="140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400">
                <a:latin typeface="Rubik"/>
                <a:ea typeface="Rubik"/>
                <a:cs typeface="Rubik"/>
                <a:sym typeface="Rubik"/>
              </a:rPr>
              <a:t>Manfaatkan ini untuk leverage</a:t>
            </a:r>
            <a:endParaRPr sz="140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400">
                <a:latin typeface="Rubik"/>
                <a:ea typeface="Rubik"/>
                <a:cs typeface="Rubik"/>
                <a:sym typeface="Rubik"/>
              </a:rPr>
              <a:t>Ego → sesuatu yang sangat powerful, melebihi rasionalitas</a:t>
            </a:r>
            <a:endParaRPr sz="140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061" name="Google Shape;1061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4825" y="1140800"/>
            <a:ext cx="3337000" cy="370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88"/>
          <p:cNvSpPr txBox="1"/>
          <p:nvPr>
            <p:ph type="title"/>
          </p:nvPr>
        </p:nvSpPr>
        <p:spPr>
          <a:xfrm>
            <a:off x="311700" y="3064600"/>
            <a:ext cx="8103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latin typeface="Rubik"/>
                <a:ea typeface="Rubik"/>
                <a:cs typeface="Rubik"/>
                <a:sym typeface="Rubik"/>
              </a:rPr>
              <a:t>Q: Apa yang harus BTN lakukan untuk bisa mendapatkan loyalitas nasabah tanpa cuma perang bunga 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67" name="Google Shape;1067;p88"/>
          <p:cNvSpPr/>
          <p:nvPr/>
        </p:nvSpPr>
        <p:spPr>
          <a:xfrm>
            <a:off x="0" y="-221250"/>
            <a:ext cx="9144000" cy="2579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89"/>
          <p:cNvSpPr/>
          <p:nvPr/>
        </p:nvSpPr>
        <p:spPr>
          <a:xfrm>
            <a:off x="0" y="987250"/>
            <a:ext cx="9144000" cy="268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3" name="Google Shape;1073;p89"/>
          <p:cNvSpPr/>
          <p:nvPr/>
        </p:nvSpPr>
        <p:spPr>
          <a:xfrm>
            <a:off x="2223375" y="2113875"/>
            <a:ext cx="4723500" cy="1828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4" name="Google Shape;1074;p89"/>
          <p:cNvSpPr/>
          <p:nvPr/>
        </p:nvSpPr>
        <p:spPr>
          <a:xfrm>
            <a:off x="4888875" y="987238"/>
            <a:ext cx="3141300" cy="1023900"/>
          </a:xfrm>
          <a:prstGeom prst="wedgeRoundRectCallout">
            <a:avLst>
              <a:gd fmla="val 49719" name="adj1"/>
              <a:gd fmla="val 79685" name="adj2"/>
              <a:gd fmla="val 0" name="adj3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5" name="Google Shape;1075;p89"/>
          <p:cNvSpPr/>
          <p:nvPr/>
        </p:nvSpPr>
        <p:spPr>
          <a:xfrm>
            <a:off x="913225" y="964350"/>
            <a:ext cx="3141300" cy="1023900"/>
          </a:xfrm>
          <a:prstGeom prst="wedgeRoundRectCallout">
            <a:avLst>
              <a:gd fmla="val -48202" name="adj1"/>
              <a:gd fmla="val 79080" name="adj2"/>
              <a:gd fmla="val 0" name="adj3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p89"/>
          <p:cNvSpPr txBox="1"/>
          <p:nvPr>
            <p:ph type="title"/>
          </p:nvPr>
        </p:nvSpPr>
        <p:spPr>
          <a:xfrm>
            <a:off x="311700" y="19383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25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Manfaatkan Prospera sebagai offering unik</a:t>
            </a:r>
            <a:endParaRPr b="1" sz="25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77" name="Google Shape;1077;p89"/>
          <p:cNvSpPr txBox="1"/>
          <p:nvPr>
            <p:ph idx="1" type="body"/>
          </p:nvPr>
        </p:nvSpPr>
        <p:spPr>
          <a:xfrm>
            <a:off x="2313625" y="2145125"/>
            <a:ext cx="4723500" cy="17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	</a:t>
            </a: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study: 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Bank Danamon Optimal (50jt)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Maybank Premiere (50jt)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Permata 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Preferred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 (100 juta)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CIMB Preferred (Invitation only - 50 juta)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HSBC Advanced (50 juta)</a:t>
            </a:r>
            <a:endParaRPr sz="14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78" name="Google Shape;1078;p89"/>
          <p:cNvSpPr txBox="1"/>
          <p:nvPr/>
        </p:nvSpPr>
        <p:spPr>
          <a:xfrm>
            <a:off x="311700" y="4067695"/>
            <a:ext cx="85206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Hampir semua bank tersebut tidak memberikan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benefit bermakna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untuk segmen aspiring, sehingga memberikan celah untuk BTN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79" name="Google Shape;1079;p89"/>
          <p:cNvSpPr txBox="1"/>
          <p:nvPr/>
        </p:nvSpPr>
        <p:spPr>
          <a:xfrm>
            <a:off x="1009725" y="1046025"/>
            <a:ext cx="30447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Saldo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300 serasa prioritas bank sebelah yang 1M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80" name="Google Shape;1080;p89"/>
          <p:cNvSpPr txBox="1"/>
          <p:nvPr/>
        </p:nvSpPr>
        <p:spPr>
          <a:xfrm>
            <a:off x="5069787" y="1089388"/>
            <a:ext cx="27795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Bank lain minta 1M, kita masih 500 juta lho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90"/>
          <p:cNvSpPr/>
          <p:nvPr/>
        </p:nvSpPr>
        <p:spPr>
          <a:xfrm>
            <a:off x="4995575" y="2391350"/>
            <a:ext cx="3762600" cy="813300"/>
          </a:xfrm>
          <a:prstGeom prst="wedgeRoundRectCallout">
            <a:avLst>
              <a:gd fmla="val 37160" name="adj1"/>
              <a:gd fmla="val 74056" name="adj2"/>
              <a:gd fmla="val 0" name="adj3"/>
            </a:avLst>
          </a:prstGeom>
          <a:solidFill>
            <a:srgbClr val="3E705F"/>
          </a:solidFill>
          <a:ln>
            <a:noFill/>
          </a:ln>
        </p:spPr>
        <p:txBody>
          <a:bodyPr anchorCtr="0" anchor="ctr" bIns="83200" lIns="83200" spcFirstLastPara="1" rIns="83200" wrap="square" tIns="83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4"/>
          </a:p>
        </p:txBody>
      </p:sp>
      <p:sp>
        <p:nvSpPr>
          <p:cNvPr id="1086" name="Google Shape;1086;p90"/>
          <p:cNvSpPr/>
          <p:nvPr/>
        </p:nvSpPr>
        <p:spPr>
          <a:xfrm>
            <a:off x="-8700" y="-6575"/>
            <a:ext cx="2613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87" name="Google Shape;1087;p90"/>
          <p:cNvSpPr txBox="1"/>
          <p:nvPr>
            <p:ph type="title"/>
          </p:nvPr>
        </p:nvSpPr>
        <p:spPr>
          <a:xfrm>
            <a:off x="211950" y="1993250"/>
            <a:ext cx="21717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Case Study Real dari pengalaman baru aja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88" name="Google Shape;1088;p90"/>
          <p:cNvSpPr txBox="1"/>
          <p:nvPr>
            <p:ph idx="1" type="body"/>
          </p:nvPr>
        </p:nvSpPr>
        <p:spPr>
          <a:xfrm>
            <a:off x="2919075" y="343150"/>
            <a:ext cx="5925300" cy="18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Ada 2 RM BTN yang saya hubungi, padahal saya mau jadi nasabah sebelum training hari ini: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Yang satu: menghilang tanpa menjelaskan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Satu lagi ketika ditanya bedanya preposisi Prospera dan Prioritas: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89" name="Google Shape;1089;p90"/>
          <p:cNvSpPr txBox="1"/>
          <p:nvPr/>
        </p:nvSpPr>
        <p:spPr>
          <a:xfrm>
            <a:off x="2919075" y="3509675"/>
            <a:ext cx="5839200" cy="12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Padahal bisa dibungkus angle: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“Di BTN, dengan 300 juta bapak uda dapat pelayanan prioritas setara 500 juta di bank lain”</a:t>
            </a:r>
            <a:endParaRPr b="1"/>
          </a:p>
        </p:txBody>
      </p:sp>
      <p:sp>
        <p:nvSpPr>
          <p:cNvPr id="1090" name="Google Shape;1090;p90"/>
          <p:cNvSpPr txBox="1"/>
          <p:nvPr/>
        </p:nvSpPr>
        <p:spPr>
          <a:xfrm>
            <a:off x="5115425" y="2567150"/>
            <a:ext cx="492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“Cuma beda dana kelolaan pak”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91"/>
          <p:cNvSpPr/>
          <p:nvPr/>
        </p:nvSpPr>
        <p:spPr>
          <a:xfrm>
            <a:off x="2896150" y="2138575"/>
            <a:ext cx="3344700" cy="20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96" name="Google Shape;1096;p91"/>
          <p:cNvSpPr/>
          <p:nvPr/>
        </p:nvSpPr>
        <p:spPr>
          <a:xfrm>
            <a:off x="5975100" y="1917350"/>
            <a:ext cx="3168900" cy="224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97" name="Google Shape;1097;p91"/>
          <p:cNvSpPr/>
          <p:nvPr/>
        </p:nvSpPr>
        <p:spPr>
          <a:xfrm>
            <a:off x="-8700" y="1917350"/>
            <a:ext cx="3168900" cy="224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98" name="Google Shape;1098;p91"/>
          <p:cNvSpPr/>
          <p:nvPr/>
        </p:nvSpPr>
        <p:spPr>
          <a:xfrm>
            <a:off x="4572000" y="3786488"/>
            <a:ext cx="40431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99" name="Google Shape;1099;p91"/>
          <p:cNvSpPr/>
          <p:nvPr/>
        </p:nvSpPr>
        <p:spPr>
          <a:xfrm>
            <a:off x="3160300" y="2981772"/>
            <a:ext cx="28164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00" name="Google Shape;1100;p91"/>
          <p:cNvSpPr/>
          <p:nvPr/>
        </p:nvSpPr>
        <p:spPr>
          <a:xfrm>
            <a:off x="503650" y="2241713"/>
            <a:ext cx="29550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01" name="Google Shape;1101;p91"/>
          <p:cNvSpPr txBox="1"/>
          <p:nvPr>
            <p:ph type="title"/>
          </p:nvPr>
        </p:nvSpPr>
        <p:spPr>
          <a:xfrm>
            <a:off x="311700" y="28797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5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Prioritaskan integrasi produk wealth di Aplikasi Bale</a:t>
            </a:r>
            <a:endParaRPr b="1" sz="25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02" name="Google Shape;1102;p91"/>
          <p:cNvSpPr txBox="1"/>
          <p:nvPr>
            <p:ph idx="1" type="body"/>
          </p:nvPr>
        </p:nvSpPr>
        <p:spPr>
          <a:xfrm>
            <a:off x="308200" y="741525"/>
            <a:ext cx="8520600" cy="7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Char char="-"/>
            </a:pPr>
            <a:r>
              <a:rPr lang="en-GB" sz="1400">
                <a:latin typeface="Rubik"/>
                <a:ea typeface="Rubik"/>
                <a:cs typeface="Rubik"/>
                <a:sym typeface="Rubik"/>
              </a:rPr>
              <a:t>Sejak ada fintech APERD, bank lain buru-buru rush ini</a:t>
            </a:r>
            <a:endParaRPr sz="1400">
              <a:latin typeface="Rubik"/>
              <a:ea typeface="Rubik"/>
              <a:cs typeface="Rubik"/>
              <a:sym typeface="Rubik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ubik"/>
              <a:buChar char="-"/>
            </a:pPr>
            <a:r>
              <a:rPr lang="en-GB" sz="1400">
                <a:latin typeface="Rubik"/>
                <a:ea typeface="Rubik"/>
                <a:cs typeface="Rubik"/>
                <a:sym typeface="Rubik"/>
              </a:rPr>
              <a:t>Penting untuk menyasar gen Y - Z, mungkin tidak untuk X dan boomer</a:t>
            </a:r>
            <a:endParaRPr sz="14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03" name="Google Shape;1103;p91"/>
          <p:cNvSpPr txBox="1"/>
          <p:nvPr/>
        </p:nvSpPr>
        <p:spPr>
          <a:xfrm>
            <a:off x="3221950" y="1703863"/>
            <a:ext cx="26931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Memang apa faedahnya sih?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04" name="Google Shape;1104;p91"/>
          <p:cNvSpPr txBox="1"/>
          <p:nvPr/>
        </p:nvSpPr>
        <p:spPr>
          <a:xfrm>
            <a:off x="840450" y="4591224"/>
            <a:ext cx="74631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Case study:</a:t>
            </a: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 Saat ini hampir semua bank yang saya gunakan sudah memberlakukannya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05" name="Google Shape;1105;p91"/>
          <p:cNvSpPr txBox="1"/>
          <p:nvPr/>
        </p:nvSpPr>
        <p:spPr>
          <a:xfrm>
            <a:off x="503650" y="2310731"/>
            <a:ext cx="29550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Bisa cek porto kapan saja dari HP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06" name="Google Shape;1106;p91"/>
          <p:cNvSpPr txBox="1"/>
          <p:nvPr/>
        </p:nvSpPr>
        <p:spPr>
          <a:xfrm>
            <a:off x="2803150" y="3078388"/>
            <a:ext cx="35307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SID tidak harus form + callback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07" name="Google Shape;1107;p91"/>
          <p:cNvSpPr txBox="1"/>
          <p:nvPr/>
        </p:nvSpPr>
        <p:spPr>
          <a:xfrm>
            <a:off x="4572000" y="3855490"/>
            <a:ext cx="40431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Buy and sell anytime, tanpa isi form + callback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/>
          <p:nvPr/>
        </p:nvSpPr>
        <p:spPr>
          <a:xfrm>
            <a:off x="0" y="0"/>
            <a:ext cx="9144000" cy="146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0"/>
          <p:cNvSpPr/>
          <p:nvPr/>
        </p:nvSpPr>
        <p:spPr>
          <a:xfrm>
            <a:off x="1240139" y="1749775"/>
            <a:ext cx="2775000" cy="110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0"/>
          <p:cNvSpPr/>
          <p:nvPr/>
        </p:nvSpPr>
        <p:spPr>
          <a:xfrm>
            <a:off x="110425" y="3585250"/>
            <a:ext cx="9144000" cy="57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dulu…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61" name="Google Shape;161;p20"/>
          <p:cNvSpPr txBox="1"/>
          <p:nvPr/>
        </p:nvSpPr>
        <p:spPr>
          <a:xfrm>
            <a:off x="1274538" y="1878825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, cek harga, cek spek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92"/>
          <p:cNvSpPr/>
          <p:nvPr/>
        </p:nvSpPr>
        <p:spPr>
          <a:xfrm>
            <a:off x="-8700" y="1902100"/>
            <a:ext cx="9144000" cy="1954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13" name="Google Shape;1113;p92"/>
          <p:cNvSpPr/>
          <p:nvPr/>
        </p:nvSpPr>
        <p:spPr>
          <a:xfrm>
            <a:off x="1679250" y="1660625"/>
            <a:ext cx="57855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14" name="Google Shape;1114;p92"/>
          <p:cNvSpPr/>
          <p:nvPr/>
        </p:nvSpPr>
        <p:spPr>
          <a:xfrm>
            <a:off x="1670550" y="2517288"/>
            <a:ext cx="5785500" cy="57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15" name="Google Shape;1115;p9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24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Push</a:t>
            </a:r>
            <a:r>
              <a:rPr b="1" lang="en-GB" sz="24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 MGM dan affiliate untuk tap in KOL</a:t>
            </a:r>
            <a:endParaRPr b="1" sz="24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16" name="Google Shape;1116;p92"/>
          <p:cNvSpPr txBox="1"/>
          <p:nvPr>
            <p:ph idx="1" type="body"/>
          </p:nvPr>
        </p:nvSpPr>
        <p:spPr>
          <a:xfrm>
            <a:off x="2469450" y="1660625"/>
            <a:ext cx="418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“Semua orang bisa jadi marketing”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17" name="Google Shape;1117;p92"/>
          <p:cNvSpPr txBox="1"/>
          <p:nvPr/>
        </p:nvSpPr>
        <p:spPr>
          <a:xfrm>
            <a:off x="1854449" y="2571742"/>
            <a:ext cx="54177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RM jadi bisa kerjasama dengan content creator</a:t>
            </a:r>
            <a:endParaRPr sz="18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18" name="Google Shape;1118;p92"/>
          <p:cNvSpPr txBox="1"/>
          <p:nvPr/>
        </p:nvSpPr>
        <p:spPr>
          <a:xfrm>
            <a:off x="1066946" y="4371162"/>
            <a:ext cx="69927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Case study: OCBC, Maybank. Permata, Sinarmas, HSBC, Mandiri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19" name="Google Shape;1119;p92"/>
          <p:cNvSpPr/>
          <p:nvPr/>
        </p:nvSpPr>
        <p:spPr>
          <a:xfrm>
            <a:off x="1670550" y="3373980"/>
            <a:ext cx="5785500" cy="76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20" name="Google Shape;1120;p92"/>
          <p:cNvSpPr txBox="1"/>
          <p:nvPr/>
        </p:nvSpPr>
        <p:spPr>
          <a:xfrm>
            <a:off x="1679250" y="3373975"/>
            <a:ext cx="57855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Tap-in konten bukan sekedar bayar untuk placement, tapi kerjasama long term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93"/>
          <p:cNvSpPr txBox="1"/>
          <p:nvPr/>
        </p:nvSpPr>
        <p:spPr>
          <a:xfrm>
            <a:off x="224444" y="1017716"/>
            <a:ext cx="453600" cy="16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9800">
                <a:solidFill>
                  <a:schemeClr val="accent4"/>
                </a:solidFill>
              </a:rPr>
              <a:t>1</a:t>
            </a:r>
            <a:endParaRPr b="1" i="1" sz="9800">
              <a:solidFill>
                <a:schemeClr val="accent4"/>
              </a:solidFill>
            </a:endParaRPr>
          </a:p>
        </p:txBody>
      </p:sp>
      <p:sp>
        <p:nvSpPr>
          <p:cNvPr id="1126" name="Google Shape;1126;p9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Upskill RM untuk Personalized Service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27" name="Google Shape;1127;p93"/>
          <p:cNvSpPr txBox="1"/>
          <p:nvPr>
            <p:ph idx="1" type="body"/>
          </p:nvPr>
        </p:nvSpPr>
        <p:spPr>
          <a:xfrm>
            <a:off x="539700" y="1559648"/>
            <a:ext cx="2410500" cy="9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latin typeface="Rubik"/>
                <a:ea typeface="Rubik"/>
                <a:cs typeface="Rubik"/>
                <a:sym typeface="Rubik"/>
              </a:rPr>
              <a:t>Pakai category tagging dan notes di WA business</a:t>
            </a:r>
            <a:endParaRPr b="1" sz="160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>
                <a:latin typeface="Rubik"/>
                <a:ea typeface="Rubik"/>
                <a:cs typeface="Rubik"/>
                <a:sym typeface="Rubik"/>
              </a:rPr>
              <a:t>“Influencer, ganteng, pinter, tapi dananya pelit”</a:t>
            </a:r>
            <a:endParaRPr sz="1600"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94"/>
          <p:cNvSpPr txBox="1"/>
          <p:nvPr/>
        </p:nvSpPr>
        <p:spPr>
          <a:xfrm>
            <a:off x="2123124" y="1017725"/>
            <a:ext cx="16158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9800">
                <a:solidFill>
                  <a:schemeClr val="accent4"/>
                </a:solidFill>
              </a:rPr>
              <a:t>2</a:t>
            </a:r>
            <a:endParaRPr b="1" i="1" sz="9800">
              <a:solidFill>
                <a:schemeClr val="accent4"/>
              </a:solidFill>
            </a:endParaRPr>
          </a:p>
        </p:txBody>
      </p:sp>
      <p:sp>
        <p:nvSpPr>
          <p:cNvPr id="1133" name="Google Shape;1133;p94"/>
          <p:cNvSpPr txBox="1"/>
          <p:nvPr/>
        </p:nvSpPr>
        <p:spPr>
          <a:xfrm>
            <a:off x="224444" y="1017716"/>
            <a:ext cx="4536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9800">
                <a:solidFill>
                  <a:schemeClr val="accent4"/>
                </a:solidFill>
              </a:rPr>
              <a:t>1</a:t>
            </a:r>
            <a:endParaRPr b="1" i="1" sz="9800">
              <a:solidFill>
                <a:schemeClr val="accent4"/>
              </a:solidFill>
            </a:endParaRPr>
          </a:p>
        </p:txBody>
      </p:sp>
      <p:sp>
        <p:nvSpPr>
          <p:cNvPr id="1134" name="Google Shape;1134;p9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Upskill RM untuk Personalized Service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35" name="Google Shape;1135;p94"/>
          <p:cNvSpPr txBox="1"/>
          <p:nvPr>
            <p:ph idx="1" type="body"/>
          </p:nvPr>
        </p:nvSpPr>
        <p:spPr>
          <a:xfrm>
            <a:off x="539700" y="1559648"/>
            <a:ext cx="2410500" cy="9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latin typeface="Rubik"/>
                <a:ea typeface="Rubik"/>
                <a:cs typeface="Rubik"/>
                <a:sym typeface="Rubik"/>
              </a:rPr>
              <a:t>Pakai category tagging dan notes di WA business</a:t>
            </a:r>
            <a:endParaRPr b="1" sz="160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>
                <a:latin typeface="Rubik"/>
                <a:ea typeface="Rubik"/>
                <a:cs typeface="Rubik"/>
                <a:sym typeface="Rubik"/>
              </a:rPr>
              <a:t>“Influencer, ganteng, pinter, tapi dananya pelit”</a:t>
            </a:r>
            <a:endParaRPr sz="16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36" name="Google Shape;1136;p94"/>
          <p:cNvSpPr txBox="1"/>
          <p:nvPr/>
        </p:nvSpPr>
        <p:spPr>
          <a:xfrm>
            <a:off x="2998495" y="1559651"/>
            <a:ext cx="3147000" cy="31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Manfaatkan AI untuk personalised komunikasi </a:t>
            </a:r>
            <a:endParaRPr b="1" sz="16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“Ubah brief dari WM ini menjadi 3 versi: bahasa yang mudah dipahami seorang Gen Z yang baru saja lulus dari sarjana bisnis, orang umur 50 tahun tanpa pengetahuan keuangan sama sekali, dan content creator yang jago keuangan”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95"/>
          <p:cNvSpPr txBox="1"/>
          <p:nvPr/>
        </p:nvSpPr>
        <p:spPr>
          <a:xfrm>
            <a:off x="5259616" y="1017725"/>
            <a:ext cx="16158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9800">
                <a:solidFill>
                  <a:schemeClr val="accent4"/>
                </a:solidFill>
              </a:rPr>
              <a:t>3</a:t>
            </a:r>
            <a:endParaRPr b="1" i="1" sz="9800">
              <a:solidFill>
                <a:schemeClr val="accent4"/>
              </a:solidFill>
            </a:endParaRPr>
          </a:p>
        </p:txBody>
      </p:sp>
      <p:sp>
        <p:nvSpPr>
          <p:cNvPr id="1142" name="Google Shape;1142;p95"/>
          <p:cNvSpPr txBox="1"/>
          <p:nvPr/>
        </p:nvSpPr>
        <p:spPr>
          <a:xfrm>
            <a:off x="2123124" y="1017725"/>
            <a:ext cx="16158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9800">
                <a:solidFill>
                  <a:schemeClr val="accent4"/>
                </a:solidFill>
              </a:rPr>
              <a:t>2</a:t>
            </a:r>
            <a:endParaRPr b="1" i="1" sz="9800">
              <a:solidFill>
                <a:schemeClr val="accent4"/>
              </a:solidFill>
            </a:endParaRPr>
          </a:p>
        </p:txBody>
      </p:sp>
      <p:sp>
        <p:nvSpPr>
          <p:cNvPr id="1143" name="Google Shape;1143;p95"/>
          <p:cNvSpPr txBox="1"/>
          <p:nvPr/>
        </p:nvSpPr>
        <p:spPr>
          <a:xfrm>
            <a:off x="224444" y="1017716"/>
            <a:ext cx="4536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9800">
                <a:solidFill>
                  <a:schemeClr val="accent4"/>
                </a:solidFill>
              </a:rPr>
              <a:t>1</a:t>
            </a:r>
            <a:endParaRPr b="1" i="1" sz="9800">
              <a:solidFill>
                <a:schemeClr val="accent4"/>
              </a:solidFill>
            </a:endParaRPr>
          </a:p>
        </p:txBody>
      </p:sp>
      <p:sp>
        <p:nvSpPr>
          <p:cNvPr id="1144" name="Google Shape;1144;p9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Upskill RM untuk Personalized Service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45" name="Google Shape;1145;p95"/>
          <p:cNvSpPr txBox="1"/>
          <p:nvPr>
            <p:ph idx="1" type="body"/>
          </p:nvPr>
        </p:nvSpPr>
        <p:spPr>
          <a:xfrm>
            <a:off x="539700" y="1559648"/>
            <a:ext cx="2410500" cy="9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latin typeface="Rubik"/>
                <a:ea typeface="Rubik"/>
                <a:cs typeface="Rubik"/>
                <a:sym typeface="Rubik"/>
              </a:rPr>
              <a:t>Pakai category tagging dan notes di WA business</a:t>
            </a:r>
            <a:endParaRPr b="1" sz="1600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>
                <a:latin typeface="Rubik"/>
                <a:ea typeface="Rubik"/>
                <a:cs typeface="Rubik"/>
                <a:sym typeface="Rubik"/>
              </a:rPr>
              <a:t>“Influencer, ganteng, pinter, tapi dananya pelit”</a:t>
            </a:r>
            <a:endParaRPr sz="16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46" name="Google Shape;1146;p95"/>
          <p:cNvSpPr txBox="1"/>
          <p:nvPr/>
        </p:nvSpPr>
        <p:spPr>
          <a:xfrm>
            <a:off x="2998495" y="1559651"/>
            <a:ext cx="3147000" cy="31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Manfaatkan AI untuk personalised komunikasi </a:t>
            </a:r>
            <a:endParaRPr b="1" sz="16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“Ubah brief dari WM ini menjadi 3 versi: bahasa yang mudah dipahami seorang Gen Z yang baru saja lulus dari sarjana bisnis, orang umur 50 tahun tanpa pengetahuan keuangan sama sekali, dan content creator yang jago keuangan”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47" name="Google Shape;1147;p95"/>
          <p:cNvSpPr txBox="1"/>
          <p:nvPr/>
        </p:nvSpPr>
        <p:spPr>
          <a:xfrm>
            <a:off x="6193800" y="1559650"/>
            <a:ext cx="2638500" cy="22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Menjadi pelaku pasar, bukan cuma forward brief RM</a:t>
            </a:r>
            <a:endParaRPr b="1" sz="1600">
              <a:solidFill>
                <a:schemeClr val="dk2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Investasi jaman sekarang start dari 100rb, sekalian nambahin target wealth tempat kerja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96"/>
          <p:cNvSpPr txBox="1"/>
          <p:nvPr>
            <p:ph type="title"/>
          </p:nvPr>
        </p:nvSpPr>
        <p:spPr>
          <a:xfrm>
            <a:off x="311700" y="49737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Yang saya lihat sudah ok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53" name="Google Shape;1153;p96"/>
          <p:cNvSpPr txBox="1"/>
          <p:nvPr>
            <p:ph idx="1" type="body"/>
          </p:nvPr>
        </p:nvSpPr>
        <p:spPr>
          <a:xfrm>
            <a:off x="680425" y="2405713"/>
            <a:ext cx="3457500" cy="8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Konsep Bale Poin, dengan platform penukaran dedicated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54" name="Google Shape;1154;p96"/>
          <p:cNvSpPr txBox="1"/>
          <p:nvPr/>
        </p:nvSpPr>
        <p:spPr>
          <a:xfrm>
            <a:off x="4137921" y="1365083"/>
            <a:ext cx="44127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Multi-segmented benefit di Program prioritas, memberikan fleksibilitas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55" name="Google Shape;1155;p96"/>
          <p:cNvSpPr txBox="1"/>
          <p:nvPr/>
        </p:nvSpPr>
        <p:spPr>
          <a:xfrm>
            <a:off x="3391191" y="3662459"/>
            <a:ext cx="39555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Debit card berdasarkan segmen (Visa Infinite, dsb)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56" name="Google Shape;1156;p96"/>
          <p:cNvSpPr/>
          <p:nvPr/>
        </p:nvSpPr>
        <p:spPr>
          <a:xfrm flipH="1" rot="10800000">
            <a:off x="-8700" y="3798500"/>
            <a:ext cx="3577200" cy="5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57" name="Google Shape;1157;p96"/>
          <p:cNvSpPr/>
          <p:nvPr/>
        </p:nvSpPr>
        <p:spPr>
          <a:xfrm flipH="1" rot="10800000">
            <a:off x="7147125" y="3807650"/>
            <a:ext cx="2005500" cy="5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58" name="Google Shape;1158;p96"/>
          <p:cNvSpPr/>
          <p:nvPr/>
        </p:nvSpPr>
        <p:spPr>
          <a:xfrm flipH="1" rot="10800000">
            <a:off x="4137925" y="2550925"/>
            <a:ext cx="5014800" cy="5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59" name="Google Shape;1159;p96"/>
          <p:cNvSpPr/>
          <p:nvPr/>
        </p:nvSpPr>
        <p:spPr>
          <a:xfrm flipH="1" rot="10800000">
            <a:off x="-8700" y="2550925"/>
            <a:ext cx="680700" cy="5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60" name="Google Shape;1160;p96"/>
          <p:cNvSpPr/>
          <p:nvPr/>
        </p:nvSpPr>
        <p:spPr>
          <a:xfrm flipH="1" rot="10800000">
            <a:off x="-8700" y="1510275"/>
            <a:ext cx="4147500" cy="5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61" name="Google Shape;1161;p96"/>
          <p:cNvSpPr/>
          <p:nvPr/>
        </p:nvSpPr>
        <p:spPr>
          <a:xfrm flipH="1" rot="10800000">
            <a:off x="8550625" y="1510275"/>
            <a:ext cx="602100" cy="5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97"/>
          <p:cNvSpPr txBox="1"/>
          <p:nvPr>
            <p:ph type="title"/>
          </p:nvPr>
        </p:nvSpPr>
        <p:spPr>
          <a:xfrm>
            <a:off x="386357" y="832504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GB" sz="2800">
                <a:latin typeface="Rubik"/>
                <a:ea typeface="Rubik"/>
                <a:cs typeface="Rubik"/>
                <a:sym typeface="Rubik"/>
              </a:rPr>
              <a:t>Q: Apa kriteria RM bagus dan buruk?</a:t>
            </a:r>
            <a:endParaRPr b="1"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67" name="Google Shape;1167;p97"/>
          <p:cNvSpPr/>
          <p:nvPr/>
        </p:nvSpPr>
        <p:spPr>
          <a:xfrm>
            <a:off x="-118350" y="1919550"/>
            <a:ext cx="9262500" cy="322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98"/>
          <p:cNvSpPr/>
          <p:nvPr/>
        </p:nvSpPr>
        <p:spPr>
          <a:xfrm>
            <a:off x="150" y="1314600"/>
            <a:ext cx="91440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73" name="Google Shape;1173;p98"/>
          <p:cNvSpPr txBox="1"/>
          <p:nvPr>
            <p:ph type="title"/>
          </p:nvPr>
        </p:nvSpPr>
        <p:spPr>
          <a:xfrm>
            <a:off x="311700" y="20653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Jawaban berdasarkan opini pribadi dan konsensus teman-teman komunitas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74" name="Google Shape;1174;p98"/>
          <p:cNvSpPr txBox="1"/>
          <p:nvPr>
            <p:ph idx="1" type="body"/>
          </p:nvPr>
        </p:nvSpPr>
        <p:spPr>
          <a:xfrm>
            <a:off x="311700" y="1484032"/>
            <a:ext cx="8520600" cy="9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Diundang acara itu bukan paling penting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karena kita tau ujung-ujungnya juga ada upselling dari asuransi / manajer investasi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75" name="Google Shape;1175;p98"/>
          <p:cNvSpPr/>
          <p:nvPr/>
        </p:nvSpPr>
        <p:spPr>
          <a:xfrm>
            <a:off x="-82146" y="2396615"/>
            <a:ext cx="56151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99"/>
          <p:cNvSpPr/>
          <p:nvPr/>
        </p:nvSpPr>
        <p:spPr>
          <a:xfrm>
            <a:off x="150" y="1314600"/>
            <a:ext cx="91440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81" name="Google Shape;1181;p99"/>
          <p:cNvSpPr txBox="1"/>
          <p:nvPr>
            <p:ph type="title"/>
          </p:nvPr>
        </p:nvSpPr>
        <p:spPr>
          <a:xfrm>
            <a:off x="311700" y="20653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Jawaban berdasarkan opini pribadi dan konsensus teman-teman komunitas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82" name="Google Shape;1182;p99"/>
          <p:cNvSpPr txBox="1"/>
          <p:nvPr>
            <p:ph idx="1" type="body"/>
          </p:nvPr>
        </p:nvSpPr>
        <p:spPr>
          <a:xfrm>
            <a:off x="311700" y="1484032"/>
            <a:ext cx="8520600" cy="9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Diundang acara itu bukan paling penting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karena kita tau ujung-ujungnya juga ada upselling dari asuransi / manajer investasi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83" name="Google Shape;1183;p99"/>
          <p:cNvSpPr txBox="1"/>
          <p:nvPr/>
        </p:nvSpPr>
        <p:spPr>
          <a:xfrm>
            <a:off x="311700" y="2630400"/>
            <a:ext cx="85206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Yang paling penting: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kalau dimintain tolong, betulan peduli dan dibantu. Contoh eskalasi issue ke divisi terkait dan benar-benar di monitor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84" name="Google Shape;1184;p99"/>
          <p:cNvSpPr/>
          <p:nvPr/>
        </p:nvSpPr>
        <p:spPr>
          <a:xfrm>
            <a:off x="-82146" y="2396615"/>
            <a:ext cx="56151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85" name="Google Shape;1185;p99"/>
          <p:cNvSpPr/>
          <p:nvPr/>
        </p:nvSpPr>
        <p:spPr>
          <a:xfrm>
            <a:off x="-82153" y="3575600"/>
            <a:ext cx="70590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100"/>
          <p:cNvSpPr/>
          <p:nvPr/>
        </p:nvSpPr>
        <p:spPr>
          <a:xfrm>
            <a:off x="150" y="1314600"/>
            <a:ext cx="91440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91" name="Google Shape;1191;p100"/>
          <p:cNvSpPr txBox="1"/>
          <p:nvPr>
            <p:ph type="title"/>
          </p:nvPr>
        </p:nvSpPr>
        <p:spPr>
          <a:xfrm>
            <a:off x="311700" y="20653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Jawaban berdasarkan opini pribadi dan konsensus teman-teman komunitas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92" name="Google Shape;1192;p100"/>
          <p:cNvSpPr txBox="1"/>
          <p:nvPr>
            <p:ph idx="1" type="body"/>
          </p:nvPr>
        </p:nvSpPr>
        <p:spPr>
          <a:xfrm>
            <a:off x="311700" y="1484032"/>
            <a:ext cx="8520600" cy="9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Diundang acara itu bukan paling penting</a:t>
            </a:r>
            <a:r>
              <a:rPr lang="en-GB">
                <a:latin typeface="Rubik"/>
                <a:ea typeface="Rubik"/>
                <a:cs typeface="Rubik"/>
                <a:sym typeface="Rubik"/>
              </a:rPr>
              <a:t>, karena kita tau ujung-ujungnya juga ada upselling dari asuransi / manajer investasi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93" name="Google Shape;1193;p100"/>
          <p:cNvSpPr txBox="1"/>
          <p:nvPr/>
        </p:nvSpPr>
        <p:spPr>
          <a:xfrm>
            <a:off x="311700" y="3776834"/>
            <a:ext cx="85206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Bagaimana dengan gift dsb?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Senang kalau dikasih, tapi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tidak dikasih bukan berarti pelayanan RM nya buruk. Gift = tanda silaturahmi ‘im still here’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94" name="Google Shape;1194;p100"/>
          <p:cNvSpPr txBox="1"/>
          <p:nvPr/>
        </p:nvSpPr>
        <p:spPr>
          <a:xfrm>
            <a:off x="311700" y="2630400"/>
            <a:ext cx="85206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Yang paling penting: 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kalau dimintain tolong, betulan peduli dan dibantu. Contoh eskalasi issue ke divisi terkait dan benar-benar di monitor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95" name="Google Shape;1195;p100"/>
          <p:cNvSpPr/>
          <p:nvPr/>
        </p:nvSpPr>
        <p:spPr>
          <a:xfrm>
            <a:off x="-82146" y="2396615"/>
            <a:ext cx="56151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96" name="Google Shape;1196;p100"/>
          <p:cNvSpPr/>
          <p:nvPr/>
        </p:nvSpPr>
        <p:spPr>
          <a:xfrm>
            <a:off x="-82153" y="3575600"/>
            <a:ext cx="7059000" cy="7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101"/>
          <p:cNvSpPr/>
          <p:nvPr/>
        </p:nvSpPr>
        <p:spPr>
          <a:xfrm>
            <a:off x="-8700" y="-6575"/>
            <a:ext cx="9144000" cy="388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02" name="Google Shape;1202;p101"/>
          <p:cNvSpPr/>
          <p:nvPr/>
        </p:nvSpPr>
        <p:spPr>
          <a:xfrm>
            <a:off x="311700" y="1005625"/>
            <a:ext cx="8520600" cy="388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03" name="Google Shape;1203;p101"/>
          <p:cNvSpPr txBox="1"/>
          <p:nvPr>
            <p:ph type="title"/>
          </p:nvPr>
        </p:nvSpPr>
        <p:spPr>
          <a:xfrm>
            <a:off x="551400" y="23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Key Takeaway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04" name="Google Shape;1204;p101"/>
          <p:cNvSpPr txBox="1"/>
          <p:nvPr>
            <p:ph idx="1" type="body"/>
          </p:nvPr>
        </p:nvSpPr>
        <p:spPr>
          <a:xfrm>
            <a:off x="551400" y="1239475"/>
            <a:ext cx="8041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Decision making nasabah memang makin kompleks, tapi ini justru bisa dimanfaatkan perbankan untuk ‘winning in the chaos’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/>
          <p:nvPr/>
        </p:nvSpPr>
        <p:spPr>
          <a:xfrm>
            <a:off x="0" y="0"/>
            <a:ext cx="9144000" cy="146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1"/>
          <p:cNvSpPr/>
          <p:nvPr/>
        </p:nvSpPr>
        <p:spPr>
          <a:xfrm>
            <a:off x="4224489" y="1749775"/>
            <a:ext cx="2775000" cy="110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1"/>
          <p:cNvSpPr/>
          <p:nvPr/>
        </p:nvSpPr>
        <p:spPr>
          <a:xfrm>
            <a:off x="1240139" y="1749775"/>
            <a:ext cx="2775000" cy="110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1"/>
          <p:cNvSpPr/>
          <p:nvPr/>
        </p:nvSpPr>
        <p:spPr>
          <a:xfrm>
            <a:off x="-8700" y="3585250"/>
            <a:ext cx="9144000" cy="57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Evaluasi (step 3) Jaman dulu…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1274538" y="1878825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brand A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, cek harga, cek spek</a:t>
            </a: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4274538" y="1878825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Liat </a:t>
            </a:r>
            <a:r>
              <a:rPr b="1"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brand B</a:t>
            </a:r>
            <a:r>
              <a:rPr lang="en-GB" sz="180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, cek harga, cek spek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02"/>
          <p:cNvSpPr/>
          <p:nvPr/>
        </p:nvSpPr>
        <p:spPr>
          <a:xfrm>
            <a:off x="-8700" y="-6575"/>
            <a:ext cx="9144000" cy="388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10" name="Google Shape;1210;p102"/>
          <p:cNvSpPr/>
          <p:nvPr/>
        </p:nvSpPr>
        <p:spPr>
          <a:xfrm>
            <a:off x="311700" y="1005625"/>
            <a:ext cx="8520600" cy="388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11" name="Google Shape;1211;p102"/>
          <p:cNvSpPr txBox="1"/>
          <p:nvPr>
            <p:ph type="title"/>
          </p:nvPr>
        </p:nvSpPr>
        <p:spPr>
          <a:xfrm>
            <a:off x="551400" y="23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Key Takeaway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12" name="Google Shape;1212;p102"/>
          <p:cNvSpPr txBox="1"/>
          <p:nvPr>
            <p:ph idx="1" type="body"/>
          </p:nvPr>
        </p:nvSpPr>
        <p:spPr>
          <a:xfrm>
            <a:off x="551400" y="1239475"/>
            <a:ext cx="8041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Decision making nasabah memang makin kompleks, tapi ini justru bisa dimanfaatkan perbankan untuk ‘winning in the chaos’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Content creator bisa ‘dimanfaatkan’ secara multi-dimensi: placement content, sumber referral, meningkatkan publicity dan kredibilitas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03"/>
          <p:cNvSpPr/>
          <p:nvPr/>
        </p:nvSpPr>
        <p:spPr>
          <a:xfrm>
            <a:off x="-8700" y="-6575"/>
            <a:ext cx="9144000" cy="388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18" name="Google Shape;1218;p103"/>
          <p:cNvSpPr/>
          <p:nvPr/>
        </p:nvSpPr>
        <p:spPr>
          <a:xfrm>
            <a:off x="311700" y="1005625"/>
            <a:ext cx="8520600" cy="388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19" name="Google Shape;1219;p103"/>
          <p:cNvSpPr txBox="1"/>
          <p:nvPr>
            <p:ph type="title"/>
          </p:nvPr>
        </p:nvSpPr>
        <p:spPr>
          <a:xfrm>
            <a:off x="551400" y="23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Key Takeaway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20" name="Google Shape;1220;p103"/>
          <p:cNvSpPr txBox="1"/>
          <p:nvPr>
            <p:ph idx="1" type="body"/>
          </p:nvPr>
        </p:nvSpPr>
        <p:spPr>
          <a:xfrm>
            <a:off x="551400" y="1239475"/>
            <a:ext cx="8041200" cy="263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Decision making nasabah memang makin kompleks, tapi ini justru bisa dimanfaatkan perbankan untuk ‘winning in the chaos’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Content creator bisa ‘dimanfaatkan’ secara multi-dimensi: placement content, sumber referral, meningkatkan publicity dan kredibilitas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RM harus menempatkan diri sebagai nasabah: memahami kondisi market, dan menawarkan produk yang sesuai kebutuhan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04"/>
          <p:cNvSpPr/>
          <p:nvPr/>
        </p:nvSpPr>
        <p:spPr>
          <a:xfrm>
            <a:off x="-8700" y="-6575"/>
            <a:ext cx="9144000" cy="388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26" name="Google Shape;1226;p104"/>
          <p:cNvSpPr/>
          <p:nvPr/>
        </p:nvSpPr>
        <p:spPr>
          <a:xfrm>
            <a:off x="311700" y="1005625"/>
            <a:ext cx="8520600" cy="388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27" name="Google Shape;1227;p104"/>
          <p:cNvSpPr txBox="1"/>
          <p:nvPr>
            <p:ph type="title"/>
          </p:nvPr>
        </p:nvSpPr>
        <p:spPr>
          <a:xfrm>
            <a:off x="551400" y="23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Key Takeaway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28" name="Google Shape;1228;p104"/>
          <p:cNvSpPr txBox="1"/>
          <p:nvPr>
            <p:ph idx="1" type="body"/>
          </p:nvPr>
        </p:nvSpPr>
        <p:spPr>
          <a:xfrm>
            <a:off x="551400" y="1239475"/>
            <a:ext cx="8041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Decision making nasabah memang makin kompleks, tapi ini justru bisa dimanfaatkan perbankan untuk ‘winning in the chaos’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Content creator bisa ‘dimanfaatkan’ secara multi-dimensi: placement content, sumber referral, meningkatkan publicity dan kredibilitas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RM harus menempatkan diri sebagai nasabah: memahami kondisi market, dan menawarkan produk yang sesuai kebutuhan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WM harus memastikan informasi ‘top-level’ bisa diterjemahkan RM sesuai dengan kondisi nasabah: affluent, aspiring, atau indifferent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05"/>
          <p:cNvSpPr/>
          <p:nvPr/>
        </p:nvSpPr>
        <p:spPr>
          <a:xfrm>
            <a:off x="-8700" y="-6575"/>
            <a:ext cx="9144000" cy="388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34" name="Google Shape;1234;p105"/>
          <p:cNvSpPr/>
          <p:nvPr/>
        </p:nvSpPr>
        <p:spPr>
          <a:xfrm>
            <a:off x="311700" y="1005625"/>
            <a:ext cx="8520600" cy="388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35" name="Google Shape;1235;p105"/>
          <p:cNvSpPr txBox="1"/>
          <p:nvPr>
            <p:ph type="title"/>
          </p:nvPr>
        </p:nvSpPr>
        <p:spPr>
          <a:xfrm>
            <a:off x="551400" y="23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Key Takeaway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36" name="Google Shape;1236;p105"/>
          <p:cNvSpPr txBox="1"/>
          <p:nvPr>
            <p:ph idx="1" type="body"/>
          </p:nvPr>
        </p:nvSpPr>
        <p:spPr>
          <a:xfrm>
            <a:off x="551400" y="1239475"/>
            <a:ext cx="8041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Decision making nasabah memang makin kompleks, tapi ini justru bisa dimanfaatkan perbankan untuk ‘winning in the chaos’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Content creator bisa ‘dimanfaatkan’ secara multi-dimensi: placement content, sumber referral, meningkatkan publicity dan kredibilitas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RM harus menempatkan diri sebagai nasabah: memahami kondisi market, dan menawarkan produk yang sesuai kebutuhan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WM harus memastikan informasi ‘top-level’ bisa diterjemahkan RM sesuai dengan kondisi nasabah: affluent, aspiring, atau indifferent</a:t>
            </a:r>
            <a:endParaRPr>
              <a:latin typeface="Rubik"/>
              <a:ea typeface="Rubik"/>
              <a:cs typeface="Rubik"/>
              <a:sym typeface="Rubik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ubik"/>
              <a:buAutoNum type="arabicPeriod"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Perbankan mungkin tidak menang dari segi cuan diatas kertas, tapi bisa leverage prestige dan ego nasabah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06"/>
          <p:cNvSpPr/>
          <p:nvPr/>
        </p:nvSpPr>
        <p:spPr>
          <a:xfrm>
            <a:off x="-118350" y="1413788"/>
            <a:ext cx="9262500" cy="263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42" name="Google Shape;1242;p106"/>
          <p:cNvSpPr/>
          <p:nvPr/>
        </p:nvSpPr>
        <p:spPr>
          <a:xfrm>
            <a:off x="2936425" y="1739275"/>
            <a:ext cx="2400600" cy="1436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43" name="Google Shape;1243;p106"/>
          <p:cNvSpPr/>
          <p:nvPr/>
        </p:nvSpPr>
        <p:spPr>
          <a:xfrm>
            <a:off x="5561150" y="211125"/>
            <a:ext cx="3338400" cy="4142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44" name="Google Shape;1244;p106"/>
          <p:cNvSpPr/>
          <p:nvPr/>
        </p:nvSpPr>
        <p:spPr>
          <a:xfrm>
            <a:off x="311700" y="1005625"/>
            <a:ext cx="2400600" cy="3305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45" name="Google Shape;1245;p1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Minta tolong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46" name="Google Shape;1246;p106"/>
          <p:cNvSpPr txBox="1"/>
          <p:nvPr>
            <p:ph idx="1" type="body"/>
          </p:nvPr>
        </p:nvSpPr>
        <p:spPr>
          <a:xfrm>
            <a:off x="496350" y="1266900"/>
            <a:ext cx="2031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Follow IG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247" name="Google Shape;1247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25" y="1839588"/>
            <a:ext cx="2031351" cy="164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07"/>
          <p:cNvSpPr/>
          <p:nvPr/>
        </p:nvSpPr>
        <p:spPr>
          <a:xfrm>
            <a:off x="-118350" y="1413788"/>
            <a:ext cx="9262500" cy="263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53" name="Google Shape;1253;p107"/>
          <p:cNvSpPr/>
          <p:nvPr/>
        </p:nvSpPr>
        <p:spPr>
          <a:xfrm>
            <a:off x="2936425" y="1739275"/>
            <a:ext cx="2400600" cy="1436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4" name="Google Shape;1254;p107"/>
          <p:cNvSpPr/>
          <p:nvPr/>
        </p:nvSpPr>
        <p:spPr>
          <a:xfrm>
            <a:off x="5561150" y="211125"/>
            <a:ext cx="3338400" cy="4142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5" name="Google Shape;1255;p107"/>
          <p:cNvSpPr/>
          <p:nvPr/>
        </p:nvSpPr>
        <p:spPr>
          <a:xfrm>
            <a:off x="311700" y="1005625"/>
            <a:ext cx="2400600" cy="3305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6" name="Google Shape;1256;p10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Minta tolong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57" name="Google Shape;1257;p107"/>
          <p:cNvSpPr txBox="1"/>
          <p:nvPr>
            <p:ph idx="1" type="body"/>
          </p:nvPr>
        </p:nvSpPr>
        <p:spPr>
          <a:xfrm>
            <a:off x="496350" y="1266900"/>
            <a:ext cx="2031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Follow IG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258" name="Google Shape;1258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25" y="1839588"/>
            <a:ext cx="2031351" cy="164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9" name="Google Shape;1259;p107"/>
          <p:cNvSpPr txBox="1"/>
          <p:nvPr/>
        </p:nvSpPr>
        <p:spPr>
          <a:xfrm>
            <a:off x="2936425" y="2027823"/>
            <a:ext cx="24006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Dm saya screenshot/foto webinar hari ini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08"/>
          <p:cNvSpPr/>
          <p:nvPr/>
        </p:nvSpPr>
        <p:spPr>
          <a:xfrm>
            <a:off x="-118350" y="1413788"/>
            <a:ext cx="9262500" cy="263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65" name="Google Shape;1265;p108"/>
          <p:cNvSpPr/>
          <p:nvPr/>
        </p:nvSpPr>
        <p:spPr>
          <a:xfrm>
            <a:off x="2936425" y="1739275"/>
            <a:ext cx="2400600" cy="1436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66" name="Google Shape;1266;p108"/>
          <p:cNvSpPr/>
          <p:nvPr/>
        </p:nvSpPr>
        <p:spPr>
          <a:xfrm>
            <a:off x="5561150" y="211125"/>
            <a:ext cx="3338400" cy="4142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67" name="Google Shape;1267;p108"/>
          <p:cNvSpPr/>
          <p:nvPr/>
        </p:nvSpPr>
        <p:spPr>
          <a:xfrm>
            <a:off x="311700" y="1005625"/>
            <a:ext cx="2400600" cy="3305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68" name="Google Shape;1268;p1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Rubik"/>
                <a:ea typeface="Rubik"/>
                <a:cs typeface="Rubik"/>
                <a:sym typeface="Rubik"/>
              </a:rPr>
              <a:t>Minta tolong</a:t>
            </a:r>
            <a:endParaRPr b="1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269" name="Google Shape;1269;p108"/>
          <p:cNvSpPr txBox="1"/>
          <p:nvPr>
            <p:ph idx="1" type="body"/>
          </p:nvPr>
        </p:nvSpPr>
        <p:spPr>
          <a:xfrm>
            <a:off x="496350" y="1266900"/>
            <a:ext cx="2031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latin typeface="Rubik"/>
                <a:ea typeface="Rubik"/>
                <a:cs typeface="Rubik"/>
                <a:sym typeface="Rubik"/>
              </a:rPr>
              <a:t>Follow IG</a:t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270" name="Google Shape;1270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8850" y="1160400"/>
            <a:ext cx="1702992" cy="30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1" name="Google Shape;1271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325" y="1839588"/>
            <a:ext cx="2031351" cy="164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p108"/>
          <p:cNvSpPr txBox="1"/>
          <p:nvPr/>
        </p:nvSpPr>
        <p:spPr>
          <a:xfrm>
            <a:off x="2936425" y="2027823"/>
            <a:ext cx="24006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Dm saya screenshot/foto webinar hari ini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73" name="Google Shape;1273;p108"/>
          <p:cNvSpPr txBox="1"/>
          <p:nvPr/>
        </p:nvSpPr>
        <p:spPr>
          <a:xfrm>
            <a:off x="5561138" y="553950"/>
            <a:ext cx="33384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Viralkan konten BTN besok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74" name="Google Shape;1274;p108"/>
          <p:cNvSpPr txBox="1"/>
          <p:nvPr/>
        </p:nvSpPr>
        <p:spPr>
          <a:xfrm>
            <a:off x="1401450" y="4311350"/>
            <a:ext cx="6341100" cy="5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2"/>
                </a:solidFill>
              </a:rPr>
              <a:t>Thank you!</a:t>
            </a:r>
            <a:endParaRPr b="1"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