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  <p:sldMasterId id="2147483700" r:id="rId6"/>
    <p:sldMasterId id="214748370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5143500" cx="9144000"/>
  <p:notesSz cx="6858000" cy="9144000"/>
  <p:embeddedFontLst>
    <p:embeddedFont>
      <p:font typeface="Play"/>
      <p:regular r:id="rId16"/>
      <p:bold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f1a240caa_2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3df1a240caa_2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f1a240caa_2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df1a240caa_2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f1a240caa_2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df1a240caa_2_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&amp; Investment Content Creator</a:t>
            </a:r>
            <a:endParaRPr/>
          </a:p>
        </p:txBody>
      </p:sp>
      <p:sp>
        <p:nvSpPr>
          <p:cNvPr id="258" name="Google Shape;258;g3df1a240caa_2_1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f1a240c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df1a240c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f1a240caa_2_1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df1a240caa_2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df1a240caa_2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df1a240caa_2_2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df1a240caa_2_20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f1a240caa_2_2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3df1a240caa_2_2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4500563" y="4914947"/>
            <a:ext cx="138300" cy="136529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spcFirstLastPara="1" rIns="14300" wrap="square" tIns="143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ack background with white text" id="105" name="Google Shape;10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1450" y="8401"/>
            <a:ext cx="1502550" cy="724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26" name="Google Shape;126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9" name="Google Shape;139;p33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1" name="Google Shape;141;p33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7" name="Google Shape;157;p36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8" name="Google Shape;158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7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5" name="Google Shape;165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8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/>
          <p:nvPr>
            <p:ph idx="12" type="sldNum"/>
          </p:nvPr>
        </p:nvSpPr>
        <p:spPr>
          <a:xfrm>
            <a:off x="4500563" y="4914947"/>
            <a:ext cx="138300" cy="136529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spcFirstLastPara="1" rIns="14300" wrap="square" tIns="143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D - Dark Text Only">
  <p:cSld name="Divider D - Dark Text Only"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/>
          <p:nvPr>
            <p:ph type="title"/>
          </p:nvPr>
        </p:nvSpPr>
        <p:spPr>
          <a:xfrm>
            <a:off x="204788" y="220265"/>
            <a:ext cx="87321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b="0" i="0"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grpSp>
        <p:nvGrpSpPr>
          <p:cNvPr id="188" name="Google Shape;188;p42"/>
          <p:cNvGrpSpPr/>
          <p:nvPr/>
        </p:nvGrpSpPr>
        <p:grpSpPr>
          <a:xfrm>
            <a:off x="202450" y="4795703"/>
            <a:ext cx="617023" cy="143693"/>
            <a:chOff x="-1447995" y="4326965"/>
            <a:chExt cx="6315484" cy="1470760"/>
          </a:xfrm>
        </p:grpSpPr>
        <p:sp>
          <p:nvSpPr>
            <p:cNvPr id="189" name="Google Shape;189;p42"/>
            <p:cNvSpPr/>
            <p:nvPr/>
          </p:nvSpPr>
          <p:spPr>
            <a:xfrm>
              <a:off x="3824651" y="4701952"/>
              <a:ext cx="1042838" cy="1082415"/>
            </a:xfrm>
            <a:custGeom>
              <a:rect b="b" l="l" r="r" t="t"/>
              <a:pathLst>
                <a:path extrusionOk="0" h="1082415" w="1042838">
                  <a:moveTo>
                    <a:pt x="614052" y="0"/>
                  </a:moveTo>
                  <a:cubicBezTo>
                    <a:pt x="449628" y="0"/>
                    <a:pt x="351923" y="62428"/>
                    <a:pt x="283218" y="147701"/>
                  </a:cubicBezTo>
                  <a:lnTo>
                    <a:pt x="147332" y="11710"/>
                  </a:lnTo>
                  <a:lnTo>
                    <a:pt x="0" y="11710"/>
                  </a:lnTo>
                  <a:lnTo>
                    <a:pt x="0" y="1082415"/>
                  </a:lnTo>
                  <a:lnTo>
                    <a:pt x="291545" y="1082415"/>
                  </a:lnTo>
                  <a:lnTo>
                    <a:pt x="291545" y="535385"/>
                  </a:lnTo>
                  <a:cubicBezTo>
                    <a:pt x="291545" y="349981"/>
                    <a:pt x="377060" y="241652"/>
                    <a:pt x="535373" y="241652"/>
                  </a:cubicBezTo>
                  <a:cubicBezTo>
                    <a:pt x="684519" y="241652"/>
                    <a:pt x="751294" y="337494"/>
                    <a:pt x="751294" y="518731"/>
                  </a:cubicBezTo>
                  <a:lnTo>
                    <a:pt x="751294" y="1082364"/>
                  </a:lnTo>
                  <a:lnTo>
                    <a:pt x="1042839" y="1082364"/>
                  </a:lnTo>
                  <a:lnTo>
                    <a:pt x="1042839" y="489559"/>
                  </a:lnTo>
                  <a:cubicBezTo>
                    <a:pt x="1042839" y="122925"/>
                    <a:pt x="845059" y="0"/>
                    <a:pt x="614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2"/>
            <p:cNvSpPr/>
            <p:nvPr/>
          </p:nvSpPr>
          <p:spPr>
            <a:xfrm>
              <a:off x="1575257" y="4699868"/>
              <a:ext cx="999106" cy="1097857"/>
            </a:xfrm>
            <a:custGeom>
              <a:rect b="b" l="l" r="r" t="t"/>
              <a:pathLst>
                <a:path extrusionOk="0" h="1097857" w="999106">
                  <a:moveTo>
                    <a:pt x="561013" y="428412"/>
                  </a:moveTo>
                  <a:lnTo>
                    <a:pt x="505041" y="421704"/>
                  </a:lnTo>
                  <a:cubicBezTo>
                    <a:pt x="374928" y="406114"/>
                    <a:pt x="301940" y="391837"/>
                    <a:pt x="301940" y="321255"/>
                  </a:cubicBezTo>
                  <a:cubicBezTo>
                    <a:pt x="301940" y="249972"/>
                    <a:pt x="376869" y="208319"/>
                    <a:pt x="488885" y="208319"/>
                  </a:cubicBezTo>
                  <a:cubicBezTo>
                    <a:pt x="613899" y="208319"/>
                    <a:pt x="695080" y="260401"/>
                    <a:pt x="703387" y="345815"/>
                  </a:cubicBezTo>
                  <a:lnTo>
                    <a:pt x="982461" y="345815"/>
                  </a:lnTo>
                  <a:cubicBezTo>
                    <a:pt x="967877" y="127072"/>
                    <a:pt x="770149" y="0"/>
                    <a:pt x="494684" y="0"/>
                  </a:cubicBezTo>
                  <a:cubicBezTo>
                    <a:pt x="208136" y="0"/>
                    <a:pt x="22891" y="137501"/>
                    <a:pt x="22891" y="350612"/>
                  </a:cubicBezTo>
                  <a:cubicBezTo>
                    <a:pt x="22891" y="563015"/>
                    <a:pt x="206901" y="623996"/>
                    <a:pt x="450710" y="654258"/>
                  </a:cubicBezTo>
                  <a:lnTo>
                    <a:pt x="504735" y="660966"/>
                  </a:lnTo>
                  <a:cubicBezTo>
                    <a:pt x="659629" y="680193"/>
                    <a:pt x="713807" y="693572"/>
                    <a:pt x="713807" y="763517"/>
                  </a:cubicBezTo>
                  <a:cubicBezTo>
                    <a:pt x="713807" y="847860"/>
                    <a:pt x="640819" y="887455"/>
                    <a:pt x="519936" y="887455"/>
                  </a:cubicBezTo>
                  <a:cubicBezTo>
                    <a:pt x="366621" y="887455"/>
                    <a:pt x="287382" y="822868"/>
                    <a:pt x="276961" y="729134"/>
                  </a:cubicBezTo>
                  <a:lnTo>
                    <a:pt x="0" y="729134"/>
                  </a:lnTo>
                  <a:cubicBezTo>
                    <a:pt x="12477" y="958273"/>
                    <a:pt x="214368" y="1097858"/>
                    <a:pt x="511177" y="1097858"/>
                  </a:cubicBezTo>
                  <a:cubicBezTo>
                    <a:pt x="799291" y="1097858"/>
                    <a:pt x="999107" y="966332"/>
                    <a:pt x="999107" y="737868"/>
                  </a:cubicBezTo>
                  <a:cubicBezTo>
                    <a:pt x="999107" y="519967"/>
                    <a:pt x="811888" y="458476"/>
                    <a:pt x="561013" y="428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2"/>
            <p:cNvSpPr/>
            <p:nvPr/>
          </p:nvSpPr>
          <p:spPr>
            <a:xfrm>
              <a:off x="2620515" y="4701952"/>
              <a:ext cx="1128182" cy="1095768"/>
            </a:xfrm>
            <a:custGeom>
              <a:rect b="b" l="l" r="r" t="t"/>
              <a:pathLst>
                <a:path extrusionOk="0" h="1095768" w="1128182">
                  <a:moveTo>
                    <a:pt x="564094" y="0"/>
                  </a:moveTo>
                  <a:cubicBezTo>
                    <a:pt x="222732" y="0"/>
                    <a:pt x="0" y="218742"/>
                    <a:pt x="0" y="547871"/>
                  </a:cubicBezTo>
                  <a:cubicBezTo>
                    <a:pt x="0" y="877026"/>
                    <a:pt x="222732" y="1095768"/>
                    <a:pt x="564094" y="1095768"/>
                  </a:cubicBezTo>
                  <a:cubicBezTo>
                    <a:pt x="905456" y="1095768"/>
                    <a:pt x="1128182" y="879109"/>
                    <a:pt x="1128182" y="547871"/>
                  </a:cubicBezTo>
                  <a:cubicBezTo>
                    <a:pt x="1128182" y="218742"/>
                    <a:pt x="905456" y="0"/>
                    <a:pt x="564094" y="0"/>
                  </a:cubicBezTo>
                  <a:close/>
                  <a:moveTo>
                    <a:pt x="564094" y="856200"/>
                  </a:moveTo>
                  <a:cubicBezTo>
                    <a:pt x="395768" y="856200"/>
                    <a:pt x="295860" y="729128"/>
                    <a:pt x="295860" y="547871"/>
                  </a:cubicBezTo>
                  <a:cubicBezTo>
                    <a:pt x="295860" y="366660"/>
                    <a:pt x="395768" y="239568"/>
                    <a:pt x="564094" y="239568"/>
                  </a:cubicBezTo>
                  <a:cubicBezTo>
                    <a:pt x="732420" y="239568"/>
                    <a:pt x="834409" y="366660"/>
                    <a:pt x="834409" y="547871"/>
                  </a:cubicBezTo>
                  <a:cubicBezTo>
                    <a:pt x="834409" y="729128"/>
                    <a:pt x="732420" y="856200"/>
                    <a:pt x="564094" y="856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2"/>
            <p:cNvSpPr/>
            <p:nvPr/>
          </p:nvSpPr>
          <p:spPr>
            <a:xfrm>
              <a:off x="911892" y="4713661"/>
              <a:ext cx="650736" cy="1070654"/>
            </a:xfrm>
            <a:custGeom>
              <a:rect b="b" l="l" r="r" t="t"/>
              <a:pathLst>
                <a:path extrusionOk="0" h="1070654" w="650736">
                  <a:moveTo>
                    <a:pt x="292506" y="163367"/>
                  </a:moveTo>
                  <a:lnTo>
                    <a:pt x="129349" y="0"/>
                  </a:lnTo>
                  <a:lnTo>
                    <a:pt x="0" y="6"/>
                  </a:lnTo>
                  <a:lnTo>
                    <a:pt x="223" y="1070655"/>
                  </a:lnTo>
                  <a:lnTo>
                    <a:pt x="290768" y="1070655"/>
                  </a:lnTo>
                  <a:lnTo>
                    <a:pt x="290768" y="545788"/>
                  </a:lnTo>
                  <a:cubicBezTo>
                    <a:pt x="290768" y="383319"/>
                    <a:pt x="357390" y="266651"/>
                    <a:pt x="532222" y="266651"/>
                  </a:cubicBezTo>
                  <a:lnTo>
                    <a:pt x="650737" y="266651"/>
                  </a:lnTo>
                  <a:lnTo>
                    <a:pt x="650737" y="0"/>
                  </a:lnTo>
                  <a:lnTo>
                    <a:pt x="598844" y="0"/>
                  </a:lnTo>
                  <a:cubicBezTo>
                    <a:pt x="432320" y="0"/>
                    <a:pt x="346913" y="67524"/>
                    <a:pt x="292506" y="163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2"/>
            <p:cNvSpPr/>
            <p:nvPr/>
          </p:nvSpPr>
          <p:spPr>
            <a:xfrm>
              <a:off x="-241217" y="4713636"/>
              <a:ext cx="1026917" cy="1084071"/>
            </a:xfrm>
            <a:custGeom>
              <a:rect b="b" l="l" r="r" t="t"/>
              <a:pathLst>
                <a:path extrusionOk="0" h="1084071" w="1026917">
                  <a:moveTo>
                    <a:pt x="736577" y="25"/>
                  </a:moveTo>
                  <a:lnTo>
                    <a:pt x="736577" y="536200"/>
                  </a:lnTo>
                  <a:cubicBezTo>
                    <a:pt x="736577" y="734116"/>
                    <a:pt x="653175" y="840356"/>
                    <a:pt x="497090" y="840356"/>
                  </a:cubicBezTo>
                  <a:cubicBezTo>
                    <a:pt x="350115" y="840356"/>
                    <a:pt x="291545" y="746603"/>
                    <a:pt x="291545" y="554969"/>
                  </a:cubicBezTo>
                  <a:lnTo>
                    <a:pt x="291545" y="6"/>
                  </a:lnTo>
                  <a:lnTo>
                    <a:pt x="0" y="0"/>
                  </a:lnTo>
                  <a:lnTo>
                    <a:pt x="0" y="594531"/>
                  </a:lnTo>
                  <a:cubicBezTo>
                    <a:pt x="0" y="973684"/>
                    <a:pt x="203998" y="1084071"/>
                    <a:pt x="419767" y="1084071"/>
                  </a:cubicBezTo>
                  <a:cubicBezTo>
                    <a:pt x="576590" y="1084071"/>
                    <a:pt x="674499" y="1024428"/>
                    <a:pt x="739295" y="939154"/>
                  </a:cubicBezTo>
                  <a:lnTo>
                    <a:pt x="870560" y="1070680"/>
                  </a:lnTo>
                  <a:lnTo>
                    <a:pt x="1026918" y="1070680"/>
                  </a:lnTo>
                  <a:lnTo>
                    <a:pt x="1026186" y="25"/>
                  </a:lnTo>
                  <a:lnTo>
                    <a:pt x="736577" y="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2"/>
            <p:cNvSpPr/>
            <p:nvPr/>
          </p:nvSpPr>
          <p:spPr>
            <a:xfrm>
              <a:off x="-1447995" y="4326965"/>
              <a:ext cx="1138596" cy="1457401"/>
            </a:xfrm>
            <a:custGeom>
              <a:rect b="b" l="l" r="r" t="t"/>
              <a:pathLst>
                <a:path extrusionOk="0" h="1457401" w="1138596">
                  <a:moveTo>
                    <a:pt x="817617" y="706358"/>
                  </a:moveTo>
                  <a:cubicBezTo>
                    <a:pt x="978317" y="670937"/>
                    <a:pt x="1086557" y="568717"/>
                    <a:pt x="1086557" y="385403"/>
                  </a:cubicBezTo>
                  <a:cubicBezTo>
                    <a:pt x="1086557" y="141662"/>
                    <a:pt x="890892" y="0"/>
                    <a:pt x="553693" y="0"/>
                  </a:cubicBezTo>
                  <a:lnTo>
                    <a:pt x="0" y="0"/>
                  </a:lnTo>
                  <a:lnTo>
                    <a:pt x="0" y="1457402"/>
                  </a:lnTo>
                  <a:lnTo>
                    <a:pt x="580753" y="1457351"/>
                  </a:lnTo>
                  <a:cubicBezTo>
                    <a:pt x="938761" y="1457351"/>
                    <a:pt x="1138596" y="1297851"/>
                    <a:pt x="1138596" y="1043706"/>
                  </a:cubicBezTo>
                  <a:cubicBezTo>
                    <a:pt x="1138596" y="835367"/>
                    <a:pt x="1003435" y="731351"/>
                    <a:pt x="817617" y="706358"/>
                  </a:cubicBezTo>
                  <a:close/>
                  <a:moveTo>
                    <a:pt x="306415" y="247761"/>
                  </a:moveTo>
                  <a:lnTo>
                    <a:pt x="567831" y="247761"/>
                  </a:lnTo>
                  <a:cubicBezTo>
                    <a:pt x="703132" y="247761"/>
                    <a:pt x="780143" y="314578"/>
                    <a:pt x="780143" y="422908"/>
                  </a:cubicBezTo>
                  <a:cubicBezTo>
                    <a:pt x="780143" y="531212"/>
                    <a:pt x="701044" y="599972"/>
                    <a:pt x="567831" y="599972"/>
                  </a:cubicBezTo>
                  <a:lnTo>
                    <a:pt x="306415" y="599972"/>
                  </a:lnTo>
                  <a:lnTo>
                    <a:pt x="306415" y="247761"/>
                  </a:lnTo>
                  <a:close/>
                  <a:moveTo>
                    <a:pt x="588665" y="1208404"/>
                  </a:moveTo>
                  <a:lnTo>
                    <a:pt x="306415" y="1208404"/>
                  </a:lnTo>
                  <a:lnTo>
                    <a:pt x="306415" y="841624"/>
                  </a:lnTo>
                  <a:lnTo>
                    <a:pt x="588665" y="841624"/>
                  </a:lnTo>
                  <a:cubicBezTo>
                    <a:pt x="736436" y="841624"/>
                    <a:pt x="823868" y="910384"/>
                    <a:pt x="823868" y="1026696"/>
                  </a:cubicBezTo>
                  <a:cubicBezTo>
                    <a:pt x="823868" y="1141613"/>
                    <a:pt x="738524" y="1208404"/>
                    <a:pt x="588665" y="1208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709">
          <p15:clr>
            <a:srgbClr val="F26B43"/>
          </p15:clr>
        </p15:guide>
        <p15:guide id="2" orient="horz" pos="806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197" name="Google Shape;19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0" name="Google Shape;200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201" name="Google Shape;201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202" name="Google Shape;20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5" name="Google Shape;20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08" name="Google Shape;208;p4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209" name="Google Shape;20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12" name="Google Shape;21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9pPr>
          </a:lstStyle>
          <a:p/>
        </p:txBody>
      </p:sp>
      <p:sp>
        <p:nvSpPr>
          <p:cNvPr id="216" name="Google Shape;216;p4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/>
        </p:txBody>
      </p:sp>
      <p:sp>
        <p:nvSpPr>
          <p:cNvPr id="217" name="Google Shape;217;p4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8" name="Google Shape;21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/>
        </p:txBody>
      </p:sp>
      <p:sp>
        <p:nvSpPr>
          <p:cNvPr id="224" name="Google Shape;224;p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 3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2"/>
          <p:cNvSpPr txBox="1"/>
          <p:nvPr>
            <p:ph idx="12" type="sldNum"/>
          </p:nvPr>
        </p:nvSpPr>
        <p:spPr>
          <a:xfrm>
            <a:off x="4500563" y="4914947"/>
            <a:ext cx="138300" cy="136529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spcFirstLastPara="1" rIns="14300" wrap="square" tIns="143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ack background with white text" id="230" name="Google Shape;23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6518" y="8402"/>
            <a:ext cx="1677483" cy="80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 1 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4"/>
          <p:cNvSpPr txBox="1"/>
          <p:nvPr>
            <p:ph idx="12" type="sldNum"/>
          </p:nvPr>
        </p:nvSpPr>
        <p:spPr>
          <a:xfrm>
            <a:off x="4500563" y="4922113"/>
            <a:ext cx="138300" cy="129334"/>
          </a:xfrm>
          <a:prstGeom prst="rect">
            <a:avLst/>
          </a:prstGeom>
          <a:noFill/>
          <a:ln>
            <a:noFill/>
          </a:ln>
        </p:spPr>
        <p:txBody>
          <a:bodyPr anchorCtr="0" anchor="b" bIns="10725" lIns="10725" spcFirstLastPara="1" rIns="10725" wrap="square" tIns="107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9" name="Google Shape;99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tiktok.com/@christie_itie" TargetMode="External"/><Relationship Id="rId22" Type="http://schemas.openxmlformats.org/officeDocument/2006/relationships/hyperlink" Target="https://www.instagram.com/nanapranadwipa/" TargetMode="External"/><Relationship Id="rId21" Type="http://schemas.openxmlformats.org/officeDocument/2006/relationships/image" Target="../media/image8.jpg"/><Relationship Id="rId24" Type="http://schemas.openxmlformats.org/officeDocument/2006/relationships/hyperlink" Target="https://www.tiktok.com/@finanza_id" TargetMode="External"/><Relationship Id="rId23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9" Type="http://schemas.openxmlformats.org/officeDocument/2006/relationships/hyperlink" Target="https://www.instagram.com/adrianmaulana/" TargetMode="External"/><Relationship Id="rId25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hyperlink" Target="https://www.tiktok.com/@pandeka.perkasa" TargetMode="External"/><Relationship Id="rId8" Type="http://schemas.openxmlformats.org/officeDocument/2006/relationships/image" Target="../media/image2.png"/><Relationship Id="rId11" Type="http://schemas.openxmlformats.org/officeDocument/2006/relationships/hyperlink" Target="https://www.instagram.com/ellenmay_official/" TargetMode="External"/><Relationship Id="rId10" Type="http://schemas.openxmlformats.org/officeDocument/2006/relationships/hyperlink" Target="https://www.tiktok.com/@raymondiriantho" TargetMode="External"/><Relationship Id="rId13" Type="http://schemas.openxmlformats.org/officeDocument/2006/relationships/hyperlink" Target="https://www.tiktok.com/@doddybicarainvestasi" TargetMode="External"/><Relationship Id="rId12" Type="http://schemas.openxmlformats.org/officeDocument/2006/relationships/hyperlink" Target="https://www.instagram.com/kokocuanlagi/" TargetMode="External"/><Relationship Id="rId15" Type="http://schemas.openxmlformats.org/officeDocument/2006/relationships/image" Target="../media/image6.jpg"/><Relationship Id="rId14" Type="http://schemas.openxmlformats.org/officeDocument/2006/relationships/image" Target="../media/image17.jpg"/><Relationship Id="rId17" Type="http://schemas.openxmlformats.org/officeDocument/2006/relationships/image" Target="../media/image4.png"/><Relationship Id="rId16" Type="http://schemas.openxmlformats.org/officeDocument/2006/relationships/image" Target="../media/image12.jpg"/><Relationship Id="rId19" Type="http://schemas.openxmlformats.org/officeDocument/2006/relationships/image" Target="../media/image19.jpg"/><Relationship Id="rId1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D4D4D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5" title="IOG Supergraphic-071215 (1).png"/>
          <p:cNvPicPr preferRelativeResize="0"/>
          <p:nvPr/>
        </p:nvPicPr>
        <p:blipFill rotWithShape="1">
          <a:blip r:embed="rId3">
            <a:alphaModFix amt="60000"/>
          </a:blip>
          <a:srcRect b="0" l="41024" r="0" t="25306"/>
          <a:stretch/>
        </p:blipFill>
        <p:spPr>
          <a:xfrm>
            <a:off x="1" y="1"/>
            <a:ext cx="72193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5"/>
          <p:cNvPicPr preferRelativeResize="0"/>
          <p:nvPr/>
        </p:nvPicPr>
        <p:blipFill rotWithShape="1">
          <a:blip r:embed="rId4">
            <a:alphaModFix/>
          </a:blip>
          <a:srcRect b="9012" l="-3691" r="-7470" t="7313"/>
          <a:stretch/>
        </p:blipFill>
        <p:spPr>
          <a:xfrm>
            <a:off x="826749" y="598646"/>
            <a:ext cx="69973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5"/>
          <p:cNvSpPr txBox="1"/>
          <p:nvPr/>
        </p:nvSpPr>
        <p:spPr>
          <a:xfrm>
            <a:off x="516076" y="2324117"/>
            <a:ext cx="6957000" cy="606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900"/>
              <a:buFont typeface="Arial"/>
              <a:buNone/>
            </a:pPr>
            <a:r>
              <a:rPr b="1" i="0" lang="en" sz="4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Brief Guideline</a:t>
            </a:r>
            <a:endParaRPr b="0" i="0" sz="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5"/>
          <p:cNvSpPr txBox="1"/>
          <p:nvPr/>
        </p:nvSpPr>
        <p:spPr>
          <a:xfrm>
            <a:off x="547819" y="2095285"/>
            <a:ext cx="5379000" cy="17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6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#LebihBaikIndosat</a:t>
            </a:r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5"/>
          <p:cNvSpPr txBox="1"/>
          <p:nvPr/>
        </p:nvSpPr>
        <p:spPr>
          <a:xfrm>
            <a:off x="516066" y="3848937"/>
            <a:ext cx="4572000" cy="18703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9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Corporate Communications 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5"/>
          <p:cNvSpPr txBox="1"/>
          <p:nvPr/>
        </p:nvSpPr>
        <p:spPr>
          <a:xfrm>
            <a:off x="162104" y="4848278"/>
            <a:ext cx="3074400" cy="1615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5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Indosat Ooredoo Hutchison 2026 - www.ioh.co.id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55"/>
          <p:cNvCxnSpPr/>
          <p:nvPr/>
        </p:nvCxnSpPr>
        <p:spPr>
          <a:xfrm>
            <a:off x="547819" y="4214130"/>
            <a:ext cx="3102300" cy="0"/>
          </a:xfrm>
          <a:prstGeom prst="straightConnector1">
            <a:avLst/>
          </a:prstGeom>
          <a:noFill/>
          <a:ln cap="flat" cmpd="sng" w="107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8" name="Google Shape;248;p55" title="Logo IOH-Putih 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1571" y="70959"/>
            <a:ext cx="1492220" cy="71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6"/>
          <p:cNvSpPr txBox="1"/>
          <p:nvPr>
            <p:ph type="title"/>
          </p:nvPr>
        </p:nvSpPr>
        <p:spPr>
          <a:xfrm>
            <a:off x="661744" y="2264859"/>
            <a:ext cx="4503188" cy="613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Financial Results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56"/>
          <p:cNvPicPr preferRelativeResize="0"/>
          <p:nvPr/>
        </p:nvPicPr>
        <p:blipFill rotWithShape="1">
          <a:blip r:embed="rId3">
            <a:alphaModFix amt="50000"/>
          </a:blip>
          <a:srcRect b="0" l="83025" r="0" t="75733"/>
          <a:stretch/>
        </p:blipFill>
        <p:spPr>
          <a:xfrm>
            <a:off x="7572983" y="3880208"/>
            <a:ext cx="1571018" cy="126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profil kokocuanlagi" id="260" name="Google Shape;26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4092" y="1735901"/>
            <a:ext cx="444826" cy="444826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Foto profil adrianmaulana" id="261" name="Google Shape;26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6056" y="1732001"/>
            <a:ext cx="429525" cy="4295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2" name="Google Shape;262;p57"/>
          <p:cNvSpPr/>
          <p:nvPr/>
        </p:nvSpPr>
        <p:spPr>
          <a:xfrm>
            <a:off x="345387" y="1068394"/>
            <a:ext cx="929475" cy="1093132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PASSION POINT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57"/>
          <p:cNvSpPr/>
          <p:nvPr/>
        </p:nvSpPr>
        <p:spPr>
          <a:xfrm>
            <a:off x="1345568" y="1068394"/>
            <a:ext cx="4043182" cy="1093132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Creators with strong credibility in finance related content, including investment education, stock market discussion, personal finance tips, and recommendations that help investors or future investors.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7"/>
          <p:cNvSpPr/>
          <p:nvPr/>
        </p:nvSpPr>
        <p:spPr>
          <a:xfrm>
            <a:off x="340663" y="2236658"/>
            <a:ext cx="929475" cy="1153066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57"/>
          <p:cNvSpPr/>
          <p:nvPr/>
        </p:nvSpPr>
        <p:spPr>
          <a:xfrm>
            <a:off x="1345568" y="2235379"/>
            <a:ext cx="4043182" cy="1154561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6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market confidence in company’s fundamental</a:t>
            </a:r>
            <a:endParaRPr sz="1100"/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6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Highlight Indosat’s financial performance (12% revenue)</a:t>
            </a:r>
            <a:endParaRPr sz="1100"/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6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Indosat’s dividend distribution IDR 111 per share</a:t>
            </a:r>
            <a:endParaRPr sz="1100"/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6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 retail investor to buy Indosat’s stock market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7"/>
          <p:cNvSpPr/>
          <p:nvPr/>
        </p:nvSpPr>
        <p:spPr>
          <a:xfrm>
            <a:off x="340663" y="3458475"/>
            <a:ext cx="929475" cy="504379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PLATFORM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4999" y="3465620"/>
            <a:ext cx="429524" cy="429525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27648" y="3465619"/>
            <a:ext cx="429524" cy="429524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9" name="Google Shape;269;p57"/>
          <p:cNvSpPr/>
          <p:nvPr/>
        </p:nvSpPr>
        <p:spPr>
          <a:xfrm>
            <a:off x="1345568" y="723788"/>
            <a:ext cx="1991836" cy="286875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7"/>
          <p:cNvSpPr/>
          <p:nvPr/>
        </p:nvSpPr>
        <p:spPr>
          <a:xfrm>
            <a:off x="345357" y="725095"/>
            <a:ext cx="929475" cy="286875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OBJECTIVE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57"/>
          <p:cNvSpPr/>
          <p:nvPr/>
        </p:nvSpPr>
        <p:spPr>
          <a:xfrm>
            <a:off x="3408140" y="723788"/>
            <a:ext cx="1991836" cy="286875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7"/>
          <p:cNvSpPr txBox="1"/>
          <p:nvPr/>
        </p:nvSpPr>
        <p:spPr>
          <a:xfrm>
            <a:off x="7519733" y="2340062"/>
            <a:ext cx="1459932" cy="334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Pandeka Perkasa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131K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Stock market educator</a:t>
            </a:r>
            <a:endParaRPr sz="1100"/>
          </a:p>
        </p:txBody>
      </p:sp>
      <p:pic>
        <p:nvPicPr>
          <p:cNvPr id="273" name="Google Shape;273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4477" y="1732001"/>
            <a:ext cx="125100" cy="12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4" name="Google Shape;274;p57"/>
          <p:cNvSpPr txBox="1"/>
          <p:nvPr/>
        </p:nvSpPr>
        <p:spPr>
          <a:xfrm>
            <a:off x="5951763" y="1769689"/>
            <a:ext cx="1178933" cy="36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9"/>
              </a:rPr>
              <a:t>Adrian Maulana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799K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Finance Educator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57"/>
          <p:cNvSpPr txBox="1"/>
          <p:nvPr/>
        </p:nvSpPr>
        <p:spPr>
          <a:xfrm>
            <a:off x="5943057" y="2308591"/>
            <a:ext cx="1309440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10"/>
              </a:rPr>
              <a:t>Raymond Iriantho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158K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Financial Creator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57"/>
          <p:cNvSpPr txBox="1"/>
          <p:nvPr/>
        </p:nvSpPr>
        <p:spPr>
          <a:xfrm>
            <a:off x="5944034" y="1207969"/>
            <a:ext cx="1309440" cy="35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11"/>
              </a:rPr>
              <a:t>Ellen May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612K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Investor</a:t>
            </a:r>
            <a:endParaRPr sz="1100"/>
          </a:p>
        </p:txBody>
      </p:sp>
      <p:sp>
        <p:nvSpPr>
          <p:cNvPr id="277" name="Google Shape;277;p57"/>
          <p:cNvSpPr txBox="1"/>
          <p:nvPr/>
        </p:nvSpPr>
        <p:spPr>
          <a:xfrm>
            <a:off x="7519733" y="1756376"/>
            <a:ext cx="1459932" cy="397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12"/>
              </a:rPr>
              <a:t>Koko Cuan Lagi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192K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Financial &amp; Investment Creator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57"/>
          <p:cNvSpPr txBox="1"/>
          <p:nvPr/>
        </p:nvSpPr>
        <p:spPr>
          <a:xfrm>
            <a:off x="7491056" y="1198945"/>
            <a:ext cx="1601382" cy="364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13"/>
              </a:rPr>
              <a:t>DoddyBicaraInvestasi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245K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Stock market educator</a:t>
            </a:r>
            <a:endParaRPr sz="1100"/>
          </a:p>
        </p:txBody>
      </p:sp>
      <p:sp>
        <p:nvSpPr>
          <p:cNvPr id="279" name="Google Shape;279;p57"/>
          <p:cNvSpPr/>
          <p:nvPr/>
        </p:nvSpPr>
        <p:spPr>
          <a:xfrm>
            <a:off x="340663" y="4024881"/>
            <a:ext cx="929475" cy="237764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TIERING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57"/>
          <p:cNvSpPr/>
          <p:nvPr/>
        </p:nvSpPr>
        <p:spPr>
          <a:xfrm>
            <a:off x="1340874" y="4024881"/>
            <a:ext cx="1930420" cy="237764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Makro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7"/>
          <p:cNvSpPr/>
          <p:nvPr/>
        </p:nvSpPr>
        <p:spPr>
          <a:xfrm>
            <a:off x="3453606" y="4020841"/>
            <a:ext cx="1930420" cy="237764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Mikro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to profil ellenmay_official" id="282" name="Google Shape;282;p5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488378" y="1204101"/>
            <a:ext cx="429525" cy="4295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3" name="Google Shape;283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89495" y="1182685"/>
            <a:ext cx="125100" cy="12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4" name="Google Shape;284;p5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045999" y="1204101"/>
            <a:ext cx="429525" cy="429525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Foto profil raymondiriantho" id="285" name="Google Shape;285;p5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459426" y="2294115"/>
            <a:ext cx="458476" cy="4584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6" name="Google Shape;286;p5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94477" y="2268060"/>
            <a:ext cx="125100" cy="12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7" name="Google Shape;287;p5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064092" y="2299095"/>
            <a:ext cx="444826" cy="4448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8" name="Google Shape;288;p5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67105" y="2913183"/>
            <a:ext cx="458476" cy="4584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9" name="Google Shape;289;p5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94681" y="2884893"/>
            <a:ext cx="125100" cy="12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0" name="Google Shape;290;p57"/>
          <p:cNvSpPr txBox="1"/>
          <p:nvPr/>
        </p:nvSpPr>
        <p:spPr>
          <a:xfrm>
            <a:off x="5955020" y="2913183"/>
            <a:ext cx="1297477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0"/>
              </a:rPr>
              <a:t>Christie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25.1K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 Z Finance Creator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Foto profil nanapranadwipa" id="291" name="Google Shape;291;p5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064092" y="2913183"/>
            <a:ext cx="458476" cy="4584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2" name="Google Shape;292;p57"/>
          <p:cNvSpPr txBox="1"/>
          <p:nvPr/>
        </p:nvSpPr>
        <p:spPr>
          <a:xfrm>
            <a:off x="7538100" y="2938150"/>
            <a:ext cx="1605900" cy="334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2"/>
              </a:rPr>
              <a:t>Ervina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108K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Stock market enthusiast</a:t>
            </a:r>
            <a:endParaRPr sz="1100"/>
          </a:p>
        </p:txBody>
      </p:sp>
      <p:pic>
        <p:nvPicPr>
          <p:cNvPr id="293" name="Google Shape;293;p5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462135" y="3553079"/>
            <a:ext cx="457443" cy="4574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" name="Google Shape;294;p57"/>
          <p:cNvSpPr txBox="1"/>
          <p:nvPr/>
        </p:nvSpPr>
        <p:spPr>
          <a:xfrm>
            <a:off x="5972462" y="3556991"/>
            <a:ext cx="1524207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9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4"/>
              </a:rPr>
              <a:t>Finanza</a:t>
            </a:r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Followers: 64.5K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Stock market educator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5" name="Google Shape;295;p5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49492" y="3530016"/>
            <a:ext cx="125100" cy="12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6" name="Google Shape;296;p57"/>
          <p:cNvSpPr txBox="1"/>
          <p:nvPr>
            <p:ph type="title"/>
          </p:nvPr>
        </p:nvSpPr>
        <p:spPr>
          <a:xfrm>
            <a:off x="328613" y="195436"/>
            <a:ext cx="7886700" cy="31801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1900">
                <a:latin typeface="Helvetica Neue"/>
                <a:ea typeface="Helvetica Neue"/>
                <a:cs typeface="Helvetica Neue"/>
                <a:sym typeface="Helvetica Neue"/>
              </a:rPr>
              <a:t>Influencer and KoL Amplification Plan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7" name="Google Shape;297;p57"/>
          <p:cNvPicPr preferRelativeResize="0"/>
          <p:nvPr/>
        </p:nvPicPr>
        <p:blipFill rotWithShape="1">
          <a:blip r:embed="rId25">
            <a:alphaModFix amt="50000"/>
          </a:blip>
          <a:srcRect b="0" l="83025" r="0" t="75733"/>
          <a:stretch/>
        </p:blipFill>
        <p:spPr>
          <a:xfrm>
            <a:off x="7572983" y="3880208"/>
            <a:ext cx="1571018" cy="126329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7"/>
          <p:cNvSpPr txBox="1"/>
          <p:nvPr/>
        </p:nvSpPr>
        <p:spPr>
          <a:xfrm>
            <a:off x="162104" y="4848278"/>
            <a:ext cx="3074400" cy="1500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183B"/>
                </a:solidFill>
                <a:latin typeface="Arial"/>
                <a:ea typeface="Arial"/>
                <a:cs typeface="Arial"/>
                <a:sym typeface="Arial"/>
              </a:rPr>
              <a:t>© Indosat Ooredoo Hutchison 2025 - www.ioh.co.id</a:t>
            </a:r>
            <a:endParaRPr b="0" i="0" sz="500" u="none" cap="none" strike="noStrike">
              <a:solidFill>
                <a:srgbClr val="0018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8427" y="1732001"/>
            <a:ext cx="125100" cy="12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0" name="Google Shape;300;p5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08427" y="2268060"/>
            <a:ext cx="125100" cy="12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1" name="Google Shape;301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8427" y="2902502"/>
            <a:ext cx="125100" cy="12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2" name="Google Shape;302;p5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08427" y="1154279"/>
            <a:ext cx="125100" cy="12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3" name="Google Shape;303;p57"/>
          <p:cNvSpPr/>
          <p:nvPr/>
        </p:nvSpPr>
        <p:spPr>
          <a:xfrm>
            <a:off x="340663" y="4320551"/>
            <a:ext cx="929475" cy="237764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PERIODE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57"/>
          <p:cNvSpPr/>
          <p:nvPr/>
        </p:nvSpPr>
        <p:spPr>
          <a:xfrm>
            <a:off x="1340874" y="4320551"/>
            <a:ext cx="4043152" cy="237763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11-15 Mei 2026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&amp; Guideline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/>
          <p:nvPr>
            <p:ph type="title"/>
          </p:nvPr>
        </p:nvSpPr>
        <p:spPr>
          <a:xfrm>
            <a:off x="661744" y="2264859"/>
            <a:ext cx="4503188" cy="613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Case Gugatan Kuota Hangus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59"/>
          <p:cNvPicPr preferRelativeResize="0"/>
          <p:nvPr/>
        </p:nvPicPr>
        <p:blipFill rotWithShape="1">
          <a:blip r:embed="rId3">
            <a:alphaModFix amt="50000"/>
          </a:blip>
          <a:srcRect b="0" l="83025" r="0" t="75733"/>
          <a:stretch/>
        </p:blipFill>
        <p:spPr>
          <a:xfrm>
            <a:off x="7572983" y="3880208"/>
            <a:ext cx="1571018" cy="126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0"/>
          <p:cNvSpPr/>
          <p:nvPr/>
        </p:nvSpPr>
        <p:spPr>
          <a:xfrm>
            <a:off x="428415" y="1578530"/>
            <a:ext cx="929475" cy="77866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PASSION POINT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0"/>
          <p:cNvSpPr/>
          <p:nvPr/>
        </p:nvSpPr>
        <p:spPr>
          <a:xfrm>
            <a:off x="1428596" y="1578530"/>
            <a:ext cx="4043182" cy="77866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Moms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Lifestyle Enthusiast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Business Owner</a:t>
            </a:r>
            <a:endParaRPr sz="1000"/>
          </a:p>
        </p:txBody>
      </p:sp>
      <p:sp>
        <p:nvSpPr>
          <p:cNvPr id="323" name="Google Shape;323;p60"/>
          <p:cNvSpPr/>
          <p:nvPr/>
        </p:nvSpPr>
        <p:spPr>
          <a:xfrm>
            <a:off x="428415" y="2404786"/>
            <a:ext cx="929475" cy="809621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60"/>
          <p:cNvSpPr/>
          <p:nvPr/>
        </p:nvSpPr>
        <p:spPr>
          <a:xfrm>
            <a:off x="1433321" y="2400126"/>
            <a:ext cx="4043182" cy="809622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1590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Educate audience that data quota is closely connected to network capacity, where fair and responsible usage helps maintain a better connectivity</a:t>
            </a:r>
            <a:endParaRPr sz="1100"/>
          </a:p>
          <a:p>
            <a:pPr indent="-21590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 wise spending by reminding audiences to purchase data packages based on their needs and usage habit</a:t>
            </a:r>
            <a:endParaRPr sz="1100"/>
          </a:p>
        </p:txBody>
      </p:sp>
      <p:sp>
        <p:nvSpPr>
          <p:cNvPr id="325" name="Google Shape;325;p60"/>
          <p:cNvSpPr/>
          <p:nvPr/>
        </p:nvSpPr>
        <p:spPr>
          <a:xfrm>
            <a:off x="1428626" y="1226429"/>
            <a:ext cx="4043152" cy="286875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EDUCATE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0"/>
          <p:cNvSpPr/>
          <p:nvPr/>
        </p:nvSpPr>
        <p:spPr>
          <a:xfrm>
            <a:off x="428415" y="1227736"/>
            <a:ext cx="929475" cy="286875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/>
              <a:t>Objective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60"/>
          <p:cNvPicPr preferRelativeResize="0"/>
          <p:nvPr/>
        </p:nvPicPr>
        <p:blipFill rotWithShape="1">
          <a:blip r:embed="rId3">
            <a:alphaModFix amt="50000"/>
          </a:blip>
          <a:srcRect b="0" l="83025" r="0" t="75733"/>
          <a:stretch/>
        </p:blipFill>
        <p:spPr>
          <a:xfrm>
            <a:off x="7572983" y="3880208"/>
            <a:ext cx="1571018" cy="126329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60"/>
          <p:cNvSpPr txBox="1"/>
          <p:nvPr/>
        </p:nvSpPr>
        <p:spPr>
          <a:xfrm>
            <a:off x="162104" y="4848278"/>
            <a:ext cx="3074400" cy="1500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183B"/>
                </a:solidFill>
                <a:latin typeface="Arial"/>
                <a:ea typeface="Arial"/>
                <a:cs typeface="Arial"/>
                <a:sym typeface="Arial"/>
              </a:rPr>
              <a:t>© Indosat Ooredoo Hutchison 2025 - www.ioh.co.id</a:t>
            </a:r>
            <a:endParaRPr b="0" i="0" sz="500" u="none" cap="none" strike="noStrike">
              <a:solidFill>
                <a:srgbClr val="0018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0"/>
          <p:cNvSpPr txBox="1"/>
          <p:nvPr>
            <p:ph type="title"/>
          </p:nvPr>
        </p:nvSpPr>
        <p:spPr>
          <a:xfrm>
            <a:off x="328613" y="195436"/>
            <a:ext cx="7886700" cy="31801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Unbranded KOL Amplification Plan </a:t>
            </a:r>
            <a:endParaRPr/>
          </a:p>
        </p:txBody>
      </p:sp>
      <p:sp>
        <p:nvSpPr>
          <p:cNvPr id="330" name="Google Shape;330;p60"/>
          <p:cNvSpPr/>
          <p:nvPr/>
        </p:nvSpPr>
        <p:spPr>
          <a:xfrm>
            <a:off x="428415" y="3277046"/>
            <a:ext cx="929475" cy="318011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596" y="3250190"/>
            <a:ext cx="344624" cy="344868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2" name="Google Shape;332;p60"/>
          <p:cNvSpPr/>
          <p:nvPr/>
        </p:nvSpPr>
        <p:spPr>
          <a:xfrm>
            <a:off x="428415" y="4026639"/>
            <a:ext cx="929475" cy="318011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0"/>
          <p:cNvSpPr/>
          <p:nvPr/>
        </p:nvSpPr>
        <p:spPr>
          <a:xfrm>
            <a:off x="1428626" y="4026639"/>
            <a:ext cx="4043152" cy="318011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14-15 Mei 2026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0"/>
          <p:cNvSpPr/>
          <p:nvPr/>
        </p:nvSpPr>
        <p:spPr>
          <a:xfrm>
            <a:off x="428415" y="3654316"/>
            <a:ext cx="929475" cy="318011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TIERING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0"/>
          <p:cNvSpPr/>
          <p:nvPr/>
        </p:nvSpPr>
        <p:spPr>
          <a:xfrm>
            <a:off x="1428626" y="3654316"/>
            <a:ext cx="4043152" cy="318011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Mikro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0"/>
          <p:cNvSpPr txBox="1"/>
          <p:nvPr/>
        </p:nvSpPr>
        <p:spPr>
          <a:xfrm>
            <a:off x="5779504" y="1807302"/>
            <a:ext cx="29360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Angle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“Beli kuota jangan asal banyak, tapi yang paling sesuai sama kebutuhan. Karena penggunaan kuota yang lebih bijak bisa bantu kita menikmati koneksi yang lebih optimal, sekaligus lebih hemat.”</a:t>
            </a:r>
            <a:endParaRPr sz="1100"/>
          </a:p>
        </p:txBody>
      </p:sp>
      <p:sp>
        <p:nvSpPr>
          <p:cNvPr id="337" name="Google Shape;337;p60"/>
          <p:cNvSpPr txBox="1"/>
          <p:nvPr/>
        </p:nvSpPr>
        <p:spPr>
          <a:xfrm>
            <a:off x="428992" y="763382"/>
            <a:ext cx="45244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Choosing the right package is not always about buying the biggest quota, but about finding the most relevant option for how they use the internet.</a:t>
            </a:r>
            <a:endParaRPr i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1"/>
          <p:cNvPicPr preferRelativeResize="0"/>
          <p:nvPr/>
        </p:nvPicPr>
        <p:blipFill rotWithShape="1">
          <a:blip r:embed="rId3">
            <a:alphaModFix/>
          </a:blip>
          <a:srcRect b="9011" l="-22626" r="-6522" t="7313"/>
          <a:stretch/>
        </p:blipFill>
        <p:spPr>
          <a:xfrm>
            <a:off x="1" y="0"/>
            <a:ext cx="81292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1" title="IOG Supergraphic-071215.png"/>
          <p:cNvPicPr preferRelativeResize="0"/>
          <p:nvPr/>
        </p:nvPicPr>
        <p:blipFill rotWithShape="1">
          <a:blip r:embed="rId4">
            <a:alphaModFix amt="80000"/>
          </a:blip>
          <a:srcRect b="0" l="30221" r="0" t="0"/>
          <a:stretch/>
        </p:blipFill>
        <p:spPr>
          <a:xfrm>
            <a:off x="0" y="266153"/>
            <a:ext cx="5672474" cy="45726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1"/>
          <p:cNvSpPr txBox="1"/>
          <p:nvPr/>
        </p:nvSpPr>
        <p:spPr>
          <a:xfrm>
            <a:off x="958286" y="2144704"/>
            <a:ext cx="2278200" cy="4077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2200" u="none" cap="none" strike="noStrike">
              <a:solidFill>
                <a:srgbClr val="FFCB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white text" id="345" name="Google Shape;345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1432" y="8401"/>
            <a:ext cx="1502568" cy="7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1"/>
          <p:cNvSpPr txBox="1"/>
          <p:nvPr/>
        </p:nvSpPr>
        <p:spPr>
          <a:xfrm>
            <a:off x="162104" y="4848278"/>
            <a:ext cx="3074400" cy="1615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5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Indosat Ooredoo Hutchison 2025 - www.ioh.co.id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white text" id="347" name="Google Shape;347;p61"/>
          <p:cNvPicPr preferRelativeResize="0"/>
          <p:nvPr/>
        </p:nvPicPr>
        <p:blipFill rotWithShape="1">
          <a:blip r:embed="rId6">
            <a:alphaModFix/>
          </a:blip>
          <a:srcRect b="47919" l="73257" r="0" t="0"/>
          <a:stretch/>
        </p:blipFill>
        <p:spPr>
          <a:xfrm>
            <a:off x="8742169" y="8400"/>
            <a:ext cx="401832" cy="37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